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 id="2147483737" r:id="rId2"/>
    <p:sldMasterId id="2147483749" r:id="rId3"/>
    <p:sldMasterId id="2147483761" r:id="rId4"/>
  </p:sldMasterIdLst>
  <p:notesMasterIdLst>
    <p:notesMasterId r:id="rId84"/>
  </p:notesMasterIdLst>
  <p:sldIdLst>
    <p:sldId id="444" r:id="rId5"/>
    <p:sldId id="414" r:id="rId6"/>
    <p:sldId id="347" r:id="rId7"/>
    <p:sldId id="350" r:id="rId8"/>
    <p:sldId id="326" r:id="rId9"/>
    <p:sldId id="372" r:id="rId10"/>
    <p:sldId id="445" r:id="rId11"/>
    <p:sldId id="391" r:id="rId12"/>
    <p:sldId id="394" r:id="rId13"/>
    <p:sldId id="393" r:id="rId14"/>
    <p:sldId id="392" r:id="rId15"/>
    <p:sldId id="397" r:id="rId16"/>
    <p:sldId id="396" r:id="rId17"/>
    <p:sldId id="395" r:id="rId18"/>
    <p:sldId id="398" r:id="rId19"/>
    <p:sldId id="400" r:id="rId20"/>
    <p:sldId id="399" r:id="rId21"/>
    <p:sldId id="401" r:id="rId22"/>
    <p:sldId id="403" r:id="rId23"/>
    <p:sldId id="402" r:id="rId24"/>
    <p:sldId id="404" r:id="rId25"/>
    <p:sldId id="405" r:id="rId26"/>
    <p:sldId id="406" r:id="rId27"/>
    <p:sldId id="408" r:id="rId28"/>
    <p:sldId id="407" r:id="rId29"/>
    <p:sldId id="390" r:id="rId30"/>
    <p:sldId id="415" r:id="rId31"/>
    <p:sldId id="418" r:id="rId32"/>
    <p:sldId id="417" r:id="rId33"/>
    <p:sldId id="416" r:id="rId34"/>
    <p:sldId id="420" r:id="rId35"/>
    <p:sldId id="419" r:id="rId36"/>
    <p:sldId id="421" r:id="rId37"/>
    <p:sldId id="422" r:id="rId38"/>
    <p:sldId id="375" r:id="rId39"/>
    <p:sldId id="379" r:id="rId40"/>
    <p:sldId id="378" r:id="rId41"/>
    <p:sldId id="377" r:id="rId42"/>
    <p:sldId id="376" r:id="rId43"/>
    <p:sldId id="382" r:id="rId44"/>
    <p:sldId id="380" r:id="rId45"/>
    <p:sldId id="381" r:id="rId46"/>
    <p:sldId id="383" r:id="rId47"/>
    <p:sldId id="384" r:id="rId48"/>
    <p:sldId id="386" r:id="rId49"/>
    <p:sldId id="385" r:id="rId50"/>
    <p:sldId id="388" r:id="rId51"/>
    <p:sldId id="387" r:id="rId52"/>
    <p:sldId id="389" r:id="rId53"/>
    <p:sldId id="260" r:id="rId54"/>
    <p:sldId id="279" r:id="rId55"/>
    <p:sldId id="291" r:id="rId56"/>
    <p:sldId id="345" r:id="rId57"/>
    <p:sldId id="413" r:id="rId58"/>
    <p:sldId id="412" r:id="rId59"/>
    <p:sldId id="409" r:id="rId60"/>
    <p:sldId id="411" r:id="rId61"/>
    <p:sldId id="410" r:id="rId62"/>
    <p:sldId id="442" r:id="rId63"/>
    <p:sldId id="443" r:id="rId64"/>
    <p:sldId id="423" r:id="rId65"/>
    <p:sldId id="424" r:id="rId66"/>
    <p:sldId id="425" r:id="rId67"/>
    <p:sldId id="426" r:id="rId68"/>
    <p:sldId id="427" r:id="rId69"/>
    <p:sldId id="428" r:id="rId70"/>
    <p:sldId id="429" r:id="rId71"/>
    <p:sldId id="430" r:id="rId72"/>
    <p:sldId id="431" r:id="rId73"/>
    <p:sldId id="432" r:id="rId74"/>
    <p:sldId id="433" r:id="rId75"/>
    <p:sldId id="434" r:id="rId76"/>
    <p:sldId id="435" r:id="rId77"/>
    <p:sldId id="436" r:id="rId78"/>
    <p:sldId id="437" r:id="rId79"/>
    <p:sldId id="438" r:id="rId80"/>
    <p:sldId id="439" r:id="rId81"/>
    <p:sldId id="440" r:id="rId82"/>
    <p:sldId id="441" r:id="rId8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0066"/>
    <a:srgbClr val="660066"/>
    <a:srgbClr val="6C507C"/>
    <a:srgbClr val="FF6600"/>
    <a:srgbClr val="DF9563"/>
    <a:srgbClr val="A19059"/>
    <a:srgbClr val="A7894D"/>
    <a:srgbClr val="F1B06F"/>
    <a:srgbClr val="632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853" autoAdjust="0"/>
    <p:restoredTop sz="81495" autoAdjust="0"/>
  </p:normalViewPr>
  <p:slideViewPr>
    <p:cSldViewPr>
      <p:cViewPr>
        <p:scale>
          <a:sx n="51" d="100"/>
          <a:sy n="51" d="100"/>
        </p:scale>
        <p:origin x="-1590" y="-36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FB6568B-3962-4AFB-8B7C-B7856F7151EF}" type="datetimeFigureOut">
              <a:rPr lang="he-IL" smtClean="0"/>
              <a:t>י"ח/אלול/תשע"ה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2EA3CE-CEFA-4BC7-8342-0E5BC77B9AB0}" type="slidenum">
              <a:rPr lang="he-IL" smtClean="0"/>
              <a:t>‹#›</a:t>
            </a:fld>
            <a:endParaRPr lang="he-IL"/>
          </a:p>
        </p:txBody>
      </p:sp>
    </p:spTree>
    <p:extLst>
      <p:ext uri="{BB962C8B-B14F-4D97-AF65-F5344CB8AC3E}">
        <p14:creationId xmlns:p14="http://schemas.microsoft.com/office/powerpoint/2010/main" val="17402127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solidFill>
                  <a:prstClr val="black"/>
                </a:solidFill>
              </a:rPr>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solidFill>
                <a:prstClr val="black"/>
              </a:solidFill>
            </a:endParaRPr>
          </a:p>
        </p:txBody>
      </p:sp>
    </p:spTree>
    <p:extLst>
      <p:ext uri="{BB962C8B-B14F-4D97-AF65-F5344CB8AC3E}">
        <p14:creationId xmlns:p14="http://schemas.microsoft.com/office/powerpoint/2010/main" val="89153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t> &lt;field&gt;&lt;classify&gt;1&lt;/classify&gt;&lt;mode type='1' subtype='1'&gt;1&lt;/mode&gt;&lt;options&gt;3&lt;/options&gt;&lt;answer choice='0100000000' weight='0,0,0' tolerance='0'&gt;&lt;/answer&gt;&lt;points&gt;10&lt;/points&gt;&lt;time&gt;999&lt;/time&gt;&lt;difficulty&gt;1&lt;/difficulty&gt;&lt;hint&gt;&lt;/hint&gt;&lt;remark&gt;&lt;/remark&gt;&lt;/field&gt;</a:t>
            </a:r>
            <a:endParaRPr lang="he-IL"/>
          </a:p>
        </p:txBody>
      </p:sp>
    </p:spTree>
    <p:extLst>
      <p:ext uri="{BB962C8B-B14F-4D97-AF65-F5344CB8AC3E}">
        <p14:creationId xmlns:p14="http://schemas.microsoft.com/office/powerpoint/2010/main" val="142019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p>
        </p:txBody>
      </p:sp>
    </p:spTree>
    <p:extLst>
      <p:ext uri="{BB962C8B-B14F-4D97-AF65-F5344CB8AC3E}">
        <p14:creationId xmlns:p14="http://schemas.microsoft.com/office/powerpoint/2010/main" val="89153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p>
        </p:txBody>
      </p:sp>
    </p:spTree>
    <p:extLst>
      <p:ext uri="{BB962C8B-B14F-4D97-AF65-F5344CB8AC3E}">
        <p14:creationId xmlns:p14="http://schemas.microsoft.com/office/powerpoint/2010/main" val="89153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p>
        </p:txBody>
      </p:sp>
    </p:spTree>
    <p:extLst>
      <p:ext uri="{BB962C8B-B14F-4D97-AF65-F5344CB8AC3E}">
        <p14:creationId xmlns:p14="http://schemas.microsoft.com/office/powerpoint/2010/main" val="89153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solidFill>
                  <a:prstClr val="black"/>
                </a:solidFill>
              </a:rPr>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solidFill>
                <a:prstClr val="black"/>
              </a:solidFill>
            </a:endParaRPr>
          </a:p>
        </p:txBody>
      </p:sp>
    </p:spTree>
    <p:extLst>
      <p:ext uri="{BB962C8B-B14F-4D97-AF65-F5344CB8AC3E}">
        <p14:creationId xmlns:p14="http://schemas.microsoft.com/office/powerpoint/2010/main" val="89153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solidFill>
                  <a:prstClr val="black"/>
                </a:solidFill>
              </a:rPr>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solidFill>
                <a:prstClr val="black"/>
              </a:solidFill>
            </a:endParaRPr>
          </a:p>
        </p:txBody>
      </p:sp>
    </p:spTree>
    <p:extLst>
      <p:ext uri="{BB962C8B-B14F-4D97-AF65-F5344CB8AC3E}">
        <p14:creationId xmlns:p14="http://schemas.microsoft.com/office/powerpoint/2010/main" val="89153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solidFill>
                  <a:prstClr val="black"/>
                </a:solidFill>
              </a:rPr>
              <a:t> &lt;field&gt;&lt;classify&gt;1&lt;/classify&gt;&lt;mode type='2' subtype='1'&gt;1&lt;/mode&gt;&lt;options&gt;3&lt;/options&gt;&lt;answer choice='0000000000' weight='0,0,0' tolerance='0'&gt;&lt;/answer&gt;&lt;points&gt;0&lt;/points&gt;&lt;time&gt;999&lt;/time&gt;&lt;difficulty&gt;1&lt;/difficulty&gt;&lt;hint&gt;&lt;/hint&gt;&lt;remark&gt;8&lt;/remark&gt;&lt;/field&gt;</a:t>
            </a:r>
            <a:endParaRPr lang="he-IL">
              <a:solidFill>
                <a:prstClr val="black"/>
              </a:solidFill>
            </a:endParaRPr>
          </a:p>
        </p:txBody>
      </p:sp>
    </p:spTree>
    <p:extLst>
      <p:ext uri="{BB962C8B-B14F-4D97-AF65-F5344CB8AC3E}">
        <p14:creationId xmlns:p14="http://schemas.microsoft.com/office/powerpoint/2010/main" val="89153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t> &lt;field&gt;&lt;classify&gt;1&lt;/classify&gt;&lt;mode type='1' subtype='1'&gt;1&lt;/mode&gt;&lt;options&gt;3&lt;/options&gt;&lt;answer choice='0100000000' weight='0,0,0' tolerance='0'&gt;&lt;/answer&gt;&lt;points&gt;10&lt;/points&gt;&lt;time&gt;999&lt;/time&gt;&lt;difficulty&gt;1&lt;/difficulty&gt;&lt;hint&gt;&lt;/hint&gt;&lt;remark&gt;&lt;/remark&gt;&lt;/field&gt;</a:t>
            </a:r>
            <a:endParaRPr lang="he-IL"/>
          </a:p>
        </p:txBody>
      </p:sp>
    </p:spTree>
    <p:extLst>
      <p:ext uri="{BB962C8B-B14F-4D97-AF65-F5344CB8AC3E}">
        <p14:creationId xmlns:p14="http://schemas.microsoft.com/office/powerpoint/2010/main" val="133979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r>
              <a:rPr lang="en-US" smtClean="0"/>
              <a:t> &lt;field&gt;&lt;classify&gt;1&lt;/classify&gt;&lt;mode type='1' subtype='1'&gt;1&lt;/mode&gt;&lt;options&gt;3&lt;/options&gt;&lt;answer choice='0010000000' weight='0,0,0' tolerance='0'&gt;&lt;/answer&gt;&lt;points&gt;10&lt;/points&gt;&lt;time&gt;999&lt;/time&gt;&lt;difficulty&gt;1&lt;/difficulty&gt;&lt;hint&gt;&lt;/hint&gt;&lt;remark&gt;&lt;/remark&gt;&lt;/field&gt;</a:t>
            </a:r>
            <a:endParaRPr lang="he-IL"/>
          </a:p>
        </p:txBody>
      </p:sp>
    </p:spTree>
    <p:extLst>
      <p:ext uri="{BB962C8B-B14F-4D97-AF65-F5344CB8AC3E}">
        <p14:creationId xmlns:p14="http://schemas.microsoft.com/office/powerpoint/2010/main" val="131558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107079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161502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301456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7011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6650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3040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2696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0075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9055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8208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7938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518979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0982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33979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96370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40863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74081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81276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77549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5796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86027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0237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360389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97066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14082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6588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0710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98751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14080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5895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02366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17662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7134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3372022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41384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38744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26735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73474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3399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180616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2485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227032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173636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30AB95-27EF-481E-B604-3BE63A3A28F7}" type="datetimeFigureOut">
              <a:rPr lang="he-IL" smtClean="0"/>
              <a:t>י"ח/אלול/תשע"ה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3CCA2D-5C04-44BF-ACB9-E82C4E4170FA}" type="slidenum">
              <a:rPr lang="he-IL" smtClean="0"/>
              <a:t>‹#›</a:t>
            </a:fld>
            <a:endParaRPr lang="he-IL"/>
          </a:p>
        </p:txBody>
      </p:sp>
    </p:spTree>
    <p:extLst>
      <p:ext uri="{BB962C8B-B14F-4D97-AF65-F5344CB8AC3E}">
        <p14:creationId xmlns:p14="http://schemas.microsoft.com/office/powerpoint/2010/main" val="414062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FB30AB95-27EF-481E-B604-3BE63A3A28F7}" type="datetimeFigureOut">
              <a:rPr lang="he-IL" smtClean="0"/>
              <a:t>י"ח/אלול/תשע"ה</a:t>
            </a:fld>
            <a:endParaRPr lang="he-IL"/>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D93CCA2D-5C04-44BF-ACB9-E82C4E4170FA}" type="slidenum">
              <a:rPr lang="he-IL" smtClean="0"/>
              <a:t>‹#›</a:t>
            </a:fld>
            <a:endParaRPr lang="he-IL"/>
          </a:p>
        </p:txBody>
      </p:sp>
    </p:spTree>
    <p:extLst>
      <p:ext uri="{BB962C8B-B14F-4D97-AF65-F5344CB8AC3E}">
        <p14:creationId xmlns:p14="http://schemas.microsoft.com/office/powerpoint/2010/main" val="375569412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36757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8593404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FB30AB95-27EF-481E-B604-3BE63A3A28F7}" type="datetimeFigureOut">
              <a:rPr lang="he-IL" smtClean="0">
                <a:solidFill>
                  <a:prstClr val="black">
                    <a:tint val="75000"/>
                  </a:prstClr>
                </a:solidFill>
              </a:rPr>
              <a:pPr/>
              <a:t>י"ח/אלול/תשע"ה</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D93CCA2D-5C04-44BF-ACB9-E82C4E4170FA}"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449101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rot="21184479">
            <a:off x="1118388" y="1163407"/>
            <a:ext cx="6858000" cy="4044149"/>
          </a:xfrm>
        </p:spPr>
        <p:txBody>
          <a:bodyPr>
            <a:normAutofit/>
          </a:bodyPr>
          <a:lstStyle/>
          <a:p>
            <a:r>
              <a:rPr lang="he-IL" sz="6600" b="1" dirty="0" smtClean="0">
                <a:latin typeface="EFT_Paalul Heavy" panose="01000503000000020003" pitchFamily="2" charset="-79"/>
                <a:cs typeface="EFT_Paalul Heavy" panose="01000503000000020003" pitchFamily="2" charset="-79"/>
              </a:rPr>
              <a:t>חידון שמיטה</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b="1" dirty="0" smtClean="0">
                <a:solidFill>
                  <a:srgbClr val="FF0000"/>
                </a:solidFill>
                <a:latin typeface="EFT_Paalul Heavy" panose="01000503000000020003" pitchFamily="2" charset="-79"/>
                <a:cs typeface="EFT_Paalul Heavy" panose="01000503000000020003" pitchFamily="2" charset="-79"/>
              </a:rPr>
              <a:t>בקליק</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שכבה צעירה</a:t>
            </a:r>
            <a:endParaRPr lang="he-IL" dirty="0">
              <a:latin typeface="EFT_Paalul Heavy" panose="01000503000000020003" pitchFamily="2" charset="-79"/>
              <a:cs typeface="EFT_Paalul Heavy" panose="01000503000000020003" pitchFamily="2" charset="-79"/>
            </a:endParaRPr>
          </a:p>
        </p:txBody>
      </p:sp>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941168"/>
            <a:ext cx="2609314" cy="1725318"/>
          </a:xfrm>
          <a:prstGeom prst="rect">
            <a:avLst/>
          </a:prstGeom>
        </p:spPr>
      </p:pic>
    </p:spTree>
    <p:extLst>
      <p:ext uri="{BB962C8B-B14F-4D97-AF65-F5344CB8AC3E}">
        <p14:creationId xmlns:p14="http://schemas.microsoft.com/office/powerpoint/2010/main" val="1754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600" y="1213769"/>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גדלים בתוך מים, נא תשומת לבך</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ולכן מותר לגדלם, </a:t>
            </a:r>
            <a:r>
              <a:rPr lang="he-IL" sz="2800" b="1" dirty="0" smtClean="0">
                <a:solidFill>
                  <a:prstClr val="black"/>
                </a:solidFill>
                <a:latin typeface="EFT_Paalul Heavy" panose="01000503000000020003" pitchFamily="2" charset="-79"/>
                <a:cs typeface="EFT_Paalul Heavy" panose="01000503000000020003" pitchFamily="2" charset="-79"/>
              </a:rPr>
              <a:t>בשמחה</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גידולי קרקע </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גידולי מים</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07964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הקדושה עוברת לכסף</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גם הוא רוצה להשתתף</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דמי שביעית</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צדקה</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07964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052736"/>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אם את הקרקע מכרנו לגוי</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אפשר להתיר – אך לא בגינות </a:t>
            </a:r>
            <a:r>
              <a:rPr lang="he-IL" sz="2800" b="1" dirty="0" smtClean="0">
                <a:solidFill>
                  <a:prstClr val="black"/>
                </a:solidFill>
                <a:latin typeface="EFT_Paalul Heavy" panose="01000503000000020003" pitchFamily="2" charset="-79"/>
                <a:cs typeface="EFT_Paalul Heavy" panose="01000503000000020003" pitchFamily="2" charset="-79"/>
              </a:rPr>
              <a:t>נוי</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היתר מכירה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קדושת שביעית</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75965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לגפן הפעולה מועילה מאד</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אף שהענפים </a:t>
            </a:r>
            <a:r>
              <a:rPr lang="he-IL" sz="2800" b="1" dirty="0" err="1">
                <a:solidFill>
                  <a:prstClr val="black"/>
                </a:solidFill>
                <a:latin typeface="EFT_Paalul Heavy" panose="01000503000000020003" pitchFamily="2" charset="-79"/>
                <a:cs typeface="EFT_Paalul Heavy" panose="01000503000000020003" pitchFamily="2" charset="-79"/>
              </a:rPr>
              <a:t>הדלדלו</a:t>
            </a:r>
            <a:r>
              <a:rPr lang="he-IL" sz="2800" b="1" dirty="0">
                <a:solidFill>
                  <a:prstClr val="black"/>
                </a:solidFill>
                <a:latin typeface="EFT_Paalul Heavy" panose="01000503000000020003" pitchFamily="2" charset="-79"/>
                <a:cs typeface="EFT_Paalul Heavy" panose="01000503000000020003" pitchFamily="2" charset="-79"/>
              </a:rPr>
              <a:t> עוד </a:t>
            </a:r>
            <a:r>
              <a:rPr lang="he-IL" sz="2800" b="1" dirty="0" smtClean="0">
                <a:solidFill>
                  <a:prstClr val="black"/>
                </a:solidFill>
                <a:latin typeface="EFT_Paalul Heavy" panose="01000503000000020003" pitchFamily="2" charset="-79"/>
                <a:cs typeface="EFT_Paalul Heavy" panose="01000503000000020003" pitchFamily="2" charset="-79"/>
              </a:rPr>
              <a:t>ועוד</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קצירה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בצירה</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75965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בתוך האדמה זרעים מחביאים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והנה פלא – צמחו </a:t>
            </a:r>
            <a:r>
              <a:rPr lang="he-IL" sz="2800" b="1" dirty="0" smtClean="0">
                <a:solidFill>
                  <a:prstClr val="black"/>
                </a:solidFill>
                <a:latin typeface="EFT_Paalul Heavy" panose="01000503000000020003" pitchFamily="2" charset="-79"/>
                <a:cs typeface="EFT_Paalul Heavy" panose="01000503000000020003" pitchFamily="2" charset="-79"/>
              </a:rPr>
              <a:t>השיבולים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השקיה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זריעה</a:t>
            </a:r>
          </a:p>
        </p:txBody>
      </p:sp>
    </p:spTree>
    <p:extLst>
      <p:ext uri="{BB962C8B-B14F-4D97-AF65-F5344CB8AC3E}">
        <p14:creationId xmlns:p14="http://schemas.microsoft.com/office/powerpoint/2010/main" val="375965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בפעולה זו עושים חריץ באדמה </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כדי שהזרע יכנס, אלא מה... </a:t>
            </a:r>
            <a:endParaRPr lang="he-IL" sz="2800" b="1" dirty="0" smtClean="0">
              <a:solidFill>
                <a:prstClr val="black"/>
              </a:solidFill>
              <a:latin typeface="EFT_Paalul Heavy" panose="01000503000000020003" pitchFamily="2" charset="-79"/>
              <a:cs typeface="EFT_Paalul Heavy" panose="01000503000000020003" pitchFamily="2" charset="-79"/>
            </a:endParaRP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זריעה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חריש</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34434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שבע כפול שבע מי יודע</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שמיטה נוספת – כלל לא </a:t>
            </a:r>
            <a:r>
              <a:rPr lang="he-IL" sz="2800" b="1" dirty="0" smtClean="0">
                <a:solidFill>
                  <a:prstClr val="black"/>
                </a:solidFill>
                <a:latin typeface="EFT_Paalul Heavy" panose="01000503000000020003" pitchFamily="2" charset="-79"/>
                <a:cs typeface="EFT_Paalul Heavy" panose="01000503000000020003" pitchFamily="2" charset="-79"/>
              </a:rPr>
              <a:t>יָרֵעַ</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יובל</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שביתה</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90830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אל </a:t>
            </a:r>
            <a:r>
              <a:rPr lang="he-IL" sz="2800" b="1" dirty="0" smtClean="0">
                <a:solidFill>
                  <a:prstClr val="black"/>
                </a:solidFill>
                <a:latin typeface="EFT_Paalul Heavy" panose="01000503000000020003" pitchFamily="2" charset="-79"/>
                <a:cs typeface="EFT_Paalul Heavy" panose="01000503000000020003" pitchFamily="2" charset="-79"/>
              </a:rPr>
              <a:t>תיתן </a:t>
            </a:r>
            <a:r>
              <a:rPr lang="he-IL" sz="2800" b="1" dirty="0">
                <a:solidFill>
                  <a:prstClr val="black"/>
                </a:solidFill>
                <a:latin typeface="EFT_Paalul Heavy" panose="01000503000000020003" pitchFamily="2" charset="-79"/>
                <a:cs typeface="EFT_Paalul Heavy" panose="01000503000000020003" pitchFamily="2" charset="-79"/>
              </a:rPr>
              <a:t>לגוי מתנות בחינם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כי לקב"ה שייך כל </a:t>
            </a:r>
            <a:r>
              <a:rPr lang="he-IL" sz="2800" b="1" dirty="0" smtClean="0">
                <a:solidFill>
                  <a:prstClr val="black"/>
                </a:solidFill>
                <a:latin typeface="EFT_Paalul Heavy" panose="01000503000000020003" pitchFamily="2" charset="-79"/>
                <a:cs typeface="EFT_Paalul Heavy" panose="01000503000000020003" pitchFamily="2" charset="-79"/>
              </a:rPr>
              <a:t>העולם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לא </a:t>
            </a:r>
            <a:r>
              <a:rPr lang="he-IL" sz="2800" b="1" dirty="0" err="1" smtClean="0">
                <a:solidFill>
                  <a:prstClr val="black"/>
                </a:solidFill>
                <a:latin typeface="EFT_Paalul Heavy" panose="01000503000000020003" pitchFamily="2" charset="-79"/>
                <a:cs typeface="EFT_Paalul Heavy" panose="01000503000000020003" pitchFamily="2" charset="-79"/>
              </a:rPr>
              <a:t>תחונם</a:t>
            </a:r>
            <a:endParaRPr lang="he-IL" sz="2800" b="1" dirty="0" smtClean="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לא תשנא את אחיך בלבבך</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90830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חלקן פעולות אסורות</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וחלקן – רק "</a:t>
            </a:r>
            <a:r>
              <a:rPr lang="he-IL" sz="2800" b="1" dirty="0" err="1">
                <a:solidFill>
                  <a:prstClr val="black"/>
                </a:solidFill>
                <a:latin typeface="EFT_Paalul Heavy" panose="01000503000000020003" pitchFamily="2" charset="-79"/>
                <a:cs typeface="EFT_Paalul Heavy" panose="01000503000000020003" pitchFamily="2" charset="-79"/>
              </a:rPr>
              <a:t>לאוקמי</a:t>
            </a:r>
            <a:r>
              <a:rPr lang="he-IL" sz="2800" b="1" dirty="0">
                <a:solidFill>
                  <a:prstClr val="black"/>
                </a:solidFill>
                <a:latin typeface="EFT_Paalul Heavy" panose="01000503000000020003" pitchFamily="2" charset="-79"/>
                <a:cs typeface="EFT_Paalul Heavy" panose="01000503000000020003" pitchFamily="2" charset="-79"/>
              </a:rPr>
              <a:t>" </a:t>
            </a:r>
            <a:r>
              <a:rPr lang="he-IL" sz="2800" b="1" dirty="0" smtClean="0">
                <a:solidFill>
                  <a:prstClr val="black"/>
                </a:solidFill>
                <a:latin typeface="EFT_Paalul Heavy" panose="01000503000000020003" pitchFamily="2" charset="-79"/>
                <a:cs typeface="EFT_Paalul Heavy" panose="01000503000000020003" pitchFamily="2" charset="-79"/>
              </a:rPr>
              <a:t>מותרות</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מלאכות</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גידולי מים</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42329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אם בשביעית הן גדלו</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חכמים אותם </a:t>
            </a:r>
            <a:r>
              <a:rPr lang="he-IL" sz="2800" b="1" dirty="0" smtClean="0">
                <a:solidFill>
                  <a:prstClr val="black"/>
                </a:solidFill>
                <a:latin typeface="EFT_Paalul Heavy" panose="01000503000000020003" pitchFamily="2" charset="-79"/>
                <a:cs typeface="EFT_Paalul Heavy" panose="01000503000000020003" pitchFamily="2" charset="-79"/>
              </a:rPr>
              <a:t>אסרו</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err="1" smtClean="0">
                <a:solidFill>
                  <a:prstClr val="black"/>
                </a:solidFill>
                <a:latin typeface="EFT_Paalul Heavy" panose="01000503000000020003" pitchFamily="2" charset="-79"/>
                <a:cs typeface="EFT_Paalul Heavy" panose="01000503000000020003" pitchFamily="2" charset="-79"/>
              </a:rPr>
              <a:t>ספיחין</a:t>
            </a:r>
            <a:endParaRPr lang="he-IL" sz="2800" b="1" dirty="0" smtClean="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גידולי מצע מנותק</a:t>
            </a:r>
          </a:p>
        </p:txBody>
      </p:sp>
    </p:spTree>
    <p:extLst>
      <p:ext uri="{BB962C8B-B14F-4D97-AF65-F5344CB8AC3E}">
        <p14:creationId xmlns:p14="http://schemas.microsoft.com/office/powerpoint/2010/main" val="218700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60024" cy="6858000"/>
          </a:xfrm>
        </p:spPr>
      </p:pic>
    </p:spTree>
    <p:extLst>
      <p:ext uri="{BB962C8B-B14F-4D97-AF65-F5344CB8AC3E}">
        <p14:creationId xmlns:p14="http://schemas.microsoft.com/office/powerpoint/2010/main" val="191594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הוא נראה כמו דלי</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אך הלכותיו מסובכות – הו, </a:t>
            </a:r>
            <a:r>
              <a:rPr lang="he-IL" sz="2800" b="1" dirty="0" smtClean="0">
                <a:solidFill>
                  <a:prstClr val="black"/>
                </a:solidFill>
                <a:latin typeface="EFT_Paalul Heavy" panose="01000503000000020003" pitchFamily="2" charset="-79"/>
                <a:cs typeface="EFT_Paalul Heavy" panose="01000503000000020003" pitchFamily="2" charset="-79"/>
              </a:rPr>
              <a:t>קלי</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אגרטל</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עציץ</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218700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המשיכו לתת הלוואות למסכן</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כך תיקן הלל </a:t>
            </a:r>
            <a:r>
              <a:rPr lang="he-IL" sz="2800" b="1" dirty="0" smtClean="0">
                <a:solidFill>
                  <a:prstClr val="black"/>
                </a:solidFill>
                <a:latin typeface="EFT_Paalul Heavy" panose="01000503000000020003" pitchFamily="2" charset="-79"/>
                <a:cs typeface="EFT_Paalul Heavy" panose="01000503000000020003" pitchFamily="2" charset="-79"/>
              </a:rPr>
              <a:t>הזקן</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היתר מכירה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פרוזבול</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4828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אם הם לנוי עומדים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קדושת שביעית – בהם לא </a:t>
            </a:r>
            <a:r>
              <a:rPr lang="he-IL" sz="2800" b="1" dirty="0" smtClean="0">
                <a:solidFill>
                  <a:prstClr val="black"/>
                </a:solidFill>
                <a:latin typeface="EFT_Paalul Heavy" panose="01000503000000020003" pitchFamily="2" charset="-79"/>
                <a:cs typeface="EFT_Paalul Heavy" panose="01000503000000020003" pitchFamily="2" charset="-79"/>
              </a:rPr>
              <a:t>נוהגים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פרחים</a:t>
            </a:r>
          </a:p>
          <a:p>
            <a:pPr marL="514350" indent="-514350">
              <a:lnSpc>
                <a:spcPct val="150000"/>
              </a:lnSpc>
              <a:buAutoNum type="arabicPeriod"/>
            </a:pPr>
            <a:r>
              <a:rPr lang="he-IL" sz="2800" b="1" dirty="0" err="1" smtClean="0">
                <a:solidFill>
                  <a:prstClr val="black"/>
                </a:solidFill>
                <a:latin typeface="EFT_Paalul Heavy" panose="01000503000000020003" pitchFamily="2" charset="-79"/>
                <a:cs typeface="EFT_Paalul Heavy" panose="01000503000000020003" pitchFamily="2" charset="-79"/>
              </a:rPr>
              <a:t>ספיחין</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4828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תולשים את התבואה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ובשביעית – אסורה היא </a:t>
            </a:r>
            <a:r>
              <a:rPr lang="he-IL" sz="2800" b="1" dirty="0" smtClean="0">
                <a:solidFill>
                  <a:prstClr val="black"/>
                </a:solidFill>
                <a:latin typeface="EFT_Paalul Heavy" panose="01000503000000020003" pitchFamily="2" charset="-79"/>
                <a:cs typeface="EFT_Paalul Heavy" panose="01000503000000020003" pitchFamily="2" charset="-79"/>
              </a:rPr>
              <a:t>הפעולה</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קצירה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בצירה</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68762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בסוף השנה מוותרים על </a:t>
            </a:r>
            <a:r>
              <a:rPr lang="he-IL" sz="2800" b="1" dirty="0" err="1">
                <a:solidFill>
                  <a:prstClr val="black"/>
                </a:solidFill>
                <a:latin typeface="EFT_Paalul Heavy" panose="01000503000000020003" pitchFamily="2" charset="-79"/>
                <a:cs typeface="EFT_Paalul Heavy" panose="01000503000000020003" pitchFamily="2" charset="-79"/>
              </a:rPr>
              <a:t>הכל</a:t>
            </a: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גם אם הלוות רק </a:t>
            </a:r>
            <a:r>
              <a:rPr lang="he-IL" sz="2800" b="1" dirty="0" smtClean="0">
                <a:solidFill>
                  <a:prstClr val="black"/>
                </a:solidFill>
                <a:latin typeface="EFT_Paalul Heavy" panose="01000503000000020003" pitchFamily="2" charset="-79"/>
                <a:cs typeface="EFT_Paalul Heavy" panose="01000503000000020003" pitchFamily="2" charset="-79"/>
              </a:rPr>
              <a:t>אתמול</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היתר מכירה</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שמיטת כספים</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2699487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599" y="1220463"/>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מפירות הפקר לא מפרשים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כהן ולוי ממילא </a:t>
            </a:r>
            <a:r>
              <a:rPr lang="he-IL" sz="2800" b="1" dirty="0" smtClean="0">
                <a:solidFill>
                  <a:prstClr val="black"/>
                </a:solidFill>
                <a:latin typeface="EFT_Paalul Heavy" panose="01000503000000020003" pitchFamily="2" charset="-79"/>
                <a:cs typeface="EFT_Paalul Heavy" panose="01000503000000020003" pitchFamily="2" charset="-79"/>
              </a:rPr>
              <a:t>לוקחים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שמיטת כספים</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תרומות ומעשרות</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2699487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rot="21184479">
            <a:off x="1046380" y="1019390"/>
            <a:ext cx="6858000" cy="4044149"/>
          </a:xfrm>
        </p:spPr>
        <p:txBody>
          <a:bodyPr>
            <a:normAutofit/>
          </a:bodyPr>
          <a:lstStyle/>
          <a:p>
            <a:r>
              <a:rPr lang="he-IL" sz="6600" b="1" dirty="0" smtClean="0">
                <a:latin typeface="EFT_Paalul Heavy" panose="01000503000000020003" pitchFamily="2" charset="-79"/>
                <a:cs typeface="EFT_Paalul Heavy" panose="01000503000000020003" pitchFamily="2" charset="-79"/>
              </a:rPr>
              <a:t>חידון שמיטה</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b="1" dirty="0" smtClean="0">
                <a:solidFill>
                  <a:srgbClr val="FF0000"/>
                </a:solidFill>
                <a:latin typeface="EFT_Paalul Heavy" panose="01000503000000020003" pitchFamily="2" charset="-79"/>
                <a:cs typeface="EFT_Paalul Heavy" panose="01000503000000020003" pitchFamily="2" charset="-79"/>
              </a:rPr>
              <a:t>בקליק</a:t>
            </a:r>
            <a:r>
              <a:rPr lang="he-IL" dirty="0">
                <a:latin typeface="EFT_Paalul Heavy" panose="01000503000000020003" pitchFamily="2" charset="-79"/>
                <a:cs typeface="EFT_Paalul Heavy" panose="01000503000000020003" pitchFamily="2" charset="-79"/>
              </a:rPr>
              <a:t/>
            </a:r>
            <a:br>
              <a:rPr lang="he-IL" dirty="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שכבה בוגרת</a:t>
            </a:r>
            <a:endParaRPr lang="he-IL" dirty="0">
              <a:latin typeface="EFT_Paalul Heavy" panose="01000503000000020003" pitchFamily="2" charset="-79"/>
              <a:cs typeface="EFT_Paalul Heavy" panose="01000503000000020003" pitchFamily="2" charset="-79"/>
            </a:endParaRPr>
          </a:p>
        </p:txBody>
      </p:sp>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941168"/>
            <a:ext cx="2609314" cy="1725318"/>
          </a:xfrm>
          <a:prstGeom prst="rect">
            <a:avLst/>
          </a:prstGeom>
        </p:spPr>
      </p:pic>
    </p:spTree>
    <p:extLst>
      <p:ext uri="{BB962C8B-B14F-4D97-AF65-F5344CB8AC3E}">
        <p14:creationId xmlns:p14="http://schemas.microsoft.com/office/powerpoint/2010/main" val="247892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51520" y="745637"/>
            <a:ext cx="7992888" cy="568863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שנת תשע"ה </a:t>
            </a:r>
            <a:r>
              <a:rPr lang="he-IL" sz="2800" b="1" dirty="0">
                <a:latin typeface="EFT_Paalul Heavy" panose="01000503000000020003" pitchFamily="2" charset="-79"/>
                <a:cs typeface="EFT_Paalul Heavy" panose="01000503000000020003" pitchFamily="2" charset="-79"/>
              </a:rPr>
              <a:t>היא שנת שמיטה ואסור לעשות עבודות באדמה בשנה זו.  האם אפשר לשתול ולזרוע עד היום האחרון של שנת </a:t>
            </a:r>
            <a:r>
              <a:rPr lang="he-IL" sz="2800" b="1" dirty="0" smtClean="0">
                <a:latin typeface="EFT_Paalul Heavy" panose="01000503000000020003" pitchFamily="2" charset="-79"/>
                <a:cs typeface="EFT_Paalul Heavy" panose="01000503000000020003" pitchFamily="2" charset="-79"/>
              </a:rPr>
              <a:t>תשע"ד?  </a:t>
            </a:r>
          </a:p>
          <a:p>
            <a:pPr marL="514350" indent="-514350">
              <a:lnSpc>
                <a:spcPct val="150000"/>
              </a:lnSpc>
              <a:buAutoNum type="arabicPeriod"/>
            </a:pPr>
            <a:endParaRPr lang="he-IL" sz="2800" b="1" dirty="0">
              <a:latin typeface="EFT_Paalul Heavy" panose="01000503000000020003" pitchFamily="2" charset="-79"/>
              <a:cs typeface="EFT_Paalul Heavy" panose="01000503000000020003" pitchFamily="2" charset="-79"/>
            </a:endParaRP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כן</a:t>
            </a:r>
            <a:r>
              <a:rPr lang="he-IL" sz="2800" b="1" dirty="0">
                <a:latin typeface="EFT_Paalul Heavy" panose="01000503000000020003" pitchFamily="2" charset="-79"/>
                <a:cs typeface="EFT_Paalul Heavy" panose="01000503000000020003" pitchFamily="2" charset="-79"/>
              </a:rPr>
              <a:t>. </a:t>
            </a:r>
          </a:p>
          <a:p>
            <a:pPr marL="514350" indent="-514350">
              <a:lnSpc>
                <a:spcPct val="150000"/>
              </a:lnSpc>
              <a:buFont typeface="+mj-lt"/>
              <a:buAutoNum type="arabicPeriod"/>
            </a:pPr>
            <a:r>
              <a:rPr lang="he-IL" sz="2800" b="1" dirty="0">
                <a:latin typeface="EFT_Paalul Heavy" panose="01000503000000020003" pitchFamily="2" charset="-79"/>
                <a:cs typeface="EFT_Paalul Heavy" panose="01000503000000020003" pitchFamily="2" charset="-79"/>
              </a:rPr>
              <a:t>ל</a:t>
            </a:r>
            <a:r>
              <a:rPr lang="he-IL" sz="2800" b="1" dirty="0" smtClean="0">
                <a:latin typeface="EFT_Paalul Heavy" panose="01000503000000020003" pitchFamily="2" charset="-79"/>
                <a:cs typeface="EFT_Paalul Heavy" panose="01000503000000020003" pitchFamily="2" charset="-79"/>
              </a:rPr>
              <a:t>א</a:t>
            </a:r>
            <a:r>
              <a:rPr lang="he-IL" sz="2800" b="1" dirty="0">
                <a:latin typeface="EFT_Paalul Heavy" panose="01000503000000020003" pitchFamily="2" charset="-79"/>
                <a:cs typeface="EFT_Paalul Heavy" panose="01000503000000020003" pitchFamily="2" charset="-79"/>
              </a:rPr>
              <a:t>.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בירושלים </a:t>
            </a:r>
            <a:r>
              <a:rPr lang="he-IL" sz="2800" b="1" dirty="0">
                <a:latin typeface="EFT_Paalul Heavy" panose="01000503000000020003" pitchFamily="2" charset="-79"/>
                <a:cs typeface="EFT_Paalul Heavy" panose="01000503000000020003" pitchFamily="2" charset="-79"/>
              </a:rPr>
              <a:t>מותר, בשאר ערי ארץ ישראל אסור. </a:t>
            </a:r>
          </a:p>
        </p:txBody>
      </p:sp>
    </p:spTree>
    <p:extLst>
      <p:ext uri="{BB962C8B-B14F-4D97-AF65-F5344CB8AC3E}">
        <p14:creationId xmlns:p14="http://schemas.microsoft.com/office/powerpoint/2010/main" val="138919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69775" y="620688"/>
            <a:ext cx="7992888" cy="5453541"/>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מה </a:t>
            </a:r>
            <a:r>
              <a:rPr lang="he-IL" sz="2800" b="1" dirty="0">
                <a:latin typeface="EFT_Paalul Heavy" panose="01000503000000020003" pitchFamily="2" charset="-79"/>
                <a:cs typeface="EFT_Paalul Heavy" panose="01000503000000020003" pitchFamily="2" charset="-79"/>
              </a:rPr>
              <a:t>צריך לעשות בגינה הפרטית לפני תחילת שנת השמיטה? </a:t>
            </a:r>
            <a:endParaRPr lang="he-IL" sz="2800" b="1" dirty="0" smtClean="0">
              <a:latin typeface="EFT_Paalul Heavy" panose="01000503000000020003" pitchFamily="2" charset="-79"/>
              <a:cs typeface="EFT_Paalul Heavy" panose="01000503000000020003" pitchFamily="2" charset="-79"/>
            </a:endParaRPr>
          </a:p>
          <a:p>
            <a:pPr>
              <a:lnSpc>
                <a:spcPct val="150000"/>
              </a:lnSpc>
            </a:pPr>
            <a:endParaRPr lang="he-IL" sz="2800" b="1" dirty="0">
              <a:latin typeface="EFT_Paalul Heavy" panose="01000503000000020003" pitchFamily="2" charset="-79"/>
              <a:cs typeface="EFT_Paalul Heavy" panose="01000503000000020003" pitchFamily="2" charset="-79"/>
            </a:endParaRP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למכור </a:t>
            </a:r>
            <a:r>
              <a:rPr lang="he-IL" sz="2800" b="1" dirty="0">
                <a:latin typeface="EFT_Paalul Heavy" panose="01000503000000020003" pitchFamily="2" charset="-79"/>
                <a:cs typeface="EFT_Paalul Heavy" panose="01000503000000020003" pitchFamily="2" charset="-79"/>
              </a:rPr>
              <a:t>את הגינה לגוי.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לתכנן </a:t>
            </a:r>
            <a:r>
              <a:rPr lang="he-IL" sz="2800" b="1" dirty="0">
                <a:latin typeface="EFT_Paalul Heavy" panose="01000503000000020003" pitchFamily="2" charset="-79"/>
                <a:cs typeface="EFT_Paalul Heavy" panose="01000503000000020003" pitchFamily="2" charset="-79"/>
              </a:rPr>
              <a:t>ולבצע את כל עבודות הדישון, הגיזום </a:t>
            </a:r>
            <a:r>
              <a:rPr lang="he-IL" sz="2800" b="1" dirty="0" err="1">
                <a:latin typeface="EFT_Paalul Heavy" panose="01000503000000020003" pitchFamily="2" charset="-79"/>
                <a:cs typeface="EFT_Paalul Heavy" panose="01000503000000020003" pitchFamily="2" charset="-79"/>
              </a:rPr>
              <a:t>וכו</a:t>
            </a:r>
            <a:r>
              <a:rPr lang="he-IL" sz="2800" b="1" dirty="0">
                <a:latin typeface="EFT_Paalul Heavy" panose="01000503000000020003" pitchFamily="2" charset="-79"/>
                <a:cs typeface="EFT_Paalul Heavy" panose="01000503000000020003" pitchFamily="2" charset="-79"/>
              </a:rPr>
              <a:t>'.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לבנות </a:t>
            </a:r>
            <a:r>
              <a:rPr lang="he-IL" sz="2800" b="1" dirty="0">
                <a:latin typeface="EFT_Paalul Heavy" panose="01000503000000020003" pitchFamily="2" charset="-79"/>
                <a:cs typeface="EFT_Paalul Heavy" panose="01000503000000020003" pitchFamily="2" charset="-79"/>
              </a:rPr>
              <a:t>את הסוכה.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לקצץ </a:t>
            </a:r>
            <a:r>
              <a:rPr lang="he-IL" sz="2800" b="1" dirty="0">
                <a:latin typeface="EFT_Paalul Heavy" panose="01000503000000020003" pitchFamily="2" charset="-79"/>
                <a:cs typeface="EFT_Paalul Heavy" panose="01000503000000020003" pitchFamily="2" charset="-79"/>
              </a:rPr>
              <a:t>את כל הפרחים. </a:t>
            </a:r>
          </a:p>
        </p:txBody>
      </p:sp>
    </p:spTree>
    <p:extLst>
      <p:ext uri="{BB962C8B-B14F-4D97-AF65-F5344CB8AC3E}">
        <p14:creationId xmlns:p14="http://schemas.microsoft.com/office/powerpoint/2010/main" val="124644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51520" y="548680"/>
            <a:ext cx="8352928" cy="5923723"/>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400" b="1" dirty="0" smtClean="0">
                <a:latin typeface="EFT_Paalul Heavy" panose="01000503000000020003" pitchFamily="2" charset="-79"/>
                <a:cs typeface="EFT_Paalul Heavy" panose="01000503000000020003" pitchFamily="2" charset="-79"/>
              </a:rPr>
              <a:t>אחד </a:t>
            </a:r>
            <a:r>
              <a:rPr lang="he-IL" sz="2400" b="1" dirty="0">
                <a:latin typeface="EFT_Paalul Heavy" panose="01000503000000020003" pitchFamily="2" charset="-79"/>
                <a:cs typeface="EFT_Paalul Heavy" panose="01000503000000020003" pitchFamily="2" charset="-79"/>
              </a:rPr>
              <a:t>הדברים שצריך להכין במטבח לשנת השמיטה הוא: </a:t>
            </a:r>
            <a:endParaRPr lang="he-IL" sz="2400" b="1" dirty="0" smtClean="0">
              <a:latin typeface="EFT_Paalul Heavy" panose="01000503000000020003" pitchFamily="2" charset="-79"/>
              <a:cs typeface="EFT_Paalul Heavy" panose="01000503000000020003" pitchFamily="2" charset="-79"/>
            </a:endParaRPr>
          </a:p>
          <a:p>
            <a:pPr>
              <a:lnSpc>
                <a:spcPct val="150000"/>
              </a:lnSpc>
            </a:pPr>
            <a:r>
              <a:rPr lang="he-IL" sz="2400" b="1" dirty="0" smtClean="0">
                <a:latin typeface="EFT_Paalul Heavy" panose="01000503000000020003" pitchFamily="2" charset="-79"/>
                <a:cs typeface="EFT_Paalul Heavy" panose="01000503000000020003" pitchFamily="2" charset="-79"/>
              </a:rPr>
              <a:t>  </a:t>
            </a:r>
          </a:p>
          <a:p>
            <a:pPr marL="514350" indent="-51435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תנור </a:t>
            </a:r>
            <a:r>
              <a:rPr lang="he-IL" sz="2400" b="1" dirty="0">
                <a:latin typeface="EFT_Paalul Heavy" panose="01000503000000020003" pitchFamily="2" charset="-79"/>
                <a:cs typeface="EFT_Paalul Heavy" panose="01000503000000020003" pitchFamily="2" charset="-79"/>
              </a:rPr>
              <a:t>נפרד לאפייה ביבול שנת השמיטה שיש בהם קדושת שביעית. </a:t>
            </a:r>
          </a:p>
          <a:p>
            <a:pPr marL="514350" indent="-51435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מקרר </a:t>
            </a:r>
            <a:r>
              <a:rPr lang="he-IL" sz="2400" b="1" dirty="0">
                <a:latin typeface="EFT_Paalul Heavy" panose="01000503000000020003" pitchFamily="2" charset="-79"/>
                <a:cs typeface="EFT_Paalul Heavy" panose="01000503000000020003" pitchFamily="2" charset="-79"/>
              </a:rPr>
              <a:t>נפרד לשמור על יבול שנת השמיטה שיש בהם קדושת שביעית. </a:t>
            </a:r>
          </a:p>
          <a:p>
            <a:pPr marL="514350" indent="-51435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כלים </a:t>
            </a:r>
            <a:r>
              <a:rPr lang="he-IL" sz="2400" b="1" dirty="0">
                <a:latin typeface="EFT_Paalul Heavy" panose="01000503000000020003" pitchFamily="2" charset="-79"/>
                <a:cs typeface="EFT_Paalul Heavy" panose="01000503000000020003" pitchFamily="2" charset="-79"/>
              </a:rPr>
              <a:t>מיוחדים לאכילת יבול שנת השמיטה שיש בהם קדושת שביעית.</a:t>
            </a:r>
          </a:p>
          <a:p>
            <a:pPr marL="514350" indent="-51435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פח </a:t>
            </a:r>
            <a:r>
              <a:rPr lang="he-IL" sz="2400" b="1" dirty="0">
                <a:latin typeface="EFT_Paalul Heavy" panose="01000503000000020003" pitchFamily="2" charset="-79"/>
                <a:cs typeface="EFT_Paalul Heavy" panose="01000503000000020003" pitchFamily="2" charset="-79"/>
              </a:rPr>
              <a:t>מיוחד לשאריות יבול שנת השמיטה שיש בהם קדושת שביעית. </a:t>
            </a:r>
          </a:p>
        </p:txBody>
      </p:sp>
    </p:spTree>
    <p:extLst>
      <p:ext uri="{BB962C8B-B14F-4D97-AF65-F5344CB8AC3E}">
        <p14:creationId xmlns:p14="http://schemas.microsoft.com/office/powerpoint/2010/main" val="230209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rot="21184479">
            <a:off x="1190395" y="1667462"/>
            <a:ext cx="6858000" cy="4044149"/>
          </a:xfrm>
        </p:spPr>
        <p:txBody>
          <a:bodyPr>
            <a:normAutofit/>
          </a:bodyPr>
          <a:lstStyle/>
          <a:p>
            <a:r>
              <a:rPr lang="he-IL" sz="6600" b="1" dirty="0" smtClean="0">
                <a:latin typeface="EFT_Paalul Heavy" panose="01000503000000020003" pitchFamily="2" charset="-79"/>
                <a:cs typeface="EFT_Paalul Heavy" panose="01000503000000020003" pitchFamily="2" charset="-79"/>
              </a:rPr>
              <a:t>חידון שמיטה</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b="1" dirty="0" smtClean="0">
                <a:solidFill>
                  <a:srgbClr val="FF0000"/>
                </a:solidFill>
                <a:latin typeface="EFT_Paalul Heavy" panose="01000503000000020003" pitchFamily="2" charset="-79"/>
                <a:cs typeface="EFT_Paalul Heavy" panose="01000503000000020003" pitchFamily="2" charset="-79"/>
              </a:rPr>
              <a:t>בקליק</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שם המוסד</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תשע"ה</a:t>
            </a:r>
            <a:endParaRPr lang="he-IL" dirty="0">
              <a:latin typeface="EFT_Paalul Heavy" panose="01000503000000020003" pitchFamily="2" charset="-79"/>
              <a:cs typeface="EFT_Paalul Heavy" panose="01000503000000020003" pitchFamily="2" charset="-79"/>
            </a:endParaRPr>
          </a:p>
        </p:txBody>
      </p:sp>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941168"/>
            <a:ext cx="2609314" cy="1725318"/>
          </a:xfrm>
          <a:prstGeom prst="rect">
            <a:avLst/>
          </a:prstGeom>
        </p:spPr>
      </p:pic>
    </p:spTree>
    <p:extLst>
      <p:ext uri="{BB962C8B-B14F-4D97-AF65-F5344CB8AC3E}">
        <p14:creationId xmlns:p14="http://schemas.microsoft.com/office/powerpoint/2010/main" val="366232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3528" y="692696"/>
            <a:ext cx="7992888" cy="568863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באיזו </a:t>
            </a:r>
            <a:r>
              <a:rPr lang="he-IL" sz="2800" b="1" dirty="0">
                <a:latin typeface="EFT_Paalul Heavy" panose="01000503000000020003" pitchFamily="2" charset="-79"/>
                <a:cs typeface="EFT_Paalul Heavy" panose="01000503000000020003" pitchFamily="2" charset="-79"/>
              </a:rPr>
              <a:t>דרך יכינו חקלאים את הכרמים לשנת השמיטה? </a:t>
            </a:r>
            <a:endParaRPr lang="he-IL" sz="2800" b="1" dirty="0" smtClean="0">
              <a:latin typeface="EFT_Paalul Heavy" panose="01000503000000020003" pitchFamily="2" charset="-79"/>
              <a:cs typeface="EFT_Paalul Heavy" panose="01000503000000020003" pitchFamily="2" charset="-79"/>
            </a:endParaRPr>
          </a:p>
          <a:p>
            <a:pPr>
              <a:lnSpc>
                <a:spcPct val="150000"/>
              </a:lnSpc>
            </a:pPr>
            <a:endParaRPr lang="he-IL" sz="2800" b="1" dirty="0" smtClean="0">
              <a:latin typeface="EFT_Paalul Heavy" panose="01000503000000020003" pitchFamily="2" charset="-79"/>
              <a:cs typeface="EFT_Paalul Heavy" panose="01000503000000020003" pitchFamily="2" charset="-79"/>
            </a:endParaRP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על </a:t>
            </a:r>
            <a:r>
              <a:rPr lang="he-IL" sz="2800" b="1" dirty="0">
                <a:latin typeface="EFT_Paalul Heavy" panose="01000503000000020003" pitchFamily="2" charset="-79"/>
                <a:cs typeface="EFT_Paalul Heavy" panose="01000503000000020003" pitchFamily="2" charset="-79"/>
              </a:rPr>
              <a:t>ידי אמירת פרקים מיוחדים מספר תהילים.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הם </a:t>
            </a:r>
            <a:r>
              <a:rPr lang="he-IL" sz="2800" b="1" dirty="0">
                <a:latin typeface="EFT_Paalul Heavy" panose="01000503000000020003" pitchFamily="2" charset="-79"/>
                <a:cs typeface="EFT_Paalul Heavy" panose="01000503000000020003" pitchFamily="2" charset="-79"/>
              </a:rPr>
              <a:t>ימכרו מראש את כל הענבים לגויים.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בכרמים </a:t>
            </a:r>
            <a:r>
              <a:rPr lang="he-IL" sz="2800" b="1" dirty="0">
                <a:latin typeface="EFT_Paalul Heavy" panose="01000503000000020003" pitchFamily="2" charset="-79"/>
                <a:cs typeface="EFT_Paalul Heavy" panose="01000503000000020003" pitchFamily="2" charset="-79"/>
              </a:rPr>
              <a:t>שבהם </a:t>
            </a:r>
            <a:r>
              <a:rPr lang="he-IL" sz="2800" b="1" dirty="0" err="1">
                <a:latin typeface="EFT_Paalul Heavy" panose="01000503000000020003" pitchFamily="2" charset="-79"/>
                <a:cs typeface="EFT_Paalul Heavy" panose="01000503000000020003" pitchFamily="2" charset="-79"/>
              </a:rPr>
              <a:t>הבציר</a:t>
            </a:r>
            <a:r>
              <a:rPr lang="he-IL" sz="2800" b="1" dirty="0">
                <a:latin typeface="EFT_Paalul Heavy" panose="01000503000000020003" pitchFamily="2" charset="-79"/>
                <a:cs typeface="EFT_Paalul Heavy" panose="01000503000000020003" pitchFamily="2" charset="-79"/>
              </a:rPr>
              <a:t> מוקדמת (לפני שנת השמיטה) הם יעשו את עבודת הזמירה מיד לאחר </a:t>
            </a:r>
            <a:r>
              <a:rPr lang="he-IL" sz="2800" b="1" dirty="0" err="1">
                <a:latin typeface="EFT_Paalul Heavy" panose="01000503000000020003" pitchFamily="2" charset="-79"/>
                <a:cs typeface="EFT_Paalul Heavy" panose="01000503000000020003" pitchFamily="2" charset="-79"/>
              </a:rPr>
              <a:t>הבציר</a:t>
            </a:r>
            <a:r>
              <a:rPr lang="he-IL" sz="2800" b="1" dirty="0">
                <a:latin typeface="EFT_Paalul Heavy" panose="01000503000000020003" pitchFamily="2" charset="-79"/>
                <a:cs typeface="EFT_Paalul Heavy" panose="01000503000000020003" pitchFamily="2" charset="-79"/>
              </a:rPr>
              <a:t>. </a:t>
            </a:r>
          </a:p>
        </p:txBody>
      </p:sp>
    </p:spTree>
    <p:extLst>
      <p:ext uri="{BB962C8B-B14F-4D97-AF65-F5344CB8AC3E}">
        <p14:creationId xmlns:p14="http://schemas.microsoft.com/office/powerpoint/2010/main" val="2099778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51520" y="745637"/>
            <a:ext cx="7992888" cy="568863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שנת </a:t>
            </a:r>
            <a:r>
              <a:rPr lang="he-IL" sz="2800" b="1" dirty="0">
                <a:latin typeface="EFT_Paalul Heavy" panose="01000503000000020003" pitchFamily="2" charset="-79"/>
                <a:cs typeface="EFT_Paalul Heavy" panose="01000503000000020003" pitchFamily="2" charset="-79"/>
              </a:rPr>
              <a:t>השמיטה מזכירה לנו:     </a:t>
            </a:r>
            <a:endParaRPr lang="he-IL" sz="2800" b="1" dirty="0" smtClean="0">
              <a:latin typeface="EFT_Paalul Heavy" panose="01000503000000020003" pitchFamily="2" charset="-79"/>
              <a:cs typeface="EFT_Paalul Heavy" panose="01000503000000020003" pitchFamily="2" charset="-79"/>
            </a:endParaRP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אמונה </a:t>
            </a:r>
            <a:r>
              <a:rPr lang="he-IL" sz="2800" b="1" dirty="0">
                <a:latin typeface="EFT_Paalul Heavy" panose="01000503000000020003" pitchFamily="2" charset="-79"/>
                <a:cs typeface="EFT_Paalul Heavy" panose="01000503000000020003" pitchFamily="2" charset="-79"/>
              </a:rPr>
              <a:t>בה'- אנו סומכים על ה' שיהיה לנו מה לאכול.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שהפרנסה </a:t>
            </a:r>
            <a:r>
              <a:rPr lang="he-IL" sz="2800" b="1" dirty="0">
                <a:latin typeface="EFT_Paalul Heavy" panose="01000503000000020003" pitchFamily="2" charset="-79"/>
                <a:cs typeface="EFT_Paalul Heavy" panose="01000503000000020003" pitchFamily="2" charset="-79"/>
              </a:rPr>
              <a:t>שלנו היא מה'.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להתחלק </a:t>
            </a:r>
            <a:r>
              <a:rPr lang="he-IL" sz="2800" b="1" dirty="0">
                <a:latin typeface="EFT_Paalul Heavy" panose="01000503000000020003" pitchFamily="2" charset="-79"/>
                <a:cs typeface="EFT_Paalul Heavy" panose="01000503000000020003" pitchFamily="2" charset="-79"/>
              </a:rPr>
              <a:t>עם עניים.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כל </a:t>
            </a:r>
            <a:r>
              <a:rPr lang="he-IL" sz="2800" b="1" dirty="0">
                <a:latin typeface="EFT_Paalul Heavy" panose="01000503000000020003" pitchFamily="2" charset="-79"/>
                <a:cs typeface="EFT_Paalul Heavy" panose="01000503000000020003" pitchFamily="2" charset="-79"/>
              </a:rPr>
              <a:t>התשובות נכונות. </a:t>
            </a:r>
          </a:p>
        </p:txBody>
      </p:sp>
    </p:spTree>
    <p:extLst>
      <p:ext uri="{BB962C8B-B14F-4D97-AF65-F5344CB8AC3E}">
        <p14:creationId xmlns:p14="http://schemas.microsoft.com/office/powerpoint/2010/main" val="61618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467544" y="745637"/>
            <a:ext cx="7344816" cy="568863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פירות </a:t>
            </a:r>
            <a:r>
              <a:rPr lang="he-IL" sz="2800" b="1" dirty="0">
                <a:latin typeface="EFT_Paalul Heavy" panose="01000503000000020003" pitchFamily="2" charset="-79"/>
                <a:cs typeface="EFT_Paalul Heavy" panose="01000503000000020003" pitchFamily="2" charset="-79"/>
              </a:rPr>
              <a:t>שיש בהם קדושת </a:t>
            </a:r>
            <a:r>
              <a:rPr lang="he-IL" sz="2800" b="1" dirty="0" smtClean="0">
                <a:latin typeface="EFT_Paalul Heavy" panose="01000503000000020003" pitchFamily="2" charset="-79"/>
                <a:cs typeface="EFT_Paalul Heavy" panose="01000503000000020003" pitchFamily="2" charset="-79"/>
              </a:rPr>
              <a:t>שביעית:</a:t>
            </a:r>
          </a:p>
          <a:p>
            <a:pPr>
              <a:lnSpc>
                <a:spcPct val="150000"/>
              </a:lnSpc>
            </a:pPr>
            <a:endParaRPr lang="he-IL" sz="2800" b="1" dirty="0" smtClean="0">
              <a:latin typeface="EFT_Paalul Heavy" panose="01000503000000020003" pitchFamily="2" charset="-79"/>
              <a:cs typeface="EFT_Paalul Heavy" panose="01000503000000020003" pitchFamily="2" charset="-79"/>
            </a:endParaRP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אסור </a:t>
            </a:r>
            <a:r>
              <a:rPr lang="he-IL" sz="2800" b="1" dirty="0">
                <a:latin typeface="EFT_Paalul Heavy" panose="01000503000000020003" pitchFamily="2" charset="-79"/>
                <a:cs typeface="EFT_Paalul Heavy" panose="01000503000000020003" pitchFamily="2" charset="-79"/>
              </a:rPr>
              <a:t>לאכול.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מותר </a:t>
            </a:r>
            <a:r>
              <a:rPr lang="he-IL" sz="2800" b="1" dirty="0">
                <a:latin typeface="EFT_Paalul Heavy" panose="01000503000000020003" pitchFamily="2" charset="-79"/>
                <a:cs typeface="EFT_Paalul Heavy" panose="01000503000000020003" pitchFamily="2" charset="-79"/>
              </a:rPr>
              <a:t>לאכול אבל רק בשבת.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מותר </a:t>
            </a:r>
            <a:r>
              <a:rPr lang="he-IL" sz="2800" b="1" dirty="0">
                <a:latin typeface="EFT_Paalul Heavy" panose="01000503000000020003" pitchFamily="2" charset="-79"/>
                <a:cs typeface="EFT_Paalul Heavy" panose="01000503000000020003" pitchFamily="2" charset="-79"/>
              </a:rPr>
              <a:t>לאכול מהם אבל יש דינים מיוחדים כיצד מותר לבשל, לאפות ולאכול אותם. </a:t>
            </a:r>
          </a:p>
          <a:p>
            <a:pPr marL="514350" indent="-514350">
              <a:lnSpc>
                <a:spcPct val="150000"/>
              </a:lnSpc>
              <a:buFont typeface="+mj-lt"/>
              <a:buAutoNum type="arabicPeriod"/>
            </a:pPr>
            <a:r>
              <a:rPr lang="he-IL" sz="2800" b="1" dirty="0">
                <a:latin typeface="EFT_Paalul Heavy" panose="01000503000000020003" pitchFamily="2" charset="-79"/>
                <a:cs typeface="EFT_Paalul Heavy" panose="01000503000000020003" pitchFamily="2" charset="-79"/>
              </a:rPr>
              <a:t>ח</a:t>
            </a:r>
            <a:r>
              <a:rPr lang="he-IL" sz="2800" b="1" dirty="0" smtClean="0">
                <a:latin typeface="EFT_Paalul Heavy" panose="01000503000000020003" pitchFamily="2" charset="-79"/>
                <a:cs typeface="EFT_Paalul Heavy" panose="01000503000000020003" pitchFamily="2" charset="-79"/>
              </a:rPr>
              <a:t>ייבים </a:t>
            </a:r>
            <a:r>
              <a:rPr lang="he-IL" sz="2800" b="1" dirty="0">
                <a:latin typeface="EFT_Paalul Heavy" panose="01000503000000020003" pitchFamily="2" charset="-79"/>
                <a:cs typeface="EFT_Paalul Heavy" panose="01000503000000020003" pitchFamily="2" charset="-79"/>
              </a:rPr>
              <a:t>למכור לגוי. </a:t>
            </a:r>
          </a:p>
        </p:txBody>
      </p:sp>
    </p:spTree>
    <p:extLst>
      <p:ext uri="{BB962C8B-B14F-4D97-AF65-F5344CB8AC3E}">
        <p14:creationId xmlns:p14="http://schemas.microsoft.com/office/powerpoint/2010/main" val="2922861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38538" y="745637"/>
            <a:ext cx="8208912" cy="568863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גידול </a:t>
            </a:r>
            <a:r>
              <a:rPr lang="he-IL" sz="2800" b="1" dirty="0">
                <a:latin typeface="EFT_Paalul Heavy" panose="01000503000000020003" pitchFamily="2" charset="-79"/>
                <a:cs typeface="EFT_Paalul Heavy" panose="01000503000000020003" pitchFamily="2" charset="-79"/>
              </a:rPr>
              <a:t>במצע מנותק זה:   </a:t>
            </a:r>
            <a:endParaRPr lang="he-IL" sz="2800" b="1" dirty="0" smtClean="0">
              <a:latin typeface="EFT_Paalul Heavy" panose="01000503000000020003" pitchFamily="2" charset="-79"/>
              <a:cs typeface="EFT_Paalul Heavy" panose="01000503000000020003" pitchFamily="2" charset="-79"/>
            </a:endParaRPr>
          </a:p>
          <a:p>
            <a:pPr>
              <a:lnSpc>
                <a:spcPct val="150000"/>
              </a:lnSpc>
            </a:pPr>
            <a:r>
              <a:rPr lang="he-IL" sz="2800" b="1" dirty="0" smtClean="0">
                <a:latin typeface="EFT_Paalul Heavy" panose="01000503000000020003" pitchFamily="2" charset="-79"/>
                <a:cs typeface="EFT_Paalul Heavy" panose="01000503000000020003" pitchFamily="2" charset="-79"/>
              </a:rPr>
              <a:t>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כאשר </a:t>
            </a:r>
            <a:r>
              <a:rPr lang="he-IL" sz="2800" b="1" dirty="0">
                <a:latin typeface="EFT_Paalul Heavy" panose="01000503000000020003" pitchFamily="2" charset="-79"/>
                <a:cs typeface="EFT_Paalul Heavy" panose="01000503000000020003" pitchFamily="2" charset="-79"/>
              </a:rPr>
              <a:t>מגדלים חיטה מיוחדת לאפיית מצה.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כאשר </a:t>
            </a:r>
            <a:r>
              <a:rPr lang="he-IL" sz="2800" b="1" dirty="0">
                <a:latin typeface="EFT_Paalul Heavy" panose="01000503000000020003" pitchFamily="2" charset="-79"/>
                <a:cs typeface="EFT_Paalul Heavy" panose="01000503000000020003" pitchFamily="2" charset="-79"/>
              </a:rPr>
              <a:t>מגדלים פירות וירקות מחוץ לתחומי ארץ ישראל.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כאשר </a:t>
            </a:r>
            <a:r>
              <a:rPr lang="he-IL" sz="2800" b="1" dirty="0">
                <a:latin typeface="EFT_Paalul Heavy" panose="01000503000000020003" pitchFamily="2" charset="-79"/>
                <a:cs typeface="EFT_Paalul Heavy" panose="01000503000000020003" pitchFamily="2" charset="-79"/>
              </a:rPr>
              <a:t>מוכרים את הקרקע לגוי. </a:t>
            </a:r>
          </a:p>
          <a:p>
            <a:pPr marL="514350" indent="-514350">
              <a:lnSpc>
                <a:spcPct val="150000"/>
              </a:lnSpc>
              <a:buFont typeface="+mj-lt"/>
              <a:buAutoNum type="arabicPeriod"/>
            </a:pPr>
            <a:r>
              <a:rPr lang="he-IL" sz="2800" b="1" dirty="0" smtClean="0">
                <a:latin typeface="EFT_Paalul Heavy" panose="01000503000000020003" pitchFamily="2" charset="-79"/>
                <a:cs typeface="EFT_Paalul Heavy" panose="01000503000000020003" pitchFamily="2" charset="-79"/>
              </a:rPr>
              <a:t>כאשר </a:t>
            </a:r>
            <a:r>
              <a:rPr lang="he-IL" sz="2800" b="1" dirty="0">
                <a:latin typeface="EFT_Paalul Heavy" panose="01000503000000020003" pitchFamily="2" charset="-79"/>
                <a:cs typeface="EFT_Paalul Heavy" panose="01000503000000020003" pitchFamily="2" charset="-79"/>
              </a:rPr>
              <a:t>מגדלים ירקות בתוך חממה, מנותקים מהקרקע. </a:t>
            </a:r>
          </a:p>
        </p:txBody>
      </p:sp>
    </p:spTree>
    <p:extLst>
      <p:ext uri="{BB962C8B-B14F-4D97-AF65-F5344CB8AC3E}">
        <p14:creationId xmlns:p14="http://schemas.microsoft.com/office/powerpoint/2010/main" val="316303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38538" y="745637"/>
            <a:ext cx="8208912" cy="568863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400" b="1" dirty="0">
                <a:latin typeface="EFT_Paalul Heavy" panose="01000503000000020003" pitchFamily="2" charset="-79"/>
                <a:cs typeface="EFT_Paalul Heavy" panose="01000503000000020003" pitchFamily="2" charset="-79"/>
              </a:rPr>
              <a:t>הרבנות הראשית לישראל מאפשרת לחקלאים שחוששים שפרנסתם תיפגע: </a:t>
            </a:r>
            <a:endParaRPr lang="he-IL" sz="2400" b="1" dirty="0" smtClean="0">
              <a:latin typeface="EFT_Paalul Heavy" panose="01000503000000020003" pitchFamily="2" charset="-79"/>
              <a:cs typeface="EFT_Paalul Heavy" panose="01000503000000020003" pitchFamily="2" charset="-79"/>
            </a:endParaRPr>
          </a:p>
          <a:p>
            <a:pPr>
              <a:lnSpc>
                <a:spcPct val="150000"/>
              </a:lnSpc>
            </a:pPr>
            <a:endParaRPr lang="he-IL" sz="2400" b="1" dirty="0">
              <a:latin typeface="EFT_Paalul Heavy" panose="01000503000000020003" pitchFamily="2" charset="-79"/>
              <a:cs typeface="EFT_Paalul Heavy" panose="01000503000000020003" pitchFamily="2" charset="-79"/>
            </a:endParaRPr>
          </a:p>
          <a:p>
            <a:pPr marL="457200" indent="-45720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להמשיך </a:t>
            </a:r>
            <a:r>
              <a:rPr lang="he-IL" sz="2400" b="1" dirty="0">
                <a:latin typeface="EFT_Paalul Heavy" panose="01000503000000020003" pitchFamily="2" charset="-79"/>
                <a:cs typeface="EFT_Paalul Heavy" panose="01000503000000020003" pitchFamily="2" charset="-79"/>
              </a:rPr>
              <a:t>לעשות את חלק מהעבודות בשדה על ידי "היתר מכירה" שבו מוכרים את הקרקע לגוי. </a:t>
            </a:r>
          </a:p>
          <a:p>
            <a:pPr marL="457200" indent="-45720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להתעלם </a:t>
            </a:r>
            <a:r>
              <a:rPr lang="he-IL" sz="2400" b="1" dirty="0">
                <a:latin typeface="EFT_Paalul Heavy" panose="01000503000000020003" pitchFamily="2" charset="-79"/>
                <a:cs typeface="EFT_Paalul Heavy" panose="01000503000000020003" pitchFamily="2" charset="-79"/>
              </a:rPr>
              <a:t>מהשמיטה. </a:t>
            </a:r>
          </a:p>
          <a:p>
            <a:pPr marL="457200" indent="-45720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לעבוד </a:t>
            </a:r>
            <a:r>
              <a:rPr lang="he-IL" sz="2400" b="1" dirty="0">
                <a:latin typeface="EFT_Paalul Heavy" panose="01000503000000020003" pitchFamily="2" charset="-79"/>
                <a:cs typeface="EFT_Paalul Heavy" panose="01000503000000020003" pitchFamily="2" charset="-79"/>
              </a:rPr>
              <a:t>בשדה כרגיל אבל למכור את הפירות וירקות לגוי.</a:t>
            </a:r>
          </a:p>
          <a:p>
            <a:pPr marL="457200" indent="-457200">
              <a:lnSpc>
                <a:spcPct val="150000"/>
              </a:lnSpc>
              <a:buFont typeface="+mj-lt"/>
              <a:buAutoNum type="arabicPeriod"/>
            </a:pPr>
            <a:r>
              <a:rPr lang="he-IL" sz="2400" b="1" dirty="0" smtClean="0">
                <a:latin typeface="EFT_Paalul Heavy" panose="01000503000000020003" pitchFamily="2" charset="-79"/>
                <a:cs typeface="EFT_Paalul Heavy" panose="01000503000000020003" pitchFamily="2" charset="-79"/>
              </a:rPr>
              <a:t>להעסיק </a:t>
            </a:r>
            <a:r>
              <a:rPr lang="he-IL" sz="2400" b="1" dirty="0">
                <a:latin typeface="EFT_Paalul Heavy" panose="01000503000000020003" pitchFamily="2" charset="-79"/>
                <a:cs typeface="EFT_Paalul Heavy" panose="01000503000000020003" pitchFamily="2" charset="-79"/>
              </a:rPr>
              <a:t>תאילנדים וערבים לעבוד בשדות במקומם. </a:t>
            </a:r>
          </a:p>
        </p:txBody>
      </p:sp>
    </p:spTree>
    <p:extLst>
      <p:ext uri="{BB962C8B-B14F-4D97-AF65-F5344CB8AC3E}">
        <p14:creationId xmlns:p14="http://schemas.microsoft.com/office/powerpoint/2010/main" val="3102389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3528" y="1340768"/>
            <a:ext cx="7920880" cy="4044149"/>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latin typeface="EFT_Paalul Heavy" panose="01000503000000020003" pitchFamily="2" charset="-79"/>
                <a:cs typeface="EFT_Paalul Heavy" panose="01000503000000020003" pitchFamily="2" charset="-79"/>
              </a:rPr>
              <a:t>שנת </a:t>
            </a:r>
            <a:r>
              <a:rPr lang="he-IL" sz="2800" b="1" dirty="0">
                <a:latin typeface="EFT_Paalul Heavy" panose="01000503000000020003" pitchFamily="2" charset="-79"/>
                <a:cs typeface="EFT_Paalul Heavy" panose="01000503000000020003" pitchFamily="2" charset="-79"/>
              </a:rPr>
              <a:t>השמיטה נוהגת:  </a:t>
            </a:r>
          </a:p>
          <a:p>
            <a:pPr>
              <a:lnSpc>
                <a:spcPct val="150000"/>
              </a:lnSpc>
            </a:pPr>
            <a:r>
              <a:rPr lang="he-IL" sz="2800" b="1" dirty="0">
                <a:latin typeface="EFT_Paalul Heavy" panose="01000503000000020003" pitchFamily="2" charset="-79"/>
                <a:cs typeface="EFT_Paalul Heavy" panose="01000503000000020003" pitchFamily="2" charset="-79"/>
              </a:rPr>
              <a:t>1.	בשנה השלישית והשישית</a:t>
            </a:r>
          </a:p>
          <a:p>
            <a:pPr>
              <a:lnSpc>
                <a:spcPct val="150000"/>
              </a:lnSpc>
            </a:pPr>
            <a:r>
              <a:rPr lang="he-IL" sz="2800" b="1" dirty="0">
                <a:latin typeface="EFT_Paalul Heavy" panose="01000503000000020003" pitchFamily="2" charset="-79"/>
                <a:cs typeface="EFT_Paalul Heavy" panose="01000503000000020003" pitchFamily="2" charset="-79"/>
              </a:rPr>
              <a:t>2.	בשנה החמישית</a:t>
            </a:r>
          </a:p>
          <a:p>
            <a:pPr>
              <a:lnSpc>
                <a:spcPct val="150000"/>
              </a:lnSpc>
            </a:pPr>
            <a:r>
              <a:rPr lang="he-IL" sz="2800" b="1" dirty="0">
                <a:latin typeface="EFT_Paalul Heavy" panose="01000503000000020003" pitchFamily="2" charset="-79"/>
                <a:cs typeface="EFT_Paalul Heavy" panose="01000503000000020003" pitchFamily="2" charset="-79"/>
              </a:rPr>
              <a:t>3.	בשנה השביעית</a:t>
            </a:r>
          </a:p>
          <a:p>
            <a:pPr>
              <a:lnSpc>
                <a:spcPct val="150000"/>
              </a:lnSpc>
            </a:pPr>
            <a:r>
              <a:rPr lang="he-IL" sz="2800" b="1" dirty="0">
                <a:latin typeface="EFT_Paalul Heavy" panose="01000503000000020003" pitchFamily="2" charset="-79"/>
                <a:cs typeface="EFT_Paalul Heavy" panose="01000503000000020003" pitchFamily="2" charset="-79"/>
              </a:rPr>
              <a:t>4.	בשנה השישית</a:t>
            </a:r>
          </a:p>
        </p:txBody>
      </p:sp>
    </p:spTree>
    <p:extLst>
      <p:ext uri="{BB962C8B-B14F-4D97-AF65-F5344CB8AC3E}">
        <p14:creationId xmlns:p14="http://schemas.microsoft.com/office/powerpoint/2010/main" val="328949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179512" y="1375250"/>
            <a:ext cx="8280920" cy="4044149"/>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על </a:t>
            </a:r>
            <a:r>
              <a:rPr lang="he-IL" sz="2800" b="1" dirty="0">
                <a:solidFill>
                  <a:prstClr val="black"/>
                </a:solidFill>
                <a:latin typeface="EFT_Paalul Heavy" panose="01000503000000020003" pitchFamily="2" charset="-79"/>
                <a:cs typeface="EFT_Paalul Heavy" panose="01000503000000020003" pitchFamily="2" charset="-79"/>
              </a:rPr>
              <a:t>ידי קיום השמיטה אנו מוכיחים כי</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1. ה</a:t>
            </a:r>
            <a:r>
              <a:rPr lang="he-IL" sz="2800" b="1" dirty="0">
                <a:solidFill>
                  <a:prstClr val="black"/>
                </a:solidFill>
                <a:latin typeface="EFT_Paalul Heavy" panose="01000503000000020003" pitchFamily="2" charset="-79"/>
                <a:cs typeface="EFT_Paalul Heavy" panose="01000503000000020003" pitchFamily="2" charset="-79"/>
              </a:rPr>
              <a:t>' ברא את העולם ואדון כל הארץ</a:t>
            </a:r>
          </a:p>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2. כל </a:t>
            </a:r>
            <a:r>
              <a:rPr lang="he-IL" sz="2800" b="1" dirty="0">
                <a:solidFill>
                  <a:prstClr val="black"/>
                </a:solidFill>
                <a:latin typeface="EFT_Paalul Heavy" panose="01000503000000020003" pitchFamily="2" charset="-79"/>
                <a:cs typeface="EFT_Paalul Heavy" panose="01000503000000020003" pitchFamily="2" charset="-79"/>
              </a:rPr>
              <a:t>אדם אדון על אדמתו</a:t>
            </a:r>
          </a:p>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3. על </a:t>
            </a:r>
            <a:r>
              <a:rPr lang="he-IL" sz="2800" b="1" dirty="0">
                <a:solidFill>
                  <a:prstClr val="black"/>
                </a:solidFill>
                <a:latin typeface="EFT_Paalul Heavy" panose="01000503000000020003" pitchFamily="2" charset="-79"/>
                <a:cs typeface="EFT_Paalul Heavy" panose="01000503000000020003" pitchFamily="2" charset="-79"/>
              </a:rPr>
              <a:t>אדם חייב לדאוג רק לעצמו</a:t>
            </a:r>
          </a:p>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4. רק </a:t>
            </a:r>
            <a:r>
              <a:rPr lang="he-IL" sz="2800" b="1" dirty="0">
                <a:solidFill>
                  <a:prstClr val="black"/>
                </a:solidFill>
                <a:latin typeface="EFT_Paalul Heavy" panose="01000503000000020003" pitchFamily="2" charset="-79"/>
                <a:cs typeface="EFT_Paalul Heavy" panose="01000503000000020003" pitchFamily="2" charset="-79"/>
              </a:rPr>
              <a:t>אדם עובד יכול ליהנות מיבול אדמתו </a:t>
            </a:r>
          </a:p>
        </p:txBody>
      </p:sp>
    </p:spTree>
    <p:extLst>
      <p:ext uri="{BB962C8B-B14F-4D97-AF65-F5344CB8AC3E}">
        <p14:creationId xmlns:p14="http://schemas.microsoft.com/office/powerpoint/2010/main" val="1756261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3528" y="1340768"/>
            <a:ext cx="7920880" cy="4044149"/>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מלאכות </a:t>
            </a:r>
            <a:r>
              <a:rPr lang="he-IL" sz="2800" b="1" dirty="0">
                <a:solidFill>
                  <a:prstClr val="black"/>
                </a:solidFill>
                <a:latin typeface="EFT_Paalul Heavy" panose="01000503000000020003" pitchFamily="2" charset="-79"/>
                <a:cs typeface="EFT_Paalul Heavy" panose="01000503000000020003" pitchFamily="2" charset="-79"/>
              </a:rPr>
              <a:t>האסורות בשמיטה מן התורה הן</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זריעה, זמירה, השקיה, עידור</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זריעה, זמירה, קצירה, בצירה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זריעה, עידור, סיקול, זיבול, השקיה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זמירה, חרישה, עידור, קצירה</a:t>
            </a:r>
          </a:p>
        </p:txBody>
      </p:sp>
    </p:spTree>
    <p:extLst>
      <p:ext uri="{BB962C8B-B14F-4D97-AF65-F5344CB8AC3E}">
        <p14:creationId xmlns:p14="http://schemas.microsoft.com/office/powerpoint/2010/main" val="1756261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46" y="1340767"/>
            <a:ext cx="8352928" cy="4044149"/>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מלאכות </a:t>
            </a:r>
            <a:r>
              <a:rPr lang="he-IL" sz="2800" b="1" dirty="0">
                <a:solidFill>
                  <a:prstClr val="black"/>
                </a:solidFill>
                <a:latin typeface="EFT_Paalul Heavy" panose="01000503000000020003" pitchFamily="2" charset="-79"/>
                <a:cs typeface="EFT_Paalul Heavy" panose="01000503000000020003" pitchFamily="2" charset="-79"/>
              </a:rPr>
              <a:t>האסורות מדרבנן</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קטיף פירות</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מלאכה הבאה לשמור על קיום האילן</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גיזום האילן למען קיומו</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מלאכה הבאה לשפר את הקרקע או את הצמח</a:t>
            </a:r>
          </a:p>
        </p:txBody>
      </p:sp>
    </p:spTree>
    <p:extLst>
      <p:ext uri="{BB962C8B-B14F-4D97-AF65-F5344CB8AC3E}">
        <p14:creationId xmlns:p14="http://schemas.microsoft.com/office/powerpoint/2010/main" val="1756261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0" y="1340768"/>
            <a:ext cx="8532440" cy="460851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לעבוד </a:t>
            </a:r>
            <a:r>
              <a:rPr lang="he-IL" sz="2800" b="1" dirty="0">
                <a:solidFill>
                  <a:prstClr val="black"/>
                </a:solidFill>
                <a:latin typeface="EFT_Paalul Heavy" panose="01000503000000020003" pitchFamily="2" charset="-79"/>
                <a:cs typeface="EFT_Paalul Heavy" panose="01000503000000020003" pitchFamily="2" charset="-79"/>
              </a:rPr>
              <a:t>את האדמה בשנת השמיטה בימינו מותר</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אם מוכרים את השדה לנוכרי על פי היתר</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כיום אין שומרים שמיטה כלל</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אם מפקירים את הפירות</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אם מעסיקים ילדים קטנים בעבודות הקרקע</a:t>
            </a:r>
          </a:p>
        </p:txBody>
      </p:sp>
    </p:spTree>
    <p:extLst>
      <p:ext uri="{BB962C8B-B14F-4D97-AF65-F5344CB8AC3E}">
        <p14:creationId xmlns:p14="http://schemas.microsoft.com/office/powerpoint/2010/main" val="175626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0" y="1052736"/>
            <a:ext cx="8892480" cy="5568390"/>
          </a:xfrm>
        </p:spPr>
        <p:txBody>
          <a:bodyPr>
            <a:noAutofit/>
          </a:bodyPr>
          <a:lstStyle/>
          <a:p>
            <a:pPr>
              <a:lnSpc>
                <a:spcPct val="150000"/>
              </a:lnSpc>
            </a:pPr>
            <a:r>
              <a:rPr lang="he-IL" sz="2400" b="1" u="sng" dirty="0">
                <a:solidFill>
                  <a:srgbClr val="FF0000"/>
                </a:solidFill>
                <a:latin typeface="EFT_Paalul Heavy" panose="01000503000000020003" pitchFamily="2" charset="-79"/>
                <a:cs typeface="EFT_Paalul Heavy" panose="01000503000000020003" pitchFamily="2" charset="-79"/>
              </a:rPr>
              <a:t>כיצד משתמשים </a:t>
            </a:r>
            <a:r>
              <a:rPr lang="he-IL" sz="2400" b="1" u="sng" dirty="0" err="1">
                <a:solidFill>
                  <a:srgbClr val="FF0000"/>
                </a:solidFill>
                <a:latin typeface="EFT_Paalul Heavy" panose="01000503000000020003" pitchFamily="2" charset="-79"/>
                <a:cs typeface="EFT_Paalul Heavy" panose="01000503000000020003" pitchFamily="2" charset="-79"/>
              </a:rPr>
              <a:t>בקליקר</a:t>
            </a:r>
            <a:r>
              <a:rPr lang="he-IL" sz="2400" b="1" u="sng" dirty="0" smtClean="0">
                <a:solidFill>
                  <a:srgbClr val="FF0000"/>
                </a:solidFill>
                <a:latin typeface="EFT_Paalul Heavy" panose="01000503000000020003" pitchFamily="2" charset="-79"/>
                <a:cs typeface="EFT_Paalul Heavy" panose="01000503000000020003" pitchFamily="2" charset="-79"/>
              </a:rPr>
              <a:t>?</a:t>
            </a:r>
            <a:r>
              <a:rPr lang="he-IL" sz="2400" b="1" dirty="0">
                <a:latin typeface="EFT_Paalul Heavy" panose="01000503000000020003" pitchFamily="2" charset="-79"/>
                <a:cs typeface="EFT_Paalul Heavy" panose="01000503000000020003" pitchFamily="2" charset="-79"/>
              </a:rPr>
              <a:t/>
            </a:r>
            <a:br>
              <a:rPr lang="he-IL" sz="2400" b="1" dirty="0">
                <a:latin typeface="EFT_Paalul Heavy" panose="01000503000000020003" pitchFamily="2" charset="-79"/>
                <a:cs typeface="EFT_Paalul Heavy" panose="01000503000000020003" pitchFamily="2" charset="-79"/>
              </a:rPr>
            </a:br>
            <a:r>
              <a:rPr lang="he-IL" sz="2400" b="1" dirty="0">
                <a:latin typeface="EFT_Paalul Heavy" panose="01000503000000020003" pitchFamily="2" charset="-79"/>
                <a:cs typeface="EFT_Paalul Heavy" panose="01000503000000020003" pitchFamily="2" charset="-79"/>
              </a:rPr>
              <a:t>על המסך תופיע שאלה</a:t>
            </a:r>
            <a:br>
              <a:rPr lang="he-IL" sz="2400" b="1" dirty="0">
                <a:latin typeface="EFT_Paalul Heavy" panose="01000503000000020003" pitchFamily="2" charset="-79"/>
                <a:cs typeface="EFT_Paalul Heavy" panose="01000503000000020003" pitchFamily="2" charset="-79"/>
              </a:rPr>
            </a:br>
            <a:r>
              <a:rPr lang="he-IL" sz="2400" b="1" dirty="0">
                <a:solidFill>
                  <a:srgbClr val="FF0066"/>
                </a:solidFill>
                <a:latin typeface="EFT_Paalul Heavy" panose="01000503000000020003" pitchFamily="2" charset="-79"/>
                <a:cs typeface="EFT_Paalul Heavy" panose="01000503000000020003" pitchFamily="2" charset="-79"/>
              </a:rPr>
              <a:t>לכל שאלה מספר תשובות</a:t>
            </a:r>
            <a:r>
              <a:rPr lang="he-IL" sz="2400" b="1" dirty="0">
                <a:latin typeface="EFT_Paalul Heavy" panose="01000503000000020003" pitchFamily="2" charset="-79"/>
                <a:cs typeface="EFT_Paalul Heavy" panose="01000503000000020003" pitchFamily="2" charset="-79"/>
              </a:rPr>
              <a:t/>
            </a:r>
            <a:br>
              <a:rPr lang="he-IL" sz="2400" b="1" dirty="0">
                <a:latin typeface="EFT_Paalul Heavy" panose="01000503000000020003" pitchFamily="2" charset="-79"/>
                <a:cs typeface="EFT_Paalul Heavy" panose="01000503000000020003" pitchFamily="2" charset="-79"/>
              </a:rPr>
            </a:br>
            <a:r>
              <a:rPr lang="he-IL" sz="2400" b="1" dirty="0" smtClean="0">
                <a:solidFill>
                  <a:srgbClr val="FF0000"/>
                </a:solidFill>
                <a:latin typeface="EFT_Paalul Heavy" panose="01000503000000020003" pitchFamily="2" charset="-79"/>
                <a:cs typeface="EFT_Paalul Heavy" panose="01000503000000020003" pitchFamily="2" charset="-79"/>
              </a:rPr>
              <a:t>לחצו </a:t>
            </a:r>
            <a:r>
              <a:rPr lang="he-IL" sz="2400" b="1" dirty="0">
                <a:solidFill>
                  <a:srgbClr val="FF0000"/>
                </a:solidFill>
                <a:latin typeface="EFT_Paalul Heavy" panose="01000503000000020003" pitchFamily="2" charset="-79"/>
                <a:cs typeface="EFT_Paalul Heavy" panose="01000503000000020003" pitchFamily="2" charset="-79"/>
              </a:rPr>
              <a:t>על מספר התשובה </a:t>
            </a:r>
            <a:r>
              <a:rPr lang="he-IL" sz="2400" b="1" dirty="0" smtClean="0">
                <a:solidFill>
                  <a:srgbClr val="FF0000"/>
                </a:solidFill>
                <a:latin typeface="EFT_Paalul Heavy" panose="01000503000000020003" pitchFamily="2" charset="-79"/>
                <a:cs typeface="EFT_Paalul Heavy" panose="01000503000000020003" pitchFamily="2" charset="-79"/>
              </a:rPr>
              <a:t>הרלוונטית </a:t>
            </a:r>
            <a:r>
              <a:rPr lang="he-IL" sz="2400" b="1" dirty="0" err="1" smtClean="0">
                <a:solidFill>
                  <a:srgbClr val="FF0000"/>
                </a:solidFill>
                <a:latin typeface="EFT_Paalul Heavy" panose="01000503000000020003" pitchFamily="2" charset="-79"/>
                <a:cs typeface="EFT_Paalul Heavy" panose="01000503000000020003" pitchFamily="2" charset="-79"/>
              </a:rPr>
              <a:t>בקליקר</a:t>
            </a:r>
            <a:r>
              <a:rPr lang="he-IL" sz="2400" b="1" dirty="0">
                <a:latin typeface="EFT_Paalul Heavy" panose="01000503000000020003" pitchFamily="2" charset="-79"/>
                <a:cs typeface="EFT_Paalul Heavy" panose="01000503000000020003" pitchFamily="2" charset="-79"/>
              </a:rPr>
              <a:t/>
            </a:r>
            <a:br>
              <a:rPr lang="he-IL" sz="2400" b="1" dirty="0">
                <a:latin typeface="EFT_Paalul Heavy" panose="01000503000000020003" pitchFamily="2" charset="-79"/>
                <a:cs typeface="EFT_Paalul Heavy" panose="01000503000000020003" pitchFamily="2" charset="-79"/>
              </a:rPr>
            </a:br>
            <a:r>
              <a:rPr lang="he-IL" sz="2400" b="1" u="sng" dirty="0">
                <a:solidFill>
                  <a:srgbClr val="FF0000"/>
                </a:solidFill>
                <a:latin typeface="EFT_Paalul Heavy" panose="01000503000000020003" pitchFamily="2" charset="-79"/>
                <a:cs typeface="EFT_Paalul Heavy" panose="01000503000000020003" pitchFamily="2" charset="-79"/>
              </a:rPr>
              <a:t>שימו לב שאתם לא לוחצים על השורה </a:t>
            </a:r>
            <a:r>
              <a:rPr lang="he-IL" sz="2400" b="1" u="sng" dirty="0" smtClean="0">
                <a:solidFill>
                  <a:srgbClr val="FF0000"/>
                </a:solidFill>
                <a:latin typeface="EFT_Paalul Heavy" panose="01000503000000020003" pitchFamily="2" charset="-79"/>
                <a:cs typeface="EFT_Paalul Heavy" panose="01000503000000020003" pitchFamily="2" charset="-79"/>
              </a:rPr>
              <a:t>הראשונה!</a:t>
            </a:r>
            <a:r>
              <a:rPr lang="he-IL" sz="2400" b="1" dirty="0" smtClean="0">
                <a:latin typeface="EFT_Paalul Heavy" panose="01000503000000020003" pitchFamily="2" charset="-79"/>
                <a:cs typeface="EFT_Paalul Heavy" panose="01000503000000020003" pitchFamily="2" charset="-79"/>
              </a:rPr>
              <a:t/>
            </a:r>
            <a:br>
              <a:rPr lang="he-IL" sz="2400" b="1" dirty="0" smtClean="0">
                <a:latin typeface="EFT_Paalul Heavy" panose="01000503000000020003" pitchFamily="2" charset="-79"/>
                <a:cs typeface="EFT_Paalul Heavy" panose="01000503000000020003" pitchFamily="2" charset="-79"/>
              </a:rPr>
            </a:br>
            <a:r>
              <a:rPr lang="he-IL" sz="2400" b="1" dirty="0" smtClean="0">
                <a:solidFill>
                  <a:srgbClr val="C00000"/>
                </a:solidFill>
                <a:latin typeface="EFT_Paalul Heavy" panose="01000503000000020003" pitchFamily="2" charset="-79"/>
                <a:cs typeface="EFT_Paalul Heavy" panose="01000503000000020003" pitchFamily="2" charset="-79"/>
              </a:rPr>
              <a:t>המקשים </a:t>
            </a:r>
            <a:r>
              <a:rPr lang="he-IL" sz="2400" b="1" dirty="0">
                <a:solidFill>
                  <a:srgbClr val="C00000"/>
                </a:solidFill>
                <a:latin typeface="EFT_Paalul Heavy" panose="01000503000000020003" pitchFamily="2" charset="-79"/>
                <a:cs typeface="EFT_Paalul Heavy" panose="01000503000000020003" pitchFamily="2" charset="-79"/>
              </a:rPr>
              <a:t>הפעילים הם מהשורה </a:t>
            </a:r>
            <a:r>
              <a:rPr lang="he-IL" sz="2400" b="1" dirty="0" smtClean="0">
                <a:solidFill>
                  <a:srgbClr val="C00000"/>
                </a:solidFill>
                <a:latin typeface="EFT_Paalul Heavy" panose="01000503000000020003" pitchFamily="2" charset="-79"/>
                <a:cs typeface="EFT_Paalul Heavy" panose="01000503000000020003" pitchFamily="2" charset="-79"/>
              </a:rPr>
              <a:t>השנייה ואילך</a:t>
            </a:r>
            <a:r>
              <a:rPr lang="he-IL" sz="2400" b="1" dirty="0">
                <a:latin typeface="EFT_Paalul Heavy" panose="01000503000000020003" pitchFamily="2" charset="-79"/>
                <a:cs typeface="EFT_Paalul Heavy" panose="01000503000000020003" pitchFamily="2" charset="-79"/>
              </a:rPr>
              <a:t/>
            </a:r>
            <a:br>
              <a:rPr lang="he-IL" sz="2400" b="1" dirty="0">
                <a:latin typeface="EFT_Paalul Heavy" panose="01000503000000020003" pitchFamily="2" charset="-79"/>
                <a:cs typeface="EFT_Paalul Heavy" panose="01000503000000020003" pitchFamily="2" charset="-79"/>
              </a:rPr>
            </a:br>
            <a:r>
              <a:rPr lang="he-IL" sz="2400" b="1" dirty="0" smtClean="0">
                <a:latin typeface="EFT_Paalul Heavy" panose="01000503000000020003" pitchFamily="2" charset="-79"/>
                <a:cs typeface="EFT_Paalul Heavy" panose="01000503000000020003" pitchFamily="2" charset="-79"/>
              </a:rPr>
              <a:t>לחיצה </a:t>
            </a:r>
            <a:r>
              <a:rPr lang="he-IL" sz="2400" b="1" dirty="0">
                <a:latin typeface="EFT_Paalul Heavy" panose="01000503000000020003" pitchFamily="2" charset="-79"/>
                <a:cs typeface="EFT_Paalul Heavy" panose="01000503000000020003" pitchFamily="2" charset="-79"/>
              </a:rPr>
              <a:t>אחת= בחירה. אין צורך ללחוץ מספר </a:t>
            </a:r>
            <a:r>
              <a:rPr lang="he-IL" sz="2400" b="1" dirty="0" smtClean="0">
                <a:latin typeface="EFT_Paalul Heavy" panose="01000503000000020003" pitchFamily="2" charset="-79"/>
                <a:cs typeface="EFT_Paalul Heavy" panose="01000503000000020003" pitchFamily="2" charset="-79"/>
              </a:rPr>
              <a:t>פעמים</a:t>
            </a:r>
            <a:r>
              <a:rPr lang="he-IL" sz="2400" b="1" dirty="0">
                <a:latin typeface="EFT_Paalul Heavy" panose="01000503000000020003" pitchFamily="2" charset="-79"/>
                <a:cs typeface="EFT_Paalul Heavy" panose="01000503000000020003" pitchFamily="2" charset="-79"/>
              </a:rPr>
              <a:t/>
            </a:r>
            <a:br>
              <a:rPr lang="he-IL" sz="2400" b="1" dirty="0">
                <a:latin typeface="EFT_Paalul Heavy" panose="01000503000000020003" pitchFamily="2" charset="-79"/>
                <a:cs typeface="EFT_Paalul Heavy" panose="01000503000000020003" pitchFamily="2" charset="-79"/>
              </a:rPr>
            </a:br>
            <a:r>
              <a:rPr lang="he-IL" sz="2400" b="1" dirty="0">
                <a:latin typeface="EFT_Paalul Heavy" panose="01000503000000020003" pitchFamily="2" charset="-79"/>
                <a:cs typeface="EFT_Paalul Heavy" panose="01000503000000020003" pitchFamily="2" charset="-79"/>
              </a:rPr>
              <a:t>ניתן לשנות בחירה עד שהזמן המוקצב </a:t>
            </a:r>
            <a:r>
              <a:rPr lang="he-IL" sz="2400" b="1" dirty="0" smtClean="0">
                <a:latin typeface="EFT_Paalul Heavy" panose="01000503000000020003" pitchFamily="2" charset="-79"/>
                <a:cs typeface="EFT_Paalul Heavy" panose="01000503000000020003" pitchFamily="2" charset="-79"/>
              </a:rPr>
              <a:t>נגמר</a:t>
            </a:r>
            <a:r>
              <a:rPr lang="he-IL" sz="1800" b="1" dirty="0">
                <a:latin typeface="EFT_Paalul Heavy" panose="01000503000000020003" pitchFamily="2" charset="-79"/>
                <a:cs typeface="EFT_Paalul Heavy" panose="01000503000000020003" pitchFamily="2" charset="-79"/>
              </a:rPr>
              <a:t/>
            </a:r>
            <a:br>
              <a:rPr lang="he-IL" sz="1800" b="1" dirty="0">
                <a:latin typeface="EFT_Paalul Heavy" panose="01000503000000020003" pitchFamily="2" charset="-79"/>
                <a:cs typeface="EFT_Paalul Heavy" panose="01000503000000020003" pitchFamily="2" charset="-79"/>
              </a:rPr>
            </a:br>
            <a:endParaRPr lang="he-IL" sz="1800" b="1" dirty="0">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304054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179512" y="1340767"/>
            <a:ext cx="8176662" cy="4370844"/>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מלאכות </a:t>
            </a:r>
            <a:r>
              <a:rPr lang="he-IL" sz="2800" b="1" dirty="0">
                <a:solidFill>
                  <a:prstClr val="black"/>
                </a:solidFill>
                <a:latin typeface="EFT_Paalul Heavy" panose="01000503000000020003" pitchFamily="2" charset="-79"/>
                <a:cs typeface="EFT_Paalul Heavy" panose="01000503000000020003" pitchFamily="2" charset="-79"/>
              </a:rPr>
              <a:t>הקצירה </a:t>
            </a:r>
            <a:r>
              <a:rPr lang="he-IL" sz="2800" b="1" dirty="0" err="1">
                <a:solidFill>
                  <a:prstClr val="black"/>
                </a:solidFill>
                <a:latin typeface="EFT_Paalul Heavy" panose="01000503000000020003" pitchFamily="2" charset="-79"/>
                <a:cs typeface="EFT_Paalul Heavy" panose="01000503000000020003" pitchFamily="2" charset="-79"/>
              </a:rPr>
              <a:t>והבצירה</a:t>
            </a:r>
            <a:r>
              <a:rPr lang="he-IL" sz="2800" b="1" dirty="0">
                <a:solidFill>
                  <a:prstClr val="black"/>
                </a:solidFill>
                <a:latin typeface="EFT_Paalul Heavy" panose="01000503000000020003" pitchFamily="2" charset="-79"/>
                <a:cs typeface="EFT_Paalul Heavy" panose="01000503000000020003" pitchFamily="2" charset="-79"/>
              </a:rPr>
              <a:t> בשמיטה</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מותרות</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מותרות רק אם תיעשה על ידי פועלים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אסורה בהחלט</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אסורה לשם סחורה, מותרת לצורך ביתו.</a:t>
            </a:r>
          </a:p>
        </p:txBody>
      </p:sp>
    </p:spTree>
    <p:extLst>
      <p:ext uri="{BB962C8B-B14F-4D97-AF65-F5344CB8AC3E}">
        <p14:creationId xmlns:p14="http://schemas.microsoft.com/office/powerpoint/2010/main" val="1203392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827584" y="1484784"/>
            <a:ext cx="7210466" cy="4044149"/>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קדושת </a:t>
            </a:r>
            <a:r>
              <a:rPr lang="he-IL" sz="2800" b="1" dirty="0">
                <a:solidFill>
                  <a:prstClr val="black"/>
                </a:solidFill>
                <a:latin typeface="EFT_Paalul Heavy" panose="01000503000000020003" pitchFamily="2" charset="-79"/>
                <a:cs typeface="EFT_Paalul Heavy" panose="01000503000000020003" pitchFamily="2" charset="-79"/>
              </a:rPr>
              <a:t>שביעית חלה על</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ירקות בגידול בעציץ בחממה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ענפי דקל לסכך</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פרחים שהם מיני מאכל או תבלין</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פירות שהובאו מחו"ל </a:t>
            </a:r>
          </a:p>
        </p:txBody>
      </p:sp>
    </p:spTree>
    <p:extLst>
      <p:ext uri="{BB962C8B-B14F-4D97-AF65-F5344CB8AC3E}">
        <p14:creationId xmlns:p14="http://schemas.microsoft.com/office/powerpoint/2010/main" val="1203392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46" y="1340767"/>
            <a:ext cx="8352928" cy="4370844"/>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בעציץ </a:t>
            </a:r>
            <a:r>
              <a:rPr lang="he-IL" sz="2800" b="1" dirty="0">
                <a:solidFill>
                  <a:prstClr val="black"/>
                </a:solidFill>
                <a:latin typeface="EFT_Paalul Heavy" panose="01000503000000020003" pitchFamily="2" charset="-79"/>
                <a:cs typeface="EFT_Paalul Heavy" panose="01000503000000020003" pitchFamily="2" charset="-79"/>
              </a:rPr>
              <a:t>נקוב</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מותר לזרוע </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אסור לטפל בכל מקרה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מותר לטפל בבית אם יש משהו המפריד בינו לבין האדמה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אסור לגעת בשמיטה</a:t>
            </a:r>
          </a:p>
        </p:txBody>
      </p:sp>
    </p:spTree>
    <p:extLst>
      <p:ext uri="{BB962C8B-B14F-4D97-AF65-F5344CB8AC3E}">
        <p14:creationId xmlns:p14="http://schemas.microsoft.com/office/powerpoint/2010/main" val="1203392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46" y="908720"/>
            <a:ext cx="8352928" cy="4802891"/>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פירות </a:t>
            </a:r>
            <a:r>
              <a:rPr lang="he-IL" sz="2800" b="1" dirty="0">
                <a:solidFill>
                  <a:prstClr val="black"/>
                </a:solidFill>
                <a:latin typeface="EFT_Paalul Heavy" panose="01000503000000020003" pitchFamily="2" charset="-79"/>
                <a:cs typeface="EFT_Paalul Heavy" panose="01000503000000020003" pitchFamily="2" charset="-79"/>
              </a:rPr>
              <a:t>שביעית</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מותרים רק באכילה ולשימוש הרגיל שלהם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מותרים גם לאכילה וגם לייצור חומרי ניקיון</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אסורים באכילה ויש להשמיד אותם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מותר רק למכור לאחרים שהם יאכלו</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2177201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46" y="476672"/>
            <a:ext cx="8352928" cy="5976664"/>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קדושת </a:t>
            </a:r>
            <a:r>
              <a:rPr lang="he-IL" sz="2800" b="1" dirty="0">
                <a:solidFill>
                  <a:prstClr val="black"/>
                </a:solidFill>
                <a:latin typeface="EFT_Paalul Heavy" panose="01000503000000020003" pitchFamily="2" charset="-79"/>
                <a:cs typeface="EFT_Paalul Heavy" panose="01000503000000020003" pitchFamily="2" charset="-79"/>
              </a:rPr>
              <a:t>הפירות חלה בזמנים שונים: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ירקות- לפי לקיטה; פירות- לפי חנטה; תבואה וענבים לפי חנטה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ירקות – לפי שליש הגידול; פירות – לפי חנטה; תבואה וענבים – לפי הלקיטה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ירקות – לפי הלקיטה; פירות – לפי שליש גידול; תבואה וענבים לפי חנטה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ירקות – לפי הלקיטה; פירות – לפי חנטה; תבואה וענבים – לפי שליש הגידול</a:t>
            </a:r>
          </a:p>
        </p:txBody>
      </p:sp>
    </p:spTree>
    <p:extLst>
      <p:ext uri="{BB962C8B-B14F-4D97-AF65-F5344CB8AC3E}">
        <p14:creationId xmlns:p14="http://schemas.microsoft.com/office/powerpoint/2010/main" val="2177201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46" y="908720"/>
            <a:ext cx="8352928" cy="5256584"/>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אוצר </a:t>
            </a:r>
            <a:r>
              <a:rPr lang="he-IL" sz="2800" b="1" dirty="0">
                <a:solidFill>
                  <a:prstClr val="black"/>
                </a:solidFill>
                <a:latin typeface="EFT_Paalul Heavy" panose="01000503000000020003" pitchFamily="2" charset="-79"/>
                <a:cs typeface="EFT_Paalul Heavy" panose="01000503000000020003" pitchFamily="2" charset="-79"/>
              </a:rPr>
              <a:t>בית דין הוא</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מקום לשמירה שטרי מכירות הקרקעות בשמיטה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בית דין הדן עוברי עבירות בשמיטה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הסדר לקצירת פירות שביעית ולחלוקתם הצודקת בין הנצרכים</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מקום שבו מחלקים כסף לעניים.</a:t>
            </a:r>
          </a:p>
        </p:txBody>
      </p:sp>
    </p:spTree>
    <p:extLst>
      <p:ext uri="{BB962C8B-B14F-4D97-AF65-F5344CB8AC3E}">
        <p14:creationId xmlns:p14="http://schemas.microsoft.com/office/powerpoint/2010/main" val="1195394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3246" y="908720"/>
            <a:ext cx="8352928" cy="4802891"/>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מצוות </a:t>
            </a:r>
            <a:r>
              <a:rPr lang="he-IL" sz="2800" b="1" dirty="0">
                <a:solidFill>
                  <a:prstClr val="black"/>
                </a:solidFill>
                <a:latin typeface="EFT_Paalul Heavy" panose="01000503000000020003" pitchFamily="2" charset="-79"/>
                <a:cs typeface="EFT_Paalul Heavy" panose="01000503000000020003" pitchFamily="2" charset="-79"/>
              </a:rPr>
              <a:t>שמיטה כספים אוסרת על</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a:t>
            </a:r>
            <a:r>
              <a:rPr lang="he-IL" sz="2800" b="1" dirty="0" err="1">
                <a:solidFill>
                  <a:prstClr val="black"/>
                </a:solidFill>
                <a:latin typeface="EFT_Paalul Heavy" panose="01000503000000020003" pitchFamily="2" charset="-79"/>
                <a:cs typeface="EFT_Paalul Heavy" panose="01000503000000020003" pitchFamily="2" charset="-79"/>
              </a:rPr>
              <a:t>מלוה</a:t>
            </a:r>
            <a:r>
              <a:rPr lang="he-IL" sz="2800" b="1" dirty="0">
                <a:solidFill>
                  <a:prstClr val="black"/>
                </a:solidFill>
                <a:latin typeface="EFT_Paalul Heavy" panose="01000503000000020003" pitchFamily="2" charset="-79"/>
                <a:cs typeface="EFT_Paalul Heavy" panose="01000503000000020003" pitchFamily="2" charset="-79"/>
              </a:rPr>
              <a:t> לדרוש את ההלוואה בחזרה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הלווה להחזיר את ההלוואה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בית דין לגבות כסף בשם המלווה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מכולת לדרוש שהתושבים ישלמו את חובתם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195394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252536" y="833730"/>
            <a:ext cx="8817226" cy="5711611"/>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בתקנת </a:t>
            </a:r>
            <a:r>
              <a:rPr lang="he-IL" sz="2800" b="1" dirty="0">
                <a:solidFill>
                  <a:prstClr val="black"/>
                </a:solidFill>
                <a:latin typeface="EFT_Paalul Heavy" panose="01000503000000020003" pitchFamily="2" charset="-79"/>
                <a:cs typeface="EFT_Paalul Heavy" panose="01000503000000020003" pitchFamily="2" charset="-79"/>
              </a:rPr>
              <a:t>הפרוזבול</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הלל תיקן למכור את הקרקע כדי להמשיך לעבוד בשמיטה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הלל תיקן שבית דין יגבה הלוואות שעברו עליהן השמיטה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הרב קוק סידר שימכרו את הקרקע כדי להמשיך לעבוד בשמיטה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החכמים סידרו דרך מיוחד לחלוקת הפירות בין הנצרכים.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770151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0" y="908720"/>
            <a:ext cx="8532440" cy="5184576"/>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בשנת </a:t>
            </a:r>
            <a:r>
              <a:rPr lang="he-IL" sz="2800" b="1" dirty="0">
                <a:solidFill>
                  <a:prstClr val="black"/>
                </a:solidFill>
                <a:latin typeface="EFT_Paalul Heavy" panose="01000503000000020003" pitchFamily="2" charset="-79"/>
                <a:cs typeface="EFT_Paalul Heavy" panose="01000503000000020003" pitchFamily="2" charset="-79"/>
              </a:rPr>
              <a:t>היובל אנו מצווים במספר מצוות :</a:t>
            </a:r>
          </a:p>
          <a:p>
            <a:pP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1.	</a:t>
            </a:r>
            <a:r>
              <a:rPr lang="he-IL" sz="2400" b="1" dirty="0" smtClean="0">
                <a:solidFill>
                  <a:prstClr val="black"/>
                </a:solidFill>
                <a:latin typeface="EFT_Paalul Heavy" panose="01000503000000020003" pitchFamily="2" charset="-79"/>
                <a:cs typeface="EFT_Paalul Heavy" panose="01000503000000020003" pitchFamily="2" charset="-79"/>
              </a:rPr>
              <a:t>שחרור </a:t>
            </a:r>
            <a:r>
              <a:rPr lang="he-IL" sz="2400" b="1" dirty="0">
                <a:solidFill>
                  <a:prstClr val="black"/>
                </a:solidFill>
                <a:latin typeface="EFT_Paalul Heavy" panose="01000503000000020003" pitchFamily="2" charset="-79"/>
                <a:cs typeface="EFT_Paalul Heavy" panose="01000503000000020003" pitchFamily="2" charset="-79"/>
              </a:rPr>
              <a:t>עבדים, איסור </a:t>
            </a:r>
            <a:r>
              <a:rPr lang="he-IL" sz="2400" b="1" dirty="0" err="1">
                <a:solidFill>
                  <a:prstClr val="black"/>
                </a:solidFill>
                <a:latin typeface="EFT_Paalul Heavy" panose="01000503000000020003" pitchFamily="2" charset="-79"/>
                <a:cs typeface="EFT_Paalul Heavy" panose="01000503000000020003" pitchFamily="2" charset="-79"/>
              </a:rPr>
              <a:t>למאכה</a:t>
            </a:r>
            <a:r>
              <a:rPr lang="he-IL" sz="2400" b="1" dirty="0">
                <a:solidFill>
                  <a:prstClr val="black"/>
                </a:solidFill>
                <a:latin typeface="EFT_Paalul Heavy" panose="01000503000000020003" pitchFamily="2" charset="-79"/>
                <a:cs typeface="EFT_Paalul Heavy" panose="01000503000000020003" pitchFamily="2" charset="-79"/>
              </a:rPr>
              <a:t> כמו שבת, החזרת קרקע לבעל</a:t>
            </a:r>
          </a:p>
          <a:p>
            <a:pP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2.	שופר בראש השנה, </a:t>
            </a:r>
            <a:r>
              <a:rPr lang="he-IL" sz="2400" b="1" dirty="0" smtClean="0">
                <a:solidFill>
                  <a:prstClr val="black"/>
                </a:solidFill>
                <a:latin typeface="EFT_Paalul Heavy" panose="01000503000000020003" pitchFamily="2" charset="-79"/>
                <a:cs typeface="EFT_Paalul Heavy" panose="01000503000000020003" pitchFamily="2" charset="-79"/>
              </a:rPr>
              <a:t>שחרור </a:t>
            </a:r>
            <a:r>
              <a:rPr lang="he-IL" sz="2400" b="1" dirty="0">
                <a:solidFill>
                  <a:prstClr val="black"/>
                </a:solidFill>
                <a:latin typeface="EFT_Paalul Heavy" panose="01000503000000020003" pitchFamily="2" charset="-79"/>
                <a:cs typeface="EFT_Paalul Heavy" panose="01000503000000020003" pitchFamily="2" charset="-79"/>
              </a:rPr>
              <a:t>עבדים, איסור עבודת קרקע כמו שמיטה, החזרת קרקע לבעל</a:t>
            </a:r>
          </a:p>
          <a:p>
            <a:pP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3.	שמיטת כספים, </a:t>
            </a:r>
            <a:r>
              <a:rPr lang="he-IL" sz="2400" b="1" dirty="0" smtClean="0">
                <a:solidFill>
                  <a:prstClr val="black"/>
                </a:solidFill>
                <a:latin typeface="EFT_Paalul Heavy" panose="01000503000000020003" pitchFamily="2" charset="-79"/>
                <a:cs typeface="EFT_Paalul Heavy" panose="01000503000000020003" pitchFamily="2" charset="-79"/>
              </a:rPr>
              <a:t>שחרור </a:t>
            </a:r>
            <a:r>
              <a:rPr lang="he-IL" sz="2400" b="1" dirty="0">
                <a:solidFill>
                  <a:prstClr val="black"/>
                </a:solidFill>
                <a:latin typeface="EFT_Paalul Heavy" panose="01000503000000020003" pitchFamily="2" charset="-79"/>
                <a:cs typeface="EFT_Paalul Heavy" panose="01000503000000020003" pitchFamily="2" charset="-79"/>
              </a:rPr>
              <a:t>עבדים, צום יום כיפור</a:t>
            </a:r>
          </a:p>
          <a:p>
            <a:pP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4.	הכרזת היובל דרך השופר, </a:t>
            </a:r>
            <a:r>
              <a:rPr lang="he-IL" sz="2400" b="1" dirty="0" smtClean="0">
                <a:solidFill>
                  <a:prstClr val="black"/>
                </a:solidFill>
                <a:latin typeface="EFT_Paalul Heavy" panose="01000503000000020003" pitchFamily="2" charset="-79"/>
                <a:cs typeface="EFT_Paalul Heavy" panose="01000503000000020003" pitchFamily="2" charset="-79"/>
              </a:rPr>
              <a:t>שחרור </a:t>
            </a:r>
            <a:r>
              <a:rPr lang="he-IL" sz="2400" b="1" dirty="0">
                <a:solidFill>
                  <a:prstClr val="black"/>
                </a:solidFill>
                <a:latin typeface="EFT_Paalul Heavy" panose="01000503000000020003" pitchFamily="2" charset="-79"/>
                <a:cs typeface="EFT_Paalul Heavy" panose="01000503000000020003" pitchFamily="2" charset="-79"/>
              </a:rPr>
              <a:t>עבדים, איסור עבודת קרקע כמו שמיטה, החזרת קרקע לבעל</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770151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0" y="903040"/>
            <a:ext cx="8636698" cy="5256584"/>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smtClean="0">
                <a:solidFill>
                  <a:prstClr val="black"/>
                </a:solidFill>
                <a:latin typeface="EFT_Paalul Heavy" panose="01000503000000020003" pitchFamily="2" charset="-79"/>
                <a:cs typeface="EFT_Paalul Heavy" panose="01000503000000020003" pitchFamily="2" charset="-79"/>
              </a:rPr>
              <a:t>באיזה </a:t>
            </a:r>
            <a:r>
              <a:rPr lang="he-IL" sz="2800" b="1" dirty="0">
                <a:solidFill>
                  <a:prstClr val="black"/>
                </a:solidFill>
                <a:latin typeface="EFT_Paalul Heavy" panose="01000503000000020003" pitchFamily="2" charset="-79"/>
                <a:cs typeface="EFT_Paalul Heavy" panose="01000503000000020003" pitchFamily="2" charset="-79"/>
              </a:rPr>
              <a:t>פסוק שיבחו חז"ל את שומרי השביעית</a:t>
            </a:r>
            <a:r>
              <a:rPr lang="he-IL" sz="2800" b="1" dirty="0" smtClean="0">
                <a:solidFill>
                  <a:prstClr val="black"/>
                </a:solidFill>
                <a:latin typeface="EFT_Paalul Heavy" panose="01000503000000020003" pitchFamily="2" charset="-79"/>
                <a:cs typeface="EFT_Paalul Heavy" panose="01000503000000020003" pitchFamily="2" charset="-79"/>
              </a:rPr>
              <a:t>:</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1.	נעשה ונשמע</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2.	ושמרו בני ישראל את השמיטה</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3.	גיבורי כוח עושה דברו</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4.	וציותי את ברכתי לשלוש השנים</a:t>
            </a:r>
          </a:p>
        </p:txBody>
      </p:sp>
    </p:spTree>
    <p:extLst>
      <p:ext uri="{BB962C8B-B14F-4D97-AF65-F5344CB8AC3E}">
        <p14:creationId xmlns:p14="http://schemas.microsoft.com/office/powerpoint/2010/main" val="234777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rot="21184479">
            <a:off x="1227550" y="1665214"/>
            <a:ext cx="6858000" cy="4660442"/>
          </a:xfrm>
        </p:spPr>
        <p:txBody>
          <a:bodyPr>
            <a:normAutofit fontScale="90000"/>
          </a:bodyPr>
          <a:lstStyle/>
          <a:p>
            <a:r>
              <a:rPr lang="he-IL" dirty="0" smtClean="0">
                <a:latin typeface="EFT_Paalul Heavy" panose="01000503000000020003" pitchFamily="2" charset="-79"/>
                <a:cs typeface="EFT_Paalul Heavy" panose="01000503000000020003" pitchFamily="2" charset="-79"/>
              </a:rPr>
              <a:t>זוהי שאלת ניסוי:</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במה הייתם רוצים לזכות?</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1. בפרס הראשון</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2. בפרס השני</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3. בפרס </a:t>
            </a:r>
            <a:r>
              <a:rPr lang="he-IL" dirty="0">
                <a:latin typeface="EFT_Paalul Heavy" panose="01000503000000020003" pitchFamily="2" charset="-79"/>
                <a:cs typeface="EFT_Paalul Heavy" panose="01000503000000020003" pitchFamily="2" charset="-79"/>
              </a:rPr>
              <a:t>השלישי</a:t>
            </a:r>
            <a:br>
              <a:rPr lang="he-IL" dirty="0">
                <a:latin typeface="EFT_Paalul Heavy" panose="01000503000000020003" pitchFamily="2" charset="-79"/>
                <a:cs typeface="EFT_Paalul Heavy" panose="01000503000000020003" pitchFamily="2" charset="-79"/>
              </a:rPr>
            </a:br>
            <a:r>
              <a:rPr lang="he-IL" sz="3100" dirty="0">
                <a:solidFill>
                  <a:srgbClr val="FF0000"/>
                </a:solidFill>
                <a:latin typeface="EFT_Paalul Heavy" panose="01000503000000020003" pitchFamily="2" charset="-79"/>
                <a:cs typeface="+mn-cs"/>
              </a:rPr>
              <a:t>אם אתה חושב </a:t>
            </a:r>
            <a:r>
              <a:rPr lang="he-IL" sz="3100" dirty="0" smtClean="0">
                <a:solidFill>
                  <a:srgbClr val="FF0000"/>
                </a:solidFill>
                <a:latin typeface="EFT_Paalul Heavy" panose="01000503000000020003" pitchFamily="2" charset="-79"/>
                <a:cs typeface="+mn-cs"/>
              </a:rPr>
              <a:t>1- לחץ </a:t>
            </a:r>
            <a:r>
              <a:rPr lang="he-IL" sz="3100" dirty="0">
                <a:solidFill>
                  <a:srgbClr val="FF0000"/>
                </a:solidFill>
                <a:latin typeface="EFT_Paalul Heavy" panose="01000503000000020003" pitchFamily="2" charset="-79"/>
                <a:cs typeface="+mn-cs"/>
              </a:rPr>
              <a:t>על מקש -</a:t>
            </a:r>
            <a:r>
              <a:rPr lang="en-US" sz="3100" dirty="0">
                <a:solidFill>
                  <a:srgbClr val="FF0000"/>
                </a:solidFill>
                <a:latin typeface="EFT_Paalul Heavy" panose="01000503000000020003" pitchFamily="2" charset="-79"/>
                <a:cs typeface="+mn-cs"/>
              </a:rPr>
              <a:t>A1</a:t>
            </a:r>
            <a:br>
              <a:rPr lang="en-US" sz="3100" dirty="0">
                <a:solidFill>
                  <a:srgbClr val="FF0000"/>
                </a:solidFill>
                <a:latin typeface="EFT_Paalul Heavy" panose="01000503000000020003" pitchFamily="2" charset="-79"/>
                <a:cs typeface="+mn-cs"/>
              </a:rPr>
            </a:br>
            <a:r>
              <a:rPr lang="he-IL" sz="3100" dirty="0">
                <a:solidFill>
                  <a:srgbClr val="FF0000"/>
                </a:solidFill>
                <a:latin typeface="EFT_Paalul Heavy" panose="01000503000000020003" pitchFamily="2" charset="-79"/>
                <a:cs typeface="+mn-cs"/>
              </a:rPr>
              <a:t>אם אתה </a:t>
            </a:r>
            <a:r>
              <a:rPr lang="he-IL" sz="3100" dirty="0" smtClean="0">
                <a:solidFill>
                  <a:srgbClr val="FF0000"/>
                </a:solidFill>
                <a:latin typeface="EFT_Paalul Heavy" panose="01000503000000020003" pitchFamily="2" charset="-79"/>
                <a:cs typeface="+mn-cs"/>
              </a:rPr>
              <a:t>חושב 2, </a:t>
            </a:r>
            <a:r>
              <a:rPr lang="he-IL" sz="3100" dirty="0">
                <a:solidFill>
                  <a:srgbClr val="FF0000"/>
                </a:solidFill>
                <a:latin typeface="EFT_Paalul Heavy" panose="01000503000000020003" pitchFamily="2" charset="-79"/>
                <a:cs typeface="+mn-cs"/>
              </a:rPr>
              <a:t>לחץ -</a:t>
            </a:r>
            <a:r>
              <a:rPr lang="en-US" sz="3100" dirty="0" smtClean="0">
                <a:solidFill>
                  <a:srgbClr val="FF0000"/>
                </a:solidFill>
                <a:latin typeface="EFT_Paalul Heavy" panose="01000503000000020003" pitchFamily="2" charset="-79"/>
                <a:cs typeface="+mn-cs"/>
              </a:rPr>
              <a:t>B2.</a:t>
            </a:r>
            <a:r>
              <a:rPr lang="he-IL" sz="3100" dirty="0" smtClean="0">
                <a:solidFill>
                  <a:srgbClr val="FF0000"/>
                </a:solidFill>
                <a:latin typeface="EFT_Paalul Heavy" panose="01000503000000020003" pitchFamily="2" charset="-79"/>
                <a:cs typeface="+mn-cs"/>
              </a:rPr>
              <a:t> וכו'</a:t>
            </a:r>
            <a:endParaRPr lang="he-IL" dirty="0">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822827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2" name="מלבן 1"/>
          <p:cNvSpPr/>
          <p:nvPr/>
        </p:nvSpPr>
        <p:spPr>
          <a:xfrm>
            <a:off x="611560" y="1988840"/>
            <a:ext cx="7488832" cy="3170099"/>
          </a:xfrm>
          <a:prstGeom prst="rect">
            <a:avLst/>
          </a:prstGeom>
          <a:solidFill>
            <a:schemeClr val="accent1">
              <a:lumMod val="75000"/>
              <a:alpha val="81000"/>
            </a:schemeClr>
          </a:solidFill>
          <a:scene3d>
            <a:camera prst="orthographicFront"/>
            <a:lightRig rig="threePt" dir="t"/>
          </a:scene3d>
          <a:sp3d>
            <a:bevelT w="349250" prst="slope"/>
          </a:sp3d>
        </p:spPr>
        <p:txBody>
          <a:bodyPr wrap="square">
            <a:spAutoFit/>
          </a:bodyPr>
          <a:lstStyle/>
          <a:p>
            <a:pPr lvl="0">
              <a:tabLst>
                <a:tab pos="457200" algn="l"/>
              </a:tabLst>
            </a:pPr>
            <a:r>
              <a:rPr lang="he-IL" sz="4000" dirty="0" smtClean="0">
                <a:effectLst/>
                <a:latin typeface="Arial"/>
                <a:ea typeface="Times New Roman"/>
              </a:rPr>
              <a:t>   </a:t>
            </a:r>
          </a:p>
          <a:p>
            <a:pPr algn="ctr">
              <a:tabLst>
                <a:tab pos="457200" algn="l"/>
              </a:tabLst>
            </a:pPr>
            <a:r>
              <a:rPr lang="he-IL" sz="4000" dirty="0" smtClean="0">
                <a:latin typeface="Arial"/>
                <a:ea typeface="Times New Roman"/>
              </a:rPr>
              <a:t> </a:t>
            </a:r>
            <a:r>
              <a:rPr lang="he-IL" sz="4000" dirty="0">
                <a:solidFill>
                  <a:schemeClr val="accent5">
                    <a:lumMod val="20000"/>
                    <a:lumOff val="80000"/>
                  </a:schemeClr>
                </a:solidFill>
                <a:latin typeface="Arial"/>
                <a:ea typeface="Times New Roman"/>
                <a:cs typeface="EFT_Paalul Heavy" panose="01000503000000020003" pitchFamily="2" charset="-79"/>
              </a:rPr>
              <a:t>בונוס!</a:t>
            </a:r>
          </a:p>
          <a:p>
            <a:pPr lvl="0" algn="ctr">
              <a:tabLst>
                <a:tab pos="457200" algn="l"/>
              </a:tabLst>
            </a:pPr>
            <a:r>
              <a:rPr lang="he-IL" sz="4000" dirty="0" smtClean="0">
                <a:latin typeface="Arial"/>
                <a:ea typeface="Times New Roman"/>
              </a:rPr>
              <a:t> </a:t>
            </a:r>
            <a:r>
              <a:rPr lang="he-IL" sz="4000" dirty="0" smtClean="0">
                <a:solidFill>
                  <a:schemeClr val="accent5">
                    <a:lumMod val="20000"/>
                    <a:lumOff val="80000"/>
                  </a:schemeClr>
                </a:solidFill>
                <a:latin typeface="Arial"/>
                <a:ea typeface="Times New Roman"/>
                <a:cs typeface="EFT_Paalul Heavy" panose="01000503000000020003" pitchFamily="2" charset="-79"/>
              </a:rPr>
              <a:t>שאלת ארון הספרים</a:t>
            </a:r>
          </a:p>
          <a:p>
            <a:pPr lvl="0" algn="ctr">
              <a:tabLst>
                <a:tab pos="457200" algn="l"/>
              </a:tabLst>
            </a:pPr>
            <a:r>
              <a:rPr lang="he-IL" sz="4000" dirty="0" smtClean="0">
                <a:solidFill>
                  <a:schemeClr val="accent5">
                    <a:lumMod val="20000"/>
                    <a:lumOff val="80000"/>
                  </a:schemeClr>
                </a:solidFill>
                <a:latin typeface="Arial"/>
                <a:ea typeface="Times New Roman"/>
                <a:cs typeface="EFT_Paalul Heavy" panose="01000503000000020003" pitchFamily="2" charset="-79"/>
              </a:rPr>
              <a:t>ניתנת ל...</a:t>
            </a:r>
          </a:p>
          <a:p>
            <a:pPr lvl="0">
              <a:tabLst>
                <a:tab pos="457200" algn="l"/>
              </a:tabLst>
            </a:pPr>
            <a:endParaRPr lang="he-IL" sz="4000" dirty="0">
              <a:solidFill>
                <a:schemeClr val="accent5">
                  <a:lumMod val="20000"/>
                  <a:lumOff val="80000"/>
                </a:schemeClr>
              </a:solidFill>
              <a:effectLst/>
              <a:latin typeface="Arial"/>
              <a:ea typeface="Times New Roman"/>
              <a:cs typeface="EFT_Paalul Heavy" panose="01000503000000020003" pitchFamily="2" charset="-79"/>
            </a:endParaRPr>
          </a:p>
        </p:txBody>
      </p:sp>
    </p:spTree>
    <p:extLst>
      <p:ext uri="{BB962C8B-B14F-4D97-AF65-F5344CB8AC3E}">
        <p14:creationId xmlns:p14="http://schemas.microsoft.com/office/powerpoint/2010/main" val="323742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07" y="260649"/>
            <a:ext cx="7776864" cy="6336704"/>
          </a:xfrm>
          <a:prstGeom prst="rect">
            <a:avLst/>
          </a:prstGeom>
          <a:ln>
            <a:noFill/>
          </a:ln>
          <a:effectLst>
            <a:outerShdw dist="50800" dir="5400000" algn="ctr" rotWithShape="0">
              <a:srgbClr val="000000"/>
            </a:outerShdw>
            <a:softEdge rad="0"/>
          </a:effectLst>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0387">
            <a:off x="4160496" y="1880683"/>
            <a:ext cx="3088718" cy="2315401"/>
          </a:xfrm>
          <a:prstGeom prst="rect">
            <a:avLst/>
          </a:prstGeom>
          <a:effectLst>
            <a:softEdge rad="127000"/>
          </a:effectLst>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2475">
            <a:off x="1206039" y="996469"/>
            <a:ext cx="2972307" cy="2229230"/>
          </a:xfrm>
          <a:prstGeom prst="rect">
            <a:avLst/>
          </a:prstGeom>
          <a:effectLst>
            <a:softEdge rad="127000"/>
          </a:effectLst>
        </p:spPr>
      </p:pic>
      <p:pic>
        <p:nvPicPr>
          <p:cNvPr id="7" name="תמונה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1861">
            <a:off x="1894859" y="3822359"/>
            <a:ext cx="3234266" cy="2156177"/>
          </a:xfrm>
          <a:prstGeom prst="rect">
            <a:avLst/>
          </a:prstGeom>
          <a:effectLst>
            <a:softEdge rad="254000"/>
          </a:effectLst>
        </p:spPr>
      </p:pic>
      <p:sp>
        <p:nvSpPr>
          <p:cNvPr id="2" name="מלבן 1"/>
          <p:cNvSpPr/>
          <p:nvPr/>
        </p:nvSpPr>
        <p:spPr>
          <a:xfrm>
            <a:off x="970717" y="843763"/>
            <a:ext cx="7736936" cy="7540526"/>
          </a:xfrm>
          <a:prstGeom prst="rect">
            <a:avLst/>
          </a:prstGeom>
        </p:spPr>
        <p:txBody>
          <a:bodyPr wrap="square">
            <a:spAutoFit/>
          </a:bodyPr>
          <a:lstStyle/>
          <a:p>
            <a:pPr lvl="0">
              <a:tabLst>
                <a:tab pos="914400" algn="l"/>
              </a:tabLst>
            </a:pPr>
            <a:r>
              <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rPr>
              <a:t>שאלה ויזואלית</a:t>
            </a:r>
          </a:p>
          <a:p>
            <a:pPr lvl="0">
              <a:tabLst>
                <a:tab pos="914400" algn="l"/>
              </a:tabLst>
            </a:pPr>
            <a:r>
              <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rPr>
              <a:t>ניתנת ל... </a:t>
            </a:r>
          </a:p>
          <a:p>
            <a:pPr lvl="0">
              <a:tabLst>
                <a:tab pos="914400" algn="l"/>
              </a:tabLst>
            </a:pPr>
            <a:endParaRPr lang="he-IL" sz="4400" b="1" dirty="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endParaRPr>
          </a:p>
          <a:p>
            <a:pPr lvl="0">
              <a:tabLst>
                <a:tab pos="914400" algn="l"/>
              </a:tabLst>
            </a:pPr>
            <a:endPar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endParaRPr>
          </a:p>
          <a:p>
            <a:pPr lvl="0">
              <a:tabLst>
                <a:tab pos="914400" algn="l"/>
              </a:tabLst>
            </a:pPr>
            <a:endParaRPr lang="he-IL" sz="4400" b="1" dirty="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endParaRPr>
          </a:p>
          <a:p>
            <a:pPr lvl="0">
              <a:tabLst>
                <a:tab pos="914400" algn="l"/>
              </a:tabLst>
            </a:pPr>
            <a:r>
              <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rPr>
              <a:t>צפה בסרטון </a:t>
            </a:r>
          </a:p>
          <a:p>
            <a:pPr lvl="0">
              <a:tabLst>
                <a:tab pos="914400" algn="l"/>
              </a:tabLst>
            </a:pPr>
            <a:r>
              <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rPr>
              <a:t>וענה על </a:t>
            </a:r>
          </a:p>
          <a:p>
            <a:pPr lvl="0">
              <a:tabLst>
                <a:tab pos="914400" algn="l"/>
              </a:tabLst>
            </a:pPr>
            <a:r>
              <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rPr>
              <a:t>השאלה הבאה</a:t>
            </a:r>
          </a:p>
          <a:p>
            <a:pPr lvl="0">
              <a:tabLst>
                <a:tab pos="914400" algn="l"/>
              </a:tabLst>
            </a:pPr>
            <a:endParaRPr lang="he-IL" sz="4400" b="1" dirty="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endParaRPr>
          </a:p>
          <a:p>
            <a:pPr lvl="0">
              <a:tabLst>
                <a:tab pos="914400" algn="l"/>
              </a:tabLst>
            </a:pPr>
            <a:endParaRPr lang="he-IL"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endParaRPr>
          </a:p>
          <a:p>
            <a:pPr lvl="0">
              <a:tabLst>
                <a:tab pos="914400" algn="l"/>
              </a:tabLst>
            </a:pPr>
            <a:endParaRPr lang="en-US" sz="4400" b="1" dirty="0" smtClean="0">
              <a:ln w="38100">
                <a:solidFill>
                  <a:schemeClr val="tx1"/>
                </a:solidFill>
                <a:prstDash val="solid"/>
              </a:ln>
              <a:solidFill>
                <a:schemeClr val="bg1"/>
              </a:solidFill>
              <a:latin typeface="EFT_Paalul Heavy" panose="01000503000000020003" pitchFamily="2" charset="-79"/>
              <a:ea typeface="Times New Roman"/>
              <a:cs typeface="EFT_Paalul Heavy" panose="01000503000000020003" pitchFamily="2" charset="-79"/>
            </a:endParaRPr>
          </a:p>
        </p:txBody>
      </p:sp>
    </p:spTree>
    <p:extLst>
      <p:ext uri="{BB962C8B-B14F-4D97-AF65-F5344CB8AC3E}">
        <p14:creationId xmlns:p14="http://schemas.microsoft.com/office/powerpoint/2010/main" val="3889278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1599186" y="2009681"/>
            <a:ext cx="6007152" cy="3837504"/>
          </a:xfrm>
          <a:prstGeom prst="rect">
            <a:avLst/>
          </a:prstGeom>
        </p:spPr>
      </p:pic>
      <p:sp>
        <p:nvSpPr>
          <p:cNvPr id="2" name="מלבן 1"/>
          <p:cNvSpPr/>
          <p:nvPr/>
        </p:nvSpPr>
        <p:spPr>
          <a:xfrm>
            <a:off x="887960" y="650948"/>
            <a:ext cx="7470576" cy="1323439"/>
          </a:xfrm>
          <a:prstGeom prst="rect">
            <a:avLst/>
          </a:prstGeom>
        </p:spPr>
        <p:txBody>
          <a:bodyPr wrap="square">
            <a:spAutoFit/>
          </a:bodyPr>
          <a:lstStyle/>
          <a:p>
            <a:pPr lvl="0" algn="ctr">
              <a:tabLst>
                <a:tab pos="457200" algn="l"/>
              </a:tabLst>
            </a:pPr>
            <a:r>
              <a:rPr lang="he-IL" sz="4000" dirty="0" smtClean="0">
                <a:latin typeface="EFT_Paalul Heavy" panose="01000503000000020003" pitchFamily="2" charset="-79"/>
                <a:ea typeface="Times New Roman"/>
                <a:cs typeface="EFT_Paalul Heavy" panose="01000503000000020003" pitchFamily="2" charset="-79"/>
              </a:rPr>
              <a:t>כיצד קשורה התמונה לשמיטה?</a:t>
            </a:r>
            <a:endParaRPr lang="he-IL" sz="4000" dirty="0">
              <a:latin typeface="EFT_Paalul Heavy" panose="01000503000000020003" pitchFamily="2" charset="-79"/>
              <a:ea typeface="Times New Roman"/>
              <a:cs typeface="EFT_Paalul Heavy" panose="01000503000000020003" pitchFamily="2" charset="-79"/>
            </a:endParaRPr>
          </a:p>
        </p:txBody>
      </p:sp>
    </p:spTree>
    <p:extLst>
      <p:ext uri="{BB962C8B-B14F-4D97-AF65-F5344CB8AC3E}">
        <p14:creationId xmlns:p14="http://schemas.microsoft.com/office/powerpoint/2010/main" val="3658906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060848"/>
            <a:ext cx="8424936" cy="3053755"/>
          </a:xfrm>
        </p:spPr>
        <p:txBody>
          <a:bodyPr>
            <a:noAutofit/>
          </a:bodyPr>
          <a:lstStyle/>
          <a:p>
            <a:r>
              <a:rPr lang="he-IL" sz="8000" dirty="0" smtClean="0">
                <a:solidFill>
                  <a:schemeClr val="bg1"/>
                </a:solidFill>
                <a:cs typeface="Dybbuk" panose="00000400000000000000" pitchFamily="2" charset="-79"/>
              </a:rPr>
              <a:t>ספירת נקודות... </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r>
              <a:rPr lang="he-IL" sz="9600" dirty="0">
                <a:solidFill>
                  <a:schemeClr val="bg1"/>
                </a:solidFill>
                <a:cs typeface="Dybbuk" panose="00000400000000000000" pitchFamily="2" charset="-79"/>
              </a:rPr>
              <a:t/>
            </a:r>
            <a:br>
              <a:rPr lang="he-IL" sz="9600" dirty="0">
                <a:solidFill>
                  <a:schemeClr val="bg1"/>
                </a:solidFill>
                <a:cs typeface="Dybbuk" panose="00000400000000000000" pitchFamily="2" charset="-79"/>
              </a:rPr>
            </a:br>
            <a:r>
              <a:rPr lang="he-IL" sz="5400" dirty="0" smtClean="0">
                <a:solidFill>
                  <a:schemeClr val="bg1"/>
                </a:solidFill>
                <a:cs typeface="Dybbuk" panose="00000400000000000000" pitchFamily="2" charset="-79"/>
              </a:rPr>
              <a:t>מי מוביל עד עכשיו?</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endParaRPr lang="he-IL" sz="9600" dirty="0">
              <a:solidFill>
                <a:schemeClr val="bg1"/>
              </a:solidFill>
              <a:cs typeface="Dybbuk" panose="00000400000000000000" pitchFamily="2" charset="-79"/>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30794">
            <a:off x="718754" y="1035402"/>
            <a:ext cx="3064330" cy="1964444"/>
          </a:xfrm>
          <a:prstGeom prst="rect">
            <a:avLst/>
          </a:prstGeom>
        </p:spPr>
      </p:pic>
    </p:spTree>
    <p:extLst>
      <p:ext uri="{BB962C8B-B14F-4D97-AF65-F5344CB8AC3E}">
        <p14:creationId xmlns:p14="http://schemas.microsoft.com/office/powerpoint/2010/main" val="2662661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564904"/>
            <a:ext cx="8424936" cy="3053755"/>
          </a:xfrm>
        </p:spPr>
        <p:txBody>
          <a:bodyPr>
            <a:noAutofit/>
          </a:bodyPr>
          <a:lstStyle/>
          <a:p>
            <a:r>
              <a:rPr lang="he-IL" sz="5400" dirty="0" smtClean="0">
                <a:solidFill>
                  <a:schemeClr val="bg1"/>
                </a:solidFill>
                <a:cs typeface="Dybbuk" panose="00000400000000000000" pitchFamily="2" charset="-79"/>
              </a:rPr>
              <a:t>בשאלה הבאה</a:t>
            </a:r>
            <a:br>
              <a:rPr lang="he-IL" sz="5400" dirty="0" smtClean="0">
                <a:solidFill>
                  <a:schemeClr val="bg1"/>
                </a:solidFill>
                <a:cs typeface="Dybbuk" panose="00000400000000000000" pitchFamily="2" charset="-79"/>
              </a:rPr>
            </a:br>
            <a:r>
              <a:rPr lang="he-IL" sz="5400" dirty="0" smtClean="0">
                <a:solidFill>
                  <a:schemeClr val="bg1"/>
                </a:solidFill>
                <a:cs typeface="Dybbuk" panose="00000400000000000000" pitchFamily="2" charset="-79"/>
              </a:rPr>
              <a:t>רק מי שעונה נכונה </a:t>
            </a:r>
            <a:r>
              <a:rPr lang="he-IL" sz="8000" dirty="0" smtClean="0">
                <a:solidFill>
                  <a:schemeClr val="bg1"/>
                </a:solidFill>
                <a:cs typeface="Dybbuk" panose="00000400000000000000" pitchFamily="2" charset="-79"/>
              </a:rPr>
              <a:t>ראשון</a:t>
            </a:r>
            <a:r>
              <a:rPr lang="he-IL" sz="5400" dirty="0" smtClean="0">
                <a:solidFill>
                  <a:schemeClr val="bg1"/>
                </a:solidFill>
                <a:cs typeface="Dybbuk" panose="00000400000000000000" pitchFamily="2" charset="-79"/>
              </a:rPr>
              <a:t/>
            </a:r>
            <a:br>
              <a:rPr lang="he-IL" sz="5400" dirty="0" smtClean="0">
                <a:solidFill>
                  <a:schemeClr val="bg1"/>
                </a:solidFill>
                <a:cs typeface="Dybbuk" panose="00000400000000000000" pitchFamily="2" charset="-79"/>
              </a:rPr>
            </a:br>
            <a:r>
              <a:rPr lang="he-IL" sz="5400" dirty="0" smtClean="0">
                <a:solidFill>
                  <a:schemeClr val="bg1"/>
                </a:solidFill>
                <a:cs typeface="Dybbuk" panose="00000400000000000000" pitchFamily="2" charset="-79"/>
              </a:rPr>
              <a:t>זוכה בנקודות!</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endParaRPr lang="he-IL" sz="9600" dirty="0">
              <a:solidFill>
                <a:schemeClr val="bg1"/>
              </a:solidFill>
              <a:cs typeface="Dybbuk" panose="00000400000000000000" pitchFamily="2" charset="-79"/>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30794">
            <a:off x="263989" y="483883"/>
            <a:ext cx="3064330" cy="1964444"/>
          </a:xfrm>
          <a:prstGeom prst="rect">
            <a:avLst/>
          </a:prstGeom>
        </p:spPr>
      </p:pic>
    </p:spTree>
    <p:extLst>
      <p:ext uri="{BB962C8B-B14F-4D97-AF65-F5344CB8AC3E}">
        <p14:creationId xmlns:p14="http://schemas.microsoft.com/office/powerpoint/2010/main" val="608497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 y="8722"/>
            <a:ext cx="9145216" cy="684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כותרת 1"/>
          <p:cNvSpPr>
            <a:spLocks noGrp="1"/>
          </p:cNvSpPr>
          <p:nvPr>
            <p:ph type="title"/>
          </p:nvPr>
        </p:nvSpPr>
        <p:spPr>
          <a:xfrm>
            <a:off x="358924" y="2924944"/>
            <a:ext cx="8424936" cy="3053755"/>
          </a:xfrm>
        </p:spPr>
        <p:txBody>
          <a:bodyPr>
            <a:noAutofit/>
          </a:bodyPr>
          <a:lstStyle/>
          <a:p>
            <a:r>
              <a:rPr lang="he-IL" sz="9600" b="1" dirty="0" smtClean="0">
                <a:cs typeface="Dybbuk" panose="00000400000000000000" pitchFamily="2" charset="-79"/>
              </a:rPr>
              <a:t>מעכשיו...</a:t>
            </a:r>
            <a:br>
              <a:rPr lang="he-IL" sz="9600" b="1" dirty="0" smtClean="0">
                <a:cs typeface="Dybbuk" panose="00000400000000000000" pitchFamily="2" charset="-79"/>
              </a:rPr>
            </a:br>
            <a:r>
              <a:rPr lang="he-IL" sz="9600" b="1" dirty="0" smtClean="0">
                <a:cs typeface="Dybbuk" panose="00000400000000000000" pitchFamily="2" charset="-79"/>
              </a:rPr>
              <a:t>30 </a:t>
            </a:r>
            <a:r>
              <a:rPr lang="he-IL" sz="7200" b="1" dirty="0" smtClean="0">
                <a:cs typeface="Dybbuk" panose="00000400000000000000" pitchFamily="2" charset="-79"/>
              </a:rPr>
              <a:t>שניות </a:t>
            </a:r>
            <a:br>
              <a:rPr lang="he-IL" sz="7200" b="1" dirty="0" smtClean="0">
                <a:cs typeface="Dybbuk" panose="00000400000000000000" pitchFamily="2" charset="-79"/>
              </a:rPr>
            </a:br>
            <a:r>
              <a:rPr lang="he-IL" sz="7200" b="1" dirty="0" smtClean="0">
                <a:cs typeface="Dybbuk" panose="00000400000000000000" pitchFamily="2" charset="-79"/>
              </a:rPr>
              <a:t>לכל שאלה</a:t>
            </a:r>
            <a:r>
              <a:rPr lang="he-IL" sz="9600" b="1" dirty="0" smtClean="0">
                <a:cs typeface="Dybbuk" panose="00000400000000000000" pitchFamily="2" charset="-79"/>
              </a:rPr>
              <a:t>!</a:t>
            </a:r>
            <a:br>
              <a:rPr lang="he-IL" sz="9600" b="1" dirty="0" smtClean="0">
                <a:cs typeface="Dybbuk" panose="00000400000000000000" pitchFamily="2" charset="-79"/>
              </a:rPr>
            </a:br>
            <a:r>
              <a:rPr lang="he-IL" sz="5400" dirty="0" smtClean="0">
                <a:solidFill>
                  <a:schemeClr val="bg1"/>
                </a:solidFill>
                <a:cs typeface="Dybbuk" panose="00000400000000000000" pitchFamily="2" charset="-79"/>
              </a:rPr>
              <a:t>?</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endParaRPr lang="he-IL" sz="9600" dirty="0">
              <a:solidFill>
                <a:schemeClr val="bg1"/>
              </a:solidFill>
              <a:cs typeface="Dybbuk" panose="00000400000000000000" pitchFamily="2" charset="-79"/>
            </a:endParaRPr>
          </a:p>
        </p:txBody>
      </p:sp>
    </p:spTree>
    <p:extLst>
      <p:ext uri="{BB962C8B-B14F-4D97-AF65-F5344CB8AC3E}">
        <p14:creationId xmlns:p14="http://schemas.microsoft.com/office/powerpoint/2010/main" val="53597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 y="8722"/>
            <a:ext cx="9145216" cy="684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כותרת 1"/>
          <p:cNvSpPr>
            <a:spLocks noGrp="1"/>
          </p:cNvSpPr>
          <p:nvPr>
            <p:ph type="title"/>
          </p:nvPr>
        </p:nvSpPr>
        <p:spPr>
          <a:xfrm>
            <a:off x="358924" y="2924944"/>
            <a:ext cx="8424936" cy="3053755"/>
          </a:xfrm>
        </p:spPr>
        <p:txBody>
          <a:bodyPr>
            <a:noAutofit/>
          </a:bodyPr>
          <a:lstStyle/>
          <a:p>
            <a:r>
              <a:rPr lang="he-IL" sz="9600" b="1" dirty="0" smtClean="0">
                <a:cs typeface="Dybbuk" panose="00000400000000000000" pitchFamily="2" charset="-79"/>
              </a:rPr>
              <a:t>מעכשיו...</a:t>
            </a:r>
            <a:br>
              <a:rPr lang="he-IL" sz="9600" b="1" dirty="0" smtClean="0">
                <a:cs typeface="Dybbuk" panose="00000400000000000000" pitchFamily="2" charset="-79"/>
              </a:rPr>
            </a:br>
            <a:r>
              <a:rPr lang="he-IL" sz="9600" b="1" dirty="0" smtClean="0">
                <a:cs typeface="Dybbuk" panose="00000400000000000000" pitchFamily="2" charset="-79"/>
              </a:rPr>
              <a:t>20 </a:t>
            </a:r>
            <a:r>
              <a:rPr lang="he-IL" sz="7200" b="1" dirty="0" smtClean="0">
                <a:cs typeface="Dybbuk" panose="00000400000000000000" pitchFamily="2" charset="-79"/>
              </a:rPr>
              <a:t>שניות </a:t>
            </a:r>
            <a:br>
              <a:rPr lang="he-IL" sz="7200" b="1" dirty="0" smtClean="0">
                <a:cs typeface="Dybbuk" panose="00000400000000000000" pitchFamily="2" charset="-79"/>
              </a:rPr>
            </a:br>
            <a:r>
              <a:rPr lang="he-IL" sz="7200" b="1" dirty="0" smtClean="0">
                <a:cs typeface="Dybbuk" panose="00000400000000000000" pitchFamily="2" charset="-79"/>
              </a:rPr>
              <a:t>לכל שאלה</a:t>
            </a:r>
            <a:r>
              <a:rPr lang="he-IL" sz="9600" b="1" dirty="0" smtClean="0">
                <a:cs typeface="Dybbuk" panose="00000400000000000000" pitchFamily="2" charset="-79"/>
              </a:rPr>
              <a:t>!</a:t>
            </a:r>
            <a:br>
              <a:rPr lang="he-IL" sz="9600" b="1" dirty="0" smtClean="0">
                <a:cs typeface="Dybbuk" panose="00000400000000000000" pitchFamily="2" charset="-79"/>
              </a:rPr>
            </a:br>
            <a:r>
              <a:rPr lang="he-IL" sz="5400" dirty="0" smtClean="0">
                <a:solidFill>
                  <a:schemeClr val="bg1"/>
                </a:solidFill>
                <a:cs typeface="Dybbuk" panose="00000400000000000000" pitchFamily="2" charset="-79"/>
              </a:rPr>
              <a:t>?</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endParaRPr lang="he-IL" sz="9600" dirty="0">
              <a:solidFill>
                <a:schemeClr val="bg1"/>
              </a:solidFill>
              <a:cs typeface="Dybbuk" panose="00000400000000000000" pitchFamily="2" charset="-79"/>
            </a:endParaRPr>
          </a:p>
        </p:txBody>
      </p:sp>
    </p:spTree>
    <p:extLst>
      <p:ext uri="{BB962C8B-B14F-4D97-AF65-F5344CB8AC3E}">
        <p14:creationId xmlns:p14="http://schemas.microsoft.com/office/powerpoint/2010/main" val="2961548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 y="8722"/>
            <a:ext cx="9145216" cy="684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כותרת 1"/>
          <p:cNvSpPr>
            <a:spLocks noGrp="1"/>
          </p:cNvSpPr>
          <p:nvPr>
            <p:ph type="title"/>
          </p:nvPr>
        </p:nvSpPr>
        <p:spPr>
          <a:xfrm>
            <a:off x="358924" y="2924944"/>
            <a:ext cx="8424936" cy="3053755"/>
          </a:xfrm>
        </p:spPr>
        <p:txBody>
          <a:bodyPr>
            <a:noAutofit/>
          </a:bodyPr>
          <a:lstStyle/>
          <a:p>
            <a:r>
              <a:rPr lang="he-IL" sz="9600" b="1" dirty="0" smtClean="0">
                <a:cs typeface="Dybbuk" panose="00000400000000000000" pitchFamily="2" charset="-79"/>
              </a:rPr>
              <a:t>מעכשיו...</a:t>
            </a:r>
            <a:br>
              <a:rPr lang="he-IL" sz="9600" b="1" dirty="0" smtClean="0">
                <a:cs typeface="Dybbuk" panose="00000400000000000000" pitchFamily="2" charset="-79"/>
              </a:rPr>
            </a:br>
            <a:r>
              <a:rPr lang="he-IL" sz="9600" b="1" dirty="0" smtClean="0">
                <a:cs typeface="Dybbuk" panose="00000400000000000000" pitchFamily="2" charset="-79"/>
              </a:rPr>
              <a:t>15 </a:t>
            </a:r>
            <a:r>
              <a:rPr lang="he-IL" sz="7200" b="1" dirty="0" smtClean="0">
                <a:cs typeface="Dybbuk" panose="00000400000000000000" pitchFamily="2" charset="-79"/>
              </a:rPr>
              <a:t>שניות </a:t>
            </a:r>
            <a:br>
              <a:rPr lang="he-IL" sz="7200" b="1" dirty="0" smtClean="0">
                <a:cs typeface="Dybbuk" panose="00000400000000000000" pitchFamily="2" charset="-79"/>
              </a:rPr>
            </a:br>
            <a:r>
              <a:rPr lang="he-IL" sz="7200" b="1" dirty="0" smtClean="0">
                <a:cs typeface="Dybbuk" panose="00000400000000000000" pitchFamily="2" charset="-79"/>
              </a:rPr>
              <a:t>לכל שאלה</a:t>
            </a:r>
            <a:r>
              <a:rPr lang="he-IL" sz="9600" b="1" dirty="0" smtClean="0">
                <a:cs typeface="Dybbuk" panose="00000400000000000000" pitchFamily="2" charset="-79"/>
              </a:rPr>
              <a:t>!</a:t>
            </a:r>
            <a:br>
              <a:rPr lang="he-IL" sz="9600" b="1" dirty="0" smtClean="0">
                <a:cs typeface="Dybbuk" panose="00000400000000000000" pitchFamily="2" charset="-79"/>
              </a:rPr>
            </a:br>
            <a:r>
              <a:rPr lang="he-IL" sz="5400" dirty="0" smtClean="0">
                <a:solidFill>
                  <a:schemeClr val="bg1"/>
                </a:solidFill>
                <a:cs typeface="Dybbuk" panose="00000400000000000000" pitchFamily="2" charset="-79"/>
              </a:rPr>
              <a:t>?</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endParaRPr lang="he-IL" sz="9600" dirty="0">
              <a:solidFill>
                <a:schemeClr val="bg1"/>
              </a:solidFill>
              <a:cs typeface="Dybbuk" panose="00000400000000000000" pitchFamily="2" charset="-79"/>
            </a:endParaRPr>
          </a:p>
        </p:txBody>
      </p:sp>
    </p:spTree>
    <p:extLst>
      <p:ext uri="{BB962C8B-B14F-4D97-AF65-F5344CB8AC3E}">
        <p14:creationId xmlns:p14="http://schemas.microsoft.com/office/powerpoint/2010/main" val="3386269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 y="8722"/>
            <a:ext cx="9145216" cy="684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כותרת 1"/>
          <p:cNvSpPr>
            <a:spLocks noGrp="1"/>
          </p:cNvSpPr>
          <p:nvPr>
            <p:ph type="title"/>
          </p:nvPr>
        </p:nvSpPr>
        <p:spPr>
          <a:xfrm>
            <a:off x="358924" y="2924944"/>
            <a:ext cx="8424936" cy="3053755"/>
          </a:xfrm>
        </p:spPr>
        <p:txBody>
          <a:bodyPr>
            <a:noAutofit/>
          </a:bodyPr>
          <a:lstStyle/>
          <a:p>
            <a:r>
              <a:rPr lang="he-IL" sz="9600" b="1" dirty="0" smtClean="0">
                <a:cs typeface="Dybbuk" panose="00000400000000000000" pitchFamily="2" charset="-79"/>
              </a:rPr>
              <a:t>מעכשיו...</a:t>
            </a:r>
            <a:br>
              <a:rPr lang="he-IL" sz="9600" b="1" dirty="0" smtClean="0">
                <a:cs typeface="Dybbuk" panose="00000400000000000000" pitchFamily="2" charset="-79"/>
              </a:rPr>
            </a:br>
            <a:r>
              <a:rPr lang="he-IL" sz="13800" b="1" dirty="0" smtClean="0">
                <a:cs typeface="Dybbuk" panose="00000400000000000000" pitchFamily="2" charset="-79"/>
              </a:rPr>
              <a:t>10</a:t>
            </a:r>
            <a:r>
              <a:rPr lang="he-IL" sz="9600" b="1" dirty="0" smtClean="0">
                <a:cs typeface="Dybbuk" panose="00000400000000000000" pitchFamily="2" charset="-79"/>
              </a:rPr>
              <a:t> </a:t>
            </a:r>
            <a:r>
              <a:rPr lang="he-IL" sz="7200" b="1" dirty="0" smtClean="0">
                <a:cs typeface="Dybbuk" panose="00000400000000000000" pitchFamily="2" charset="-79"/>
              </a:rPr>
              <a:t>שניות </a:t>
            </a:r>
            <a:br>
              <a:rPr lang="he-IL" sz="7200" b="1" dirty="0" smtClean="0">
                <a:cs typeface="Dybbuk" panose="00000400000000000000" pitchFamily="2" charset="-79"/>
              </a:rPr>
            </a:br>
            <a:r>
              <a:rPr lang="he-IL" sz="7200" b="1" dirty="0" smtClean="0">
                <a:cs typeface="Dybbuk" panose="00000400000000000000" pitchFamily="2" charset="-79"/>
              </a:rPr>
              <a:t>לכל שאלה</a:t>
            </a:r>
            <a:r>
              <a:rPr lang="he-IL" sz="9600" b="1" dirty="0" smtClean="0">
                <a:cs typeface="Dybbuk" panose="00000400000000000000" pitchFamily="2" charset="-79"/>
              </a:rPr>
              <a:t>!</a:t>
            </a:r>
            <a:br>
              <a:rPr lang="he-IL" sz="9600" b="1" dirty="0" smtClean="0">
                <a:cs typeface="Dybbuk" panose="00000400000000000000" pitchFamily="2" charset="-79"/>
              </a:rPr>
            </a:br>
            <a:r>
              <a:rPr lang="he-IL" sz="5400" dirty="0" smtClean="0">
                <a:solidFill>
                  <a:schemeClr val="bg1"/>
                </a:solidFill>
                <a:cs typeface="Dybbuk" panose="00000400000000000000" pitchFamily="2" charset="-79"/>
              </a:rPr>
              <a:t>?</a:t>
            </a:r>
            <a:r>
              <a:rPr lang="he-IL" sz="9600" dirty="0" smtClean="0">
                <a:solidFill>
                  <a:schemeClr val="bg1"/>
                </a:solidFill>
                <a:cs typeface="Dybbuk" panose="00000400000000000000" pitchFamily="2" charset="-79"/>
              </a:rPr>
              <a:t/>
            </a:r>
            <a:br>
              <a:rPr lang="he-IL" sz="9600" dirty="0" smtClean="0">
                <a:solidFill>
                  <a:schemeClr val="bg1"/>
                </a:solidFill>
                <a:cs typeface="Dybbuk" panose="00000400000000000000" pitchFamily="2" charset="-79"/>
              </a:rPr>
            </a:br>
            <a:endParaRPr lang="he-IL" sz="9600" dirty="0">
              <a:solidFill>
                <a:schemeClr val="bg1"/>
              </a:solidFill>
              <a:cs typeface="Dybbuk" panose="00000400000000000000" pitchFamily="2" charset="-79"/>
            </a:endParaRPr>
          </a:p>
        </p:txBody>
      </p:sp>
    </p:spTree>
    <p:extLst>
      <p:ext uri="{BB962C8B-B14F-4D97-AF65-F5344CB8AC3E}">
        <p14:creationId xmlns:p14="http://schemas.microsoft.com/office/powerpoint/2010/main" val="3386269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043608" y="1340768"/>
            <a:ext cx="6839341" cy="3456384"/>
          </a:xfrm>
          <a:prstGeom prst="rect">
            <a:avLst/>
          </a:prstGeom>
        </p:spPr>
        <p:txBody>
          <a:bodyPr vert="horz" lIns="91440" tIns="45720" rIns="91440" bIns="45720" rtlCol="1"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6600" b="1"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EFT_Paalul Heavy" panose="01000503000000020003" pitchFamily="2" charset="-79"/>
                <a:cs typeface="EFT_Paalul Heavy" panose="01000503000000020003" pitchFamily="2" charset="-79"/>
              </a:rPr>
              <a:t>שמיטה</a:t>
            </a:r>
          </a:p>
          <a:p>
            <a:pPr algn="ctr">
              <a:lnSpc>
                <a:spcPct val="150000"/>
              </a:lnSpc>
            </a:pPr>
            <a:r>
              <a:rPr lang="he-IL" sz="6600" b="1"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EFT_Paalul Heavy" panose="01000503000000020003" pitchFamily="2" charset="-79"/>
                <a:cs typeface="EFT_Paalul Heavy" panose="01000503000000020003" pitchFamily="2" charset="-79"/>
              </a:rPr>
              <a:t>מהמקורות</a:t>
            </a:r>
            <a:endParaRPr lang="he-IL" sz="66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45518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4763"/>
            <a:ext cx="96996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ctrTitle"/>
          </p:nvPr>
        </p:nvSpPr>
        <p:spPr>
          <a:xfrm rot="21184479">
            <a:off x="1143000" y="227303"/>
            <a:ext cx="6858000" cy="4044149"/>
          </a:xfrm>
        </p:spPr>
        <p:txBody>
          <a:bodyPr>
            <a:normAutofit/>
          </a:bodyPr>
          <a:lstStyle/>
          <a:p>
            <a:r>
              <a:rPr lang="he-IL" sz="6600" b="1" dirty="0" smtClean="0">
                <a:latin typeface="EFT_Paalul Heavy" panose="01000503000000020003" pitchFamily="2" charset="-79"/>
                <a:cs typeface="EFT_Paalul Heavy" panose="01000503000000020003" pitchFamily="2" charset="-79"/>
              </a:rPr>
              <a:t>חידון שמיטה</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b="1" dirty="0" smtClean="0">
                <a:solidFill>
                  <a:srgbClr val="FF0000"/>
                </a:solidFill>
                <a:latin typeface="EFT_Paalul Heavy" panose="01000503000000020003" pitchFamily="2" charset="-79"/>
                <a:cs typeface="EFT_Paalul Heavy" panose="01000503000000020003" pitchFamily="2" charset="-79"/>
              </a:rPr>
              <a:t>בקליק</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endParaRPr lang="he-IL" dirty="0">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2174471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043608" y="1700808"/>
            <a:ext cx="6839341"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400" b="1" dirty="0" smtClean="0">
                <a:solidFill>
                  <a:prstClr val="black"/>
                </a:solidFill>
                <a:latin typeface="EFT_Paalul Heavy" panose="01000503000000020003" pitchFamily="2" charset="-79"/>
                <a:cs typeface="EFT_Paalul Heavy" panose="01000503000000020003" pitchFamily="2" charset="-79"/>
              </a:rPr>
              <a:t>שנת </a:t>
            </a:r>
            <a:r>
              <a:rPr lang="he-IL" sz="2400" b="1" dirty="0">
                <a:solidFill>
                  <a:prstClr val="black"/>
                </a:solidFill>
                <a:latin typeface="EFT_Paalul Heavy" panose="01000503000000020003" pitchFamily="2" charset="-79"/>
                <a:cs typeface="EFT_Paalul Heavy" panose="01000503000000020003" pitchFamily="2" charset="-79"/>
              </a:rPr>
              <a:t>השמיטה מחנכת אותנו הן למידת הביטחון בה'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והן למידת הוותרנות ונדיבות הלב.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(עפ"י ספר החינוך)</a:t>
            </a:r>
          </a:p>
        </p:txBody>
      </p:sp>
    </p:spTree>
    <p:extLst>
      <p:ext uri="{BB962C8B-B14F-4D97-AF65-F5344CB8AC3E}">
        <p14:creationId xmlns:p14="http://schemas.microsoft.com/office/powerpoint/2010/main" val="1908894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296745" y="1703445"/>
            <a:ext cx="9413160"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מעלתם של שומרי השביעית כמעלת ודרגת בני ישראל בשעת מתן תורה, כמו שבמתן תורה היו צריכים ישראל לגבורת מלאכים להקדים נעשה לשמיעה שאין </a:t>
            </a:r>
            <a:r>
              <a:rPr lang="he-IL" sz="2000" b="1" dirty="0" err="1">
                <a:solidFill>
                  <a:prstClr val="black"/>
                </a:solidFill>
                <a:latin typeface="EFT_Paalul Heavy" panose="01000503000000020003" pitchFamily="2" charset="-79"/>
                <a:cs typeface="EFT_Paalul Heavy" panose="01000503000000020003" pitchFamily="2" charset="-79"/>
              </a:rPr>
              <a:t>כח</a:t>
            </a:r>
            <a:r>
              <a:rPr lang="he-IL" sz="2000" b="1" dirty="0">
                <a:solidFill>
                  <a:prstClr val="black"/>
                </a:solidFill>
                <a:latin typeface="EFT_Paalul Heavy" panose="01000503000000020003" pitchFamily="2" charset="-79"/>
                <a:cs typeface="EFT_Paalul Heavy" panose="01000503000000020003" pitchFamily="2" charset="-79"/>
              </a:rPr>
              <a:t> בן תמותה לקבל על עצמו לעשות טרם ישמע הנדרש ממנו, </a:t>
            </a:r>
            <a:r>
              <a:rPr lang="he-IL" sz="2000" b="1" dirty="0" err="1">
                <a:solidFill>
                  <a:prstClr val="black"/>
                </a:solidFill>
                <a:latin typeface="EFT_Paalul Heavy" panose="01000503000000020003" pitchFamily="2" charset="-79"/>
                <a:cs typeface="EFT_Paalul Heavy" panose="01000503000000020003" pitchFamily="2" charset="-79"/>
              </a:rPr>
              <a:t>וכח</a:t>
            </a:r>
            <a:r>
              <a:rPr lang="he-IL" sz="2000" b="1" dirty="0">
                <a:solidFill>
                  <a:prstClr val="black"/>
                </a:solidFill>
                <a:latin typeface="EFT_Paalul Heavy" panose="01000503000000020003" pitchFamily="2" charset="-79"/>
                <a:cs typeface="EFT_Paalul Heavy" panose="01000503000000020003" pitchFamily="2" charset="-79"/>
              </a:rPr>
              <a:t> זה נדרש אף לשומרי שביעית שלא חוקרים ושואלים "מה נאכל.. הן לא נזרע.." אלא מקדימים ועושים ומפקירים שדותיהם ולא זורעים </a:t>
            </a:r>
            <a:r>
              <a:rPr lang="he-IL" sz="2000" b="1" dirty="0" err="1">
                <a:solidFill>
                  <a:prstClr val="black"/>
                </a:solidFill>
                <a:latin typeface="EFT_Paalul Heavy" panose="01000503000000020003" pitchFamily="2" charset="-79"/>
                <a:cs typeface="EFT_Paalul Heavy" panose="01000503000000020003" pitchFamily="2" charset="-79"/>
              </a:rPr>
              <a:t>וכו</a:t>
            </a:r>
            <a:r>
              <a:rPr lang="he-IL" sz="2000" b="1" dirty="0">
                <a:solidFill>
                  <a:prstClr val="black"/>
                </a:solidFill>
                <a:latin typeface="EFT_Paalul Heavy" panose="01000503000000020003" pitchFamily="2" charset="-79"/>
                <a:cs typeface="EFT_Paalul Heavy" panose="01000503000000020003" pitchFamily="2" charset="-79"/>
              </a:rPr>
              <a:t>'.</a:t>
            </a:r>
          </a:p>
          <a:p>
            <a:pPr algn="ctr">
              <a:lnSpc>
                <a:spcPct val="150000"/>
              </a:lnSpc>
            </a:pPr>
            <a:endParaRPr lang="he-IL" sz="2000" b="1" dirty="0">
              <a:solidFill>
                <a:prstClr val="black"/>
              </a:solidFill>
              <a:latin typeface="EFT_Paalul Heavy" panose="01000503000000020003" pitchFamily="2" charset="-79"/>
              <a:cs typeface="EFT_Paalul Heavy" panose="01000503000000020003" pitchFamily="2" charset="-79"/>
            </a:endParaRP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ומצווה זו לא ליחידים ולא לשעה בלבד </a:t>
            </a:r>
            <a:r>
              <a:rPr lang="he-IL" sz="2000" b="1" dirty="0" err="1">
                <a:solidFill>
                  <a:prstClr val="black"/>
                </a:solidFill>
                <a:latin typeface="EFT_Paalul Heavy" panose="01000503000000020003" pitchFamily="2" charset="-79"/>
                <a:cs typeface="EFT_Paalul Heavy" panose="01000503000000020003" pitchFamily="2" charset="-79"/>
              </a:rPr>
              <a:t>נצטוו</a:t>
            </a:r>
            <a:r>
              <a:rPr lang="he-IL" sz="2000" b="1" dirty="0">
                <a:solidFill>
                  <a:prstClr val="black"/>
                </a:solidFill>
                <a:latin typeface="EFT_Paalul Heavy" panose="01000503000000020003" pitchFamily="2" charset="-79"/>
                <a:cs typeface="EFT_Paalul Heavy" panose="01000503000000020003" pitchFamily="2" charset="-79"/>
              </a:rPr>
              <a:t> בה, אלא כלל כולו ולדורות נאמרה, ובגין ביטול מצווה זו נענשנו וגלינו מארצנו וע"י שמירתה נזכה להיגאל שנית בקרוב בב"א.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(מרן הגאון רבי חיים </a:t>
            </a:r>
            <a:r>
              <a:rPr lang="he-IL" sz="2000" b="1" dirty="0" err="1">
                <a:solidFill>
                  <a:prstClr val="black"/>
                </a:solidFill>
                <a:latin typeface="EFT_Paalul Heavy" panose="01000503000000020003" pitchFamily="2" charset="-79"/>
                <a:cs typeface="EFT_Paalul Heavy" panose="01000503000000020003" pitchFamily="2" charset="-79"/>
              </a:rPr>
              <a:t>שמואלביץ</a:t>
            </a:r>
            <a:r>
              <a:rPr lang="he-IL" sz="2000" b="1" dirty="0">
                <a:solidFill>
                  <a:prstClr val="black"/>
                </a:solidFill>
                <a:latin typeface="EFT_Paalul Heavy" panose="01000503000000020003" pitchFamily="2" charset="-79"/>
                <a:cs typeface="EFT_Paalul Heavy" panose="01000503000000020003" pitchFamily="2" charset="-79"/>
              </a:rPr>
              <a:t> זצ"ל)</a:t>
            </a:r>
          </a:p>
        </p:txBody>
      </p:sp>
    </p:spTree>
    <p:extLst>
      <p:ext uri="{BB962C8B-B14F-4D97-AF65-F5344CB8AC3E}">
        <p14:creationId xmlns:p14="http://schemas.microsoft.com/office/powerpoint/2010/main" val="2409042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252536" y="1700808"/>
            <a:ext cx="9217024"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שנת בא וראה כוחן ומעלתן של שומרי שביעית, שכן כל נקבלה טובה והתחזקות מסוימת שמקבל אדם על עצמו להיאבק נגד יצרו תקפה לזמן קצר, יום יומיים שבוע, ובמשך הזמן נמוגה ומתפוררת התלהבותו, אבל שומר השביעית מפקיר שדהו לכל ורואה כל עמלו ויגיע כפיו שעמל ויגע קודם שנת השמיטה  הפקר לכל דכפין והרי הוא בשדה זו כשאר כל אדם ללא זכויות  יתר לתקופה של שנה שלמה, מבלי לפצות פה, לו נאה ויאה להיקרא "מלאכיו גיבורי </a:t>
            </a:r>
            <a:r>
              <a:rPr lang="he-IL" sz="1800" b="1" dirty="0" err="1">
                <a:solidFill>
                  <a:prstClr val="black"/>
                </a:solidFill>
                <a:latin typeface="EFT_Paalul Heavy" panose="01000503000000020003" pitchFamily="2" charset="-79"/>
                <a:cs typeface="EFT_Paalul Heavy" panose="01000503000000020003" pitchFamily="2" charset="-79"/>
              </a:rPr>
              <a:t>כח</a:t>
            </a:r>
            <a:r>
              <a:rPr lang="he-IL" sz="1800" b="1" dirty="0">
                <a:solidFill>
                  <a:prstClr val="black"/>
                </a:solidFill>
                <a:latin typeface="EFT_Paalul Heavy" panose="01000503000000020003" pitchFamily="2" charset="-79"/>
                <a:cs typeface="EFT_Paalul Heavy" panose="01000503000000020003" pitchFamily="2" charset="-79"/>
              </a:rPr>
              <a:t> עושי דברו" שכח זה למעלה מהטבע הוא ובכלל מלאכי מרום יחשב.</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"ברכו ה' מלאכיו גיבורי </a:t>
            </a:r>
            <a:r>
              <a:rPr lang="he-IL" sz="1800" b="1" dirty="0" err="1">
                <a:solidFill>
                  <a:prstClr val="black"/>
                </a:solidFill>
                <a:latin typeface="EFT_Paalul Heavy" panose="01000503000000020003" pitchFamily="2" charset="-79"/>
                <a:cs typeface="EFT_Paalul Heavy" panose="01000503000000020003" pitchFamily="2" charset="-79"/>
              </a:rPr>
              <a:t>כח</a:t>
            </a:r>
            <a:r>
              <a:rPr lang="he-IL" sz="1800" b="1" dirty="0">
                <a:solidFill>
                  <a:prstClr val="black"/>
                </a:solidFill>
                <a:latin typeface="EFT_Paalul Heavy" panose="01000503000000020003" pitchFamily="2" charset="-79"/>
                <a:cs typeface="EFT_Paalul Heavy" panose="01000503000000020003" pitchFamily="2" charset="-79"/>
              </a:rPr>
              <a:t> עושי דברו לשמוע בקול דברו (תהילים ק"ג) - אלו שומרי שביעית.</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עוד מצאנו בחז"ל (שבת פ"ח) בשעה שהקדימו ישראל נעשה לנשמע חצתה בת קול ואמרה מי גילה לבני רז זה שמלאכי השרת משתמשים בו שכתיב  "ברכו ה' מלאכיו גיבורי </a:t>
            </a:r>
            <a:r>
              <a:rPr lang="he-IL" sz="1800" b="1" dirty="0" err="1">
                <a:solidFill>
                  <a:prstClr val="black"/>
                </a:solidFill>
                <a:latin typeface="EFT_Paalul Heavy" panose="01000503000000020003" pitchFamily="2" charset="-79"/>
                <a:cs typeface="EFT_Paalul Heavy" panose="01000503000000020003" pitchFamily="2" charset="-79"/>
              </a:rPr>
              <a:t>כח</a:t>
            </a:r>
            <a:r>
              <a:rPr lang="he-IL" sz="1800" b="1" dirty="0">
                <a:solidFill>
                  <a:prstClr val="black"/>
                </a:solidFill>
                <a:latin typeface="EFT_Paalul Heavy" panose="01000503000000020003" pitchFamily="2" charset="-79"/>
                <a:cs typeface="EFT_Paalul Heavy" panose="01000503000000020003" pitchFamily="2" charset="-79"/>
              </a:rPr>
              <a:t> עושי דברו לשמוע בקול דברו, ברישא עושה והדר לשמוע."</a:t>
            </a:r>
          </a:p>
        </p:txBody>
      </p:sp>
    </p:spTree>
    <p:extLst>
      <p:ext uri="{BB962C8B-B14F-4D97-AF65-F5344CB8AC3E}">
        <p14:creationId xmlns:p14="http://schemas.microsoft.com/office/powerpoint/2010/main" val="1343627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683568" y="1703445"/>
            <a:ext cx="7560840"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400" b="1" dirty="0" err="1">
                <a:solidFill>
                  <a:prstClr val="black"/>
                </a:solidFill>
                <a:latin typeface="EFT_Paalul Heavy" panose="01000503000000020003" pitchFamily="2" charset="-79"/>
                <a:cs typeface="EFT_Paalul Heavy" panose="01000503000000020003" pitchFamily="2" charset="-79"/>
              </a:rPr>
              <a:t>א"ר</a:t>
            </a:r>
            <a:r>
              <a:rPr lang="he-IL" sz="2400" b="1" dirty="0">
                <a:solidFill>
                  <a:prstClr val="black"/>
                </a:solidFill>
                <a:latin typeface="EFT_Paalul Heavy" panose="01000503000000020003" pitchFamily="2" charset="-79"/>
                <a:cs typeface="EFT_Paalul Heavy" panose="01000503000000020003" pitchFamily="2" charset="-79"/>
              </a:rPr>
              <a:t> לוי את מוצא דברים הרבה ברא הקב"ה בעולם ובירר לו אחד מהם.</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ברא ז' ימים ובחר הקב"ה בשבת, שנאמר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"ויברך אלוקים את יום השביעי ויקדש אותו" (בראשית ב).</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ברא שנים, ובירר לו א' מהם, שנאמר "ושבתה הארץ שבת לה'"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(ויקרא כה).</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ברא שביעית, ובירר לו אחד מהם, שנאמר (שם)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"וקידשתם את שנת החמישים שנה".</a:t>
            </a:r>
          </a:p>
        </p:txBody>
      </p:sp>
    </p:spTree>
    <p:extLst>
      <p:ext uri="{BB962C8B-B14F-4D97-AF65-F5344CB8AC3E}">
        <p14:creationId xmlns:p14="http://schemas.microsoft.com/office/powerpoint/2010/main" val="1345917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68154"/>
            <a:ext cx="10241760" cy="7029400"/>
          </a:xfrm>
          <a:prstGeom prst="rect">
            <a:avLst/>
          </a:prstGeom>
        </p:spPr>
      </p:pic>
      <p:sp>
        <p:nvSpPr>
          <p:cNvPr id="4" name="כותרת 1"/>
          <p:cNvSpPr txBox="1">
            <a:spLocks/>
          </p:cNvSpPr>
          <p:nvPr/>
        </p:nvSpPr>
        <p:spPr>
          <a:xfrm>
            <a:off x="0" y="1700808"/>
            <a:ext cx="8892480"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הארץ דוממת, ומה שביתה היא צריכה ומה הטעם בשביתה זו. לזה אמר " שבת לה'", רוצה לומר לצורך ה' יתברך. והעניין במה שנתבאר טעם השביעית מה ענינה הוא מה שפירשנו בפר' וילך בעניין מצות הקהל,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כי ראה הקב"ה כי ישראל בכניסתם לארץ זה רץ לכרמו וזה לשדהו,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בחריש ובקציר וכו' תורה מה תהא עליה והיא כולה מוכרחת. </a:t>
            </a:r>
            <a:r>
              <a:rPr lang="he-IL" sz="1800" b="1" dirty="0" smtClean="0">
                <a:solidFill>
                  <a:prstClr val="black"/>
                </a:solidFill>
                <a:latin typeface="EFT_Paalul Heavy" panose="01000503000000020003" pitchFamily="2" charset="-79"/>
                <a:cs typeface="EFT_Paalul Heavy" panose="01000503000000020003" pitchFamily="2" charset="-79"/>
              </a:rPr>
              <a:t>לכן </a:t>
            </a:r>
            <a:r>
              <a:rPr lang="he-IL" sz="1800" b="1" dirty="0">
                <a:solidFill>
                  <a:prstClr val="black"/>
                </a:solidFill>
                <a:latin typeface="EFT_Paalul Heavy" panose="01000503000000020003" pitchFamily="2" charset="-79"/>
                <a:cs typeface="EFT_Paalul Heavy" panose="01000503000000020003" pitchFamily="2" charset="-79"/>
              </a:rPr>
              <a:t>נתן להם יום אחד בשבוע הוא יום השבת שישבתו בו מכל מלאכה,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ולא יהיה להם עסק אחר כי אם התורה. </a:t>
            </a:r>
            <a:r>
              <a:rPr lang="he-IL" sz="1800" b="1" dirty="0" smtClean="0">
                <a:solidFill>
                  <a:prstClr val="black"/>
                </a:solidFill>
                <a:latin typeface="EFT_Paalul Heavy" panose="01000503000000020003" pitchFamily="2" charset="-79"/>
                <a:cs typeface="EFT_Paalul Heavy" panose="01000503000000020003" pitchFamily="2" charset="-79"/>
              </a:rPr>
              <a:t>אח"כ </a:t>
            </a:r>
            <a:r>
              <a:rPr lang="he-IL" sz="1800" b="1" dirty="0">
                <a:solidFill>
                  <a:prstClr val="black"/>
                </a:solidFill>
                <a:latin typeface="EFT_Paalul Heavy" panose="01000503000000020003" pitchFamily="2" charset="-79"/>
                <a:cs typeface="EFT_Paalul Heavy" panose="01000503000000020003" pitchFamily="2" charset="-79"/>
              </a:rPr>
              <a:t>נתן להם חודש השביעי הוא תשרי כולו להשם בקדושה ובמצוות ובתשובה... עוד נתן להם שנה אחת בכל שבע שנים לה' לעסוק בו </a:t>
            </a:r>
            <a:r>
              <a:rPr lang="he-IL" sz="1800" b="1" dirty="0" smtClean="0">
                <a:solidFill>
                  <a:prstClr val="black"/>
                </a:solidFill>
                <a:latin typeface="EFT_Paalul Heavy" panose="01000503000000020003" pitchFamily="2" charset="-79"/>
                <a:cs typeface="EFT_Paalul Heavy" panose="01000503000000020003" pitchFamily="2" charset="-79"/>
              </a:rPr>
              <a:t>בתורה. ולכן </a:t>
            </a:r>
            <a:r>
              <a:rPr lang="he-IL" sz="1800" b="1" dirty="0">
                <a:solidFill>
                  <a:prstClr val="black"/>
                </a:solidFill>
                <a:latin typeface="EFT_Paalul Heavy" panose="01000503000000020003" pitchFamily="2" charset="-79"/>
                <a:cs typeface="EFT_Paalul Heavy" panose="01000503000000020003" pitchFamily="2" charset="-79"/>
              </a:rPr>
              <a:t>היו הדברים בהדרגה, כי יום השבת הוא יום אחד קצר, </a:t>
            </a:r>
            <a:r>
              <a:rPr lang="he-IL" sz="1800" b="1" dirty="0" smtClean="0">
                <a:solidFill>
                  <a:prstClr val="black"/>
                </a:solidFill>
                <a:latin typeface="EFT_Paalul Heavy" panose="01000503000000020003" pitchFamily="2" charset="-79"/>
                <a:cs typeface="EFT_Paalul Heavy" panose="01000503000000020003" pitchFamily="2" charset="-79"/>
              </a:rPr>
              <a:t> יש </a:t>
            </a:r>
            <a:r>
              <a:rPr lang="he-IL" sz="1800" b="1" dirty="0">
                <a:solidFill>
                  <a:prstClr val="black"/>
                </a:solidFill>
                <a:latin typeface="EFT_Paalul Heavy" panose="01000503000000020003" pitchFamily="2" charset="-79"/>
                <a:cs typeface="EFT_Paalul Heavy" panose="01000503000000020003" pitchFamily="2" charset="-79"/>
              </a:rPr>
              <a:t>בישראל </a:t>
            </a:r>
            <a:r>
              <a:rPr lang="he-IL" sz="1800" b="1" dirty="0" err="1">
                <a:solidFill>
                  <a:prstClr val="black"/>
                </a:solidFill>
                <a:latin typeface="EFT_Paalul Heavy" panose="01000503000000020003" pitchFamily="2" charset="-79"/>
                <a:cs typeface="EFT_Paalul Heavy" panose="01000503000000020003" pitchFamily="2" charset="-79"/>
              </a:rPr>
              <a:t>כח</a:t>
            </a:r>
            <a:r>
              <a:rPr lang="he-IL" sz="1800" b="1" dirty="0">
                <a:solidFill>
                  <a:prstClr val="black"/>
                </a:solidFill>
                <a:latin typeface="EFT_Paalul Heavy" panose="01000503000000020003" pitchFamily="2" charset="-79"/>
                <a:cs typeface="EFT_Paalul Heavy" panose="01000503000000020003" pitchFamily="2" charset="-79"/>
              </a:rPr>
              <a:t> לשבות מכל מלאכה, וחודש השביעי שהוא יותר ארוך, </a:t>
            </a:r>
            <a:r>
              <a:rPr lang="he-IL" sz="1800" b="1" dirty="0" smtClean="0">
                <a:solidFill>
                  <a:prstClr val="black"/>
                </a:solidFill>
                <a:latin typeface="EFT_Paalul Heavy" panose="01000503000000020003" pitchFamily="2" charset="-79"/>
                <a:cs typeface="EFT_Paalul Heavy" panose="01000503000000020003" pitchFamily="2" charset="-79"/>
              </a:rPr>
              <a:t>רוב </a:t>
            </a:r>
            <a:r>
              <a:rPr lang="he-IL" sz="1800" b="1" dirty="0">
                <a:solidFill>
                  <a:prstClr val="black"/>
                </a:solidFill>
                <a:latin typeface="EFT_Paalul Heavy" panose="01000503000000020003" pitchFamily="2" charset="-79"/>
                <a:cs typeface="EFT_Paalul Heavy" panose="01000503000000020003" pitchFamily="2" charset="-79"/>
              </a:rPr>
              <a:t>החודש נאסר במלאכה ולא כולו, והשנה </a:t>
            </a:r>
            <a:r>
              <a:rPr lang="he-IL" sz="1800" b="1" dirty="0" err="1">
                <a:solidFill>
                  <a:prstClr val="black"/>
                </a:solidFill>
                <a:latin typeface="EFT_Paalul Heavy" panose="01000503000000020003" pitchFamily="2" charset="-79"/>
                <a:cs typeface="EFT_Paalul Heavy" panose="01000503000000020003" pitchFamily="2" charset="-79"/>
              </a:rPr>
              <a:t>הז</a:t>
            </a:r>
            <a:r>
              <a:rPr lang="he-IL" sz="1800" b="1" dirty="0">
                <a:solidFill>
                  <a:prstClr val="black"/>
                </a:solidFill>
                <a:latin typeface="EFT_Paalul Heavy" panose="01000503000000020003" pitchFamily="2" charset="-79"/>
                <a:cs typeface="EFT_Paalul Heavy" panose="01000503000000020003" pitchFamily="2" charset="-79"/>
              </a:rPr>
              <a:t>' אי אפשר לשבות בו מכל המלאכות </a:t>
            </a:r>
            <a:r>
              <a:rPr lang="he-IL" sz="1800" b="1" dirty="0" err="1">
                <a:solidFill>
                  <a:prstClr val="black"/>
                </a:solidFill>
                <a:latin typeface="EFT_Paalul Heavy" panose="01000503000000020003" pitchFamily="2" charset="-79"/>
                <a:cs typeface="EFT_Paalul Heavy" panose="01000503000000020003" pitchFamily="2" charset="-79"/>
              </a:rPr>
              <a:t>כענין</a:t>
            </a:r>
            <a:r>
              <a:rPr lang="he-IL" sz="1800" b="1" dirty="0">
                <a:solidFill>
                  <a:prstClr val="black"/>
                </a:solidFill>
                <a:latin typeface="EFT_Paalul Heavy" panose="01000503000000020003" pitchFamily="2" charset="-79"/>
                <a:cs typeface="EFT_Paalul Heavy" panose="01000503000000020003" pitchFamily="2" charset="-79"/>
              </a:rPr>
              <a:t> שבת, לכן לא נאסר רק מלאכת עבודת הארץ, </a:t>
            </a:r>
            <a:r>
              <a:rPr lang="he-IL" sz="1800" b="1" dirty="0" smtClean="0">
                <a:solidFill>
                  <a:prstClr val="black"/>
                </a:solidFill>
                <a:latin typeface="EFT_Paalul Heavy" panose="01000503000000020003" pitchFamily="2" charset="-79"/>
                <a:cs typeface="EFT_Paalul Heavy" panose="01000503000000020003" pitchFamily="2" charset="-79"/>
              </a:rPr>
              <a:t>כדי </a:t>
            </a:r>
            <a:r>
              <a:rPr lang="he-IL" sz="1800" b="1" dirty="0">
                <a:solidFill>
                  <a:prstClr val="black"/>
                </a:solidFill>
                <a:latin typeface="EFT_Paalul Heavy" panose="01000503000000020003" pitchFamily="2" charset="-79"/>
                <a:cs typeface="EFT_Paalul Heavy" panose="01000503000000020003" pitchFamily="2" charset="-79"/>
              </a:rPr>
              <a:t>שיעסקו בתורה. וזה שנאמר "שבת לה'",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לא לסיבת עצמה, אלא לה' שיעסקו ישראל בתורה.                                          (עץ הדעת טוב)</a:t>
            </a:r>
          </a:p>
        </p:txBody>
      </p:sp>
    </p:spTree>
    <p:extLst>
      <p:ext uri="{BB962C8B-B14F-4D97-AF65-F5344CB8AC3E}">
        <p14:creationId xmlns:p14="http://schemas.microsoft.com/office/powerpoint/2010/main" val="4187071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244224" y="1268760"/>
            <a:ext cx="9073008" cy="4824536"/>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"בן משק אנכי, מתפרנס בעמל, והנה הגעתי לקראת שנת השמיטה, </a:t>
            </a:r>
            <a:r>
              <a:rPr lang="he-IL" sz="1400" b="1" dirty="0" smtClean="0">
                <a:solidFill>
                  <a:prstClr val="black"/>
                </a:solidFill>
                <a:latin typeface="EFT_Paalul Heavy" panose="01000503000000020003" pitchFamily="2" charset="-79"/>
                <a:cs typeface="EFT_Paalul Heavy" panose="01000503000000020003" pitchFamily="2" charset="-79"/>
              </a:rPr>
              <a:t>וכבן </a:t>
            </a:r>
            <a:r>
              <a:rPr lang="he-IL" sz="1400" b="1" dirty="0">
                <a:solidFill>
                  <a:prstClr val="black"/>
                </a:solidFill>
                <a:latin typeface="EFT_Paalul Heavy" panose="01000503000000020003" pitchFamily="2" charset="-79"/>
                <a:cs typeface="EFT_Paalul Heavy" panose="01000503000000020003" pitchFamily="2" charset="-79"/>
              </a:rPr>
              <a:t>בנו של עם קשה עורף, התגנבה בליבי המחשבה לשמור את השביעית כהלכתה בקשיות עורף.</a:t>
            </a:r>
          </a:p>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הייתי בודד וגלמוד, שחוק לכל שכני, הייתכן? </a:t>
            </a:r>
            <a:r>
              <a:rPr lang="he-IL" sz="1400" b="1" dirty="0" smtClean="0">
                <a:solidFill>
                  <a:prstClr val="black"/>
                </a:solidFill>
                <a:latin typeface="EFT_Paalul Heavy" panose="01000503000000020003" pitchFamily="2" charset="-79"/>
                <a:cs typeface="EFT_Paalul Heavy" panose="01000503000000020003" pitchFamily="2" charset="-79"/>
              </a:rPr>
              <a:t> הן </a:t>
            </a:r>
            <a:r>
              <a:rPr lang="he-IL" sz="1400" b="1" dirty="0">
                <a:solidFill>
                  <a:prstClr val="black"/>
                </a:solidFill>
                <a:latin typeface="EFT_Paalul Heavy" panose="01000503000000020003" pitchFamily="2" charset="-79"/>
                <a:cs typeface="EFT_Paalul Heavy" panose="01000503000000020003" pitchFamily="2" charset="-79"/>
              </a:rPr>
              <a:t>לא נזרע ולא נאסוף! הלא אי- אפשר להילחם עם המציאות! </a:t>
            </a:r>
            <a:r>
              <a:rPr lang="he-IL" sz="1400" b="1" dirty="0" smtClean="0">
                <a:solidFill>
                  <a:prstClr val="black"/>
                </a:solidFill>
                <a:latin typeface="EFT_Paalul Heavy" panose="01000503000000020003" pitchFamily="2" charset="-79"/>
                <a:cs typeface="EFT_Paalul Heavy" panose="01000503000000020003" pitchFamily="2" charset="-79"/>
              </a:rPr>
              <a:t>אבל </a:t>
            </a:r>
            <a:r>
              <a:rPr lang="he-IL" sz="1400" b="1" dirty="0">
                <a:solidFill>
                  <a:prstClr val="black"/>
                </a:solidFill>
                <a:latin typeface="EFT_Paalul Heavy" panose="01000503000000020003" pitchFamily="2" charset="-79"/>
                <a:cs typeface="EFT_Paalul Heavy" panose="01000503000000020003" pitchFamily="2" charset="-79"/>
              </a:rPr>
              <a:t>עקשנותי עמדה לי, ולמרות שכל מי שיש לו מח בקדקודו יודע </a:t>
            </a:r>
          </a:p>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שאי אפשר לשמור את השביעית- ולא נתנה שביעית אלא למי שיש באסמו תבואה מוכנה לשלוש </a:t>
            </a:r>
            <a:r>
              <a:rPr lang="he-IL" sz="1400" b="1" dirty="0" smtClean="0">
                <a:solidFill>
                  <a:prstClr val="black"/>
                </a:solidFill>
                <a:latin typeface="EFT_Paalul Heavy" panose="01000503000000020003" pitchFamily="2" charset="-79"/>
                <a:cs typeface="EFT_Paalul Heavy" panose="01000503000000020003" pitchFamily="2" charset="-79"/>
              </a:rPr>
              <a:t>שנים. ולא </a:t>
            </a:r>
            <a:r>
              <a:rPr lang="he-IL" sz="1400" b="1" dirty="0">
                <a:solidFill>
                  <a:prstClr val="black"/>
                </a:solidFill>
                <a:latin typeface="EFT_Paalul Heavy" panose="01000503000000020003" pitchFamily="2" charset="-79"/>
                <a:cs typeface="EFT_Paalul Heavy" panose="01000503000000020003" pitchFamily="2" charset="-79"/>
              </a:rPr>
              <a:t>כדורות ראשונים, דורות אחרונים, למרות כל אלה, </a:t>
            </a:r>
          </a:p>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כבר יאה </a:t>
            </a:r>
            <a:r>
              <a:rPr lang="he-IL" sz="1400" b="1" dirty="0" err="1">
                <a:solidFill>
                  <a:prstClr val="black"/>
                </a:solidFill>
                <a:latin typeface="EFT_Paalul Heavy" panose="01000503000000020003" pitchFamily="2" charset="-79"/>
                <a:cs typeface="EFT_Paalul Heavy" panose="01000503000000020003" pitchFamily="2" charset="-79"/>
              </a:rPr>
              <a:t>פלגא</a:t>
            </a:r>
            <a:r>
              <a:rPr lang="he-IL" sz="1400" b="1" dirty="0">
                <a:solidFill>
                  <a:prstClr val="black"/>
                </a:solidFill>
                <a:latin typeface="EFT_Paalul Heavy" panose="01000503000000020003" pitchFamily="2" charset="-79"/>
                <a:cs typeface="EFT_Paalul Heavy" panose="01000503000000020003" pitchFamily="2" charset="-79"/>
              </a:rPr>
              <a:t> </a:t>
            </a:r>
            <a:r>
              <a:rPr lang="he-IL" sz="1400" b="1" dirty="0" err="1">
                <a:solidFill>
                  <a:prstClr val="black"/>
                </a:solidFill>
                <a:latin typeface="EFT_Paalul Heavy" panose="01000503000000020003" pitchFamily="2" charset="-79"/>
                <a:cs typeface="EFT_Paalul Heavy" panose="01000503000000020003" pitchFamily="2" charset="-79"/>
              </a:rPr>
              <a:t>דשתא</a:t>
            </a:r>
            <a:r>
              <a:rPr lang="he-IL" sz="1400" b="1" dirty="0">
                <a:solidFill>
                  <a:prstClr val="black"/>
                </a:solidFill>
                <a:latin typeface="EFT_Paalul Heavy" panose="01000503000000020003" pitchFamily="2" charset="-79"/>
                <a:cs typeface="EFT_Paalul Heavy" panose="01000503000000020003" pitchFamily="2" charset="-79"/>
              </a:rPr>
              <a:t>, והמציאות מתרפקת באהבה עמדי.</a:t>
            </a:r>
          </a:p>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זרעתי </a:t>
            </a:r>
            <a:r>
              <a:rPr lang="he-IL" sz="1400" b="1" dirty="0" err="1">
                <a:solidFill>
                  <a:prstClr val="black"/>
                </a:solidFill>
                <a:latin typeface="EFT_Paalul Heavy" panose="01000503000000020003" pitchFamily="2" charset="-79"/>
                <a:cs typeface="EFT_Paalul Heavy" panose="01000503000000020003" pitchFamily="2" charset="-79"/>
              </a:rPr>
              <a:t>הכל</a:t>
            </a:r>
            <a:r>
              <a:rPr lang="he-IL" sz="1400" b="1" dirty="0">
                <a:solidFill>
                  <a:prstClr val="black"/>
                </a:solidFill>
                <a:latin typeface="EFT_Paalul Heavy" panose="01000503000000020003" pitchFamily="2" charset="-79"/>
                <a:cs typeface="EFT_Paalul Heavy" panose="01000503000000020003" pitchFamily="2" charset="-79"/>
              </a:rPr>
              <a:t> לפני ראש השנה בשנה השישית, בשביעית ישבתי, </a:t>
            </a:r>
            <a:r>
              <a:rPr lang="he-IL" sz="1400" b="1" dirty="0" smtClean="0">
                <a:solidFill>
                  <a:prstClr val="black"/>
                </a:solidFill>
                <a:latin typeface="EFT_Paalul Heavy" panose="01000503000000020003" pitchFamily="2" charset="-79"/>
                <a:cs typeface="EFT_Paalul Heavy" panose="01000503000000020003" pitchFamily="2" charset="-79"/>
              </a:rPr>
              <a:t>לא </a:t>
            </a:r>
            <a:r>
              <a:rPr lang="he-IL" sz="1400" b="1" dirty="0">
                <a:solidFill>
                  <a:prstClr val="black"/>
                </a:solidFill>
                <a:latin typeface="EFT_Paalul Heavy" panose="01000503000000020003" pitchFamily="2" charset="-79"/>
                <a:cs typeface="EFT_Paalul Heavy" panose="01000503000000020003" pitchFamily="2" charset="-79"/>
              </a:rPr>
              <a:t>חרשתי ולא זרעתי, את היבול הנכנס לשביעית, </a:t>
            </a:r>
            <a:r>
              <a:rPr lang="he-IL" sz="1400" b="1" dirty="0" smtClean="0">
                <a:solidFill>
                  <a:prstClr val="black"/>
                </a:solidFill>
                <a:latin typeface="EFT_Paalul Heavy" panose="01000503000000020003" pitchFamily="2" charset="-79"/>
                <a:cs typeface="EFT_Paalul Heavy" panose="01000503000000020003" pitchFamily="2" charset="-79"/>
              </a:rPr>
              <a:t>אני </a:t>
            </a:r>
            <a:r>
              <a:rPr lang="he-IL" sz="1400" b="1" dirty="0">
                <a:solidFill>
                  <a:prstClr val="black"/>
                </a:solidFill>
                <a:latin typeface="EFT_Paalul Heavy" panose="01000503000000020003" pitchFamily="2" charset="-79"/>
                <a:cs typeface="EFT_Paalul Heavy" panose="01000503000000020003" pitchFamily="2" charset="-79"/>
              </a:rPr>
              <a:t>נוהג בו קדושת שביעית, ואני אוכלו בק"ש. </a:t>
            </a:r>
          </a:p>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ואני בתקוותי להשלים עם המציאות –או יותר נכון המציאות תשלים איתי- </a:t>
            </a:r>
            <a:r>
              <a:rPr lang="he-IL" sz="1400" b="1" dirty="0" smtClean="0">
                <a:solidFill>
                  <a:prstClr val="black"/>
                </a:solidFill>
                <a:latin typeface="EFT_Paalul Heavy" panose="01000503000000020003" pitchFamily="2" charset="-79"/>
                <a:cs typeface="EFT_Paalul Heavy" panose="01000503000000020003" pitchFamily="2" charset="-79"/>
              </a:rPr>
              <a:t> בחי </a:t>
            </a:r>
            <a:r>
              <a:rPr lang="he-IL" sz="1400" b="1" dirty="0">
                <a:solidFill>
                  <a:prstClr val="black"/>
                </a:solidFill>
                <a:latin typeface="EFT_Paalul Heavy" panose="01000503000000020003" pitchFamily="2" charset="-79"/>
                <a:cs typeface="EFT_Paalul Heavy" panose="01000503000000020003" pitchFamily="2" charset="-79"/>
              </a:rPr>
              <a:t>השנה הבאה ושכני הלעגים עלי חרשו וזרעו בשביעית, </a:t>
            </a:r>
            <a:r>
              <a:rPr lang="he-IL" sz="1400" b="1" dirty="0" smtClean="0">
                <a:solidFill>
                  <a:prstClr val="black"/>
                </a:solidFill>
                <a:latin typeface="EFT_Paalul Heavy" panose="01000503000000020003" pitchFamily="2" charset="-79"/>
                <a:cs typeface="EFT_Paalul Heavy" panose="01000503000000020003" pitchFamily="2" charset="-79"/>
              </a:rPr>
              <a:t> והמציאות </a:t>
            </a:r>
            <a:r>
              <a:rPr lang="he-IL" sz="1400" b="1" dirty="0">
                <a:solidFill>
                  <a:prstClr val="black"/>
                </a:solidFill>
                <a:latin typeface="EFT_Paalul Heavy" panose="01000503000000020003" pitchFamily="2" charset="-79"/>
                <a:cs typeface="EFT_Paalul Heavy" panose="01000503000000020003" pitchFamily="2" charset="-79"/>
              </a:rPr>
              <a:t>לחמה בהם בחמת זעפה, והשחיתה כל יבולם ברב גשמיה ובמטרות עוזה.</a:t>
            </a:r>
          </a:p>
          <a:p>
            <a:pPr algn="ctr">
              <a:lnSpc>
                <a:spcPct val="150000"/>
              </a:lnSpc>
            </a:pPr>
            <a:r>
              <a:rPr lang="he-IL" sz="1400" b="1" dirty="0">
                <a:solidFill>
                  <a:prstClr val="black"/>
                </a:solidFill>
                <a:latin typeface="EFT_Paalul Heavy" panose="01000503000000020003" pitchFamily="2" charset="-79"/>
                <a:cs typeface="EFT_Paalul Heavy" panose="01000503000000020003" pitchFamily="2" charset="-79"/>
              </a:rPr>
              <a:t>ועתה בקשתי  שטוחה לפני המתירים, שיסלחו לי על שמריתי פיהם ויואילו נא בטוב  לעיין עוד פעם בדבר, אולי המוח </a:t>
            </a:r>
            <a:r>
              <a:rPr lang="he-IL" sz="1400" b="1" dirty="0" err="1">
                <a:solidFill>
                  <a:prstClr val="black"/>
                </a:solidFill>
                <a:latin typeface="EFT_Paalul Heavy" panose="01000503000000020003" pitchFamily="2" charset="-79"/>
                <a:cs typeface="EFT_Paalul Heavy" panose="01000503000000020003" pitchFamily="2" charset="-79"/>
              </a:rPr>
              <a:t>בקודקוד</a:t>
            </a:r>
            <a:r>
              <a:rPr lang="he-IL" sz="1400" b="1" dirty="0">
                <a:solidFill>
                  <a:prstClr val="black"/>
                </a:solidFill>
                <a:latin typeface="EFT_Paalul Heavy" panose="01000503000000020003" pitchFamily="2" charset="-79"/>
                <a:cs typeface="EFT_Paalul Heavy" panose="01000503000000020003" pitchFamily="2" charset="-79"/>
              </a:rPr>
              <a:t> ישוב ויבין, </a:t>
            </a:r>
            <a:r>
              <a:rPr lang="he-IL" sz="1400" b="1" dirty="0" smtClean="0">
                <a:solidFill>
                  <a:prstClr val="black"/>
                </a:solidFill>
                <a:latin typeface="EFT_Paalul Heavy" panose="01000503000000020003" pitchFamily="2" charset="-79"/>
                <a:cs typeface="EFT_Paalul Heavy" panose="01000503000000020003" pitchFamily="2" charset="-79"/>
              </a:rPr>
              <a:t> שהתורה </a:t>
            </a:r>
            <a:r>
              <a:rPr lang="he-IL" sz="1400" b="1" dirty="0">
                <a:solidFill>
                  <a:prstClr val="black"/>
                </a:solidFill>
                <a:latin typeface="EFT_Paalul Heavy" panose="01000503000000020003" pitchFamily="2" charset="-79"/>
                <a:cs typeface="EFT_Paalul Heavy" panose="01000503000000020003" pitchFamily="2" charset="-79"/>
              </a:rPr>
              <a:t>לא תהא מוחלפת, ושמירת שביעית רק ברצון </a:t>
            </a:r>
            <a:r>
              <a:rPr lang="he-IL" sz="1400" b="1" dirty="0" err="1">
                <a:solidFill>
                  <a:prstClr val="black"/>
                </a:solidFill>
                <a:latin typeface="EFT_Paalul Heavy" panose="01000503000000020003" pitchFamily="2" charset="-79"/>
                <a:cs typeface="EFT_Paalul Heavy" panose="01000503000000020003" pitchFamily="2" charset="-79"/>
              </a:rPr>
              <a:t>תליא</a:t>
            </a:r>
            <a:r>
              <a:rPr lang="he-IL" sz="1400" b="1" dirty="0">
                <a:solidFill>
                  <a:prstClr val="black"/>
                </a:solidFill>
                <a:latin typeface="EFT_Paalul Heavy" panose="01000503000000020003" pitchFamily="2" charset="-79"/>
                <a:cs typeface="EFT_Paalul Heavy" panose="01000503000000020003" pitchFamily="2" charset="-79"/>
              </a:rPr>
              <a:t>."</a:t>
            </a:r>
          </a:p>
        </p:txBody>
      </p:sp>
      <p:sp>
        <p:nvSpPr>
          <p:cNvPr id="2" name="TextBox 1"/>
          <p:cNvSpPr txBox="1"/>
          <p:nvPr/>
        </p:nvSpPr>
        <p:spPr>
          <a:xfrm>
            <a:off x="4292280" y="750833"/>
            <a:ext cx="4176464" cy="369332"/>
          </a:xfrm>
          <a:prstGeom prst="rect">
            <a:avLst/>
          </a:prstGeom>
          <a:noFill/>
        </p:spPr>
        <p:txBody>
          <a:bodyPr wrap="square" rtlCol="1">
            <a:spAutoFit/>
          </a:bodyPr>
          <a:lstStyle/>
          <a:p>
            <a:r>
              <a:rPr lang="he-IL" b="1" dirty="0" smtClean="0">
                <a:solidFill>
                  <a:prstClr val="black"/>
                </a:solidFill>
              </a:rPr>
              <a:t>מכתב ממרן </a:t>
            </a:r>
            <a:r>
              <a:rPr lang="he-IL" b="1" dirty="0" err="1" smtClean="0">
                <a:solidFill>
                  <a:prstClr val="black"/>
                </a:solidFill>
              </a:rPr>
              <a:t>החזו"א</a:t>
            </a:r>
            <a:r>
              <a:rPr lang="he-IL" b="1" dirty="0" smtClean="0">
                <a:solidFill>
                  <a:prstClr val="black"/>
                </a:solidFill>
              </a:rPr>
              <a:t> לשומרי שמיטה</a:t>
            </a:r>
            <a:endParaRPr lang="he-IL" b="1" dirty="0">
              <a:solidFill>
                <a:prstClr val="black"/>
              </a:solidFill>
            </a:endParaRPr>
          </a:p>
        </p:txBody>
      </p:sp>
    </p:spTree>
    <p:extLst>
      <p:ext uri="{BB962C8B-B14F-4D97-AF65-F5344CB8AC3E}">
        <p14:creationId xmlns:p14="http://schemas.microsoft.com/office/powerpoint/2010/main" val="2727423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043608" y="1700808"/>
            <a:ext cx="6839341"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1.אלו מצוות עשה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   ולא תעשה</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 הוזכרו במכתב זה?</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2. במה השכר שקיבל הרב תואם את הלכות שמיטה?</a:t>
            </a:r>
          </a:p>
        </p:txBody>
      </p:sp>
    </p:spTree>
    <p:extLst>
      <p:ext uri="{BB962C8B-B14F-4D97-AF65-F5344CB8AC3E}">
        <p14:creationId xmlns:p14="http://schemas.microsoft.com/office/powerpoint/2010/main" val="250038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79512" y="1700808"/>
            <a:ext cx="8964488"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 "ושבתה הארץ.. שדך וכרמך לא תזמור" (פ' בהר)</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האיסורים נאמרו בלשון נוכח "שדך לא תזרע... לא תזמור.. לא תקצור". ואליו </a:t>
            </a:r>
            <a:r>
              <a:rPr lang="he-IL" sz="2400" b="1" dirty="0" err="1">
                <a:solidFill>
                  <a:prstClr val="black"/>
                </a:solidFill>
                <a:latin typeface="EFT_Paalul Heavy" panose="01000503000000020003" pitchFamily="2" charset="-79"/>
                <a:cs typeface="EFT_Paalul Heavy" panose="01000503000000020003" pitchFamily="2" charset="-79"/>
              </a:rPr>
              <a:t>העשה</a:t>
            </a:r>
            <a:r>
              <a:rPr lang="he-IL" sz="2400" b="1" dirty="0">
                <a:solidFill>
                  <a:prstClr val="black"/>
                </a:solidFill>
                <a:latin typeface="EFT_Paalul Heavy" panose="01000503000000020003" pitchFamily="2" charset="-79"/>
                <a:cs typeface="EFT_Paalul Heavy" panose="01000503000000020003" pitchFamily="2" charset="-79"/>
              </a:rPr>
              <a:t> "ושבתה הארץ" נאמר בלשון נסתר.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שכן לגבי העבודות האסורות מצוין לעובד האדמה,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אתה לא תזרע </a:t>
            </a:r>
            <a:r>
              <a:rPr lang="he-IL" sz="2400" b="1" dirty="0" err="1">
                <a:solidFill>
                  <a:prstClr val="black"/>
                </a:solidFill>
                <a:latin typeface="EFT_Paalul Heavy" panose="01000503000000020003" pitchFamily="2" charset="-79"/>
                <a:cs typeface="EFT_Paalul Heavy" panose="01000503000000020003" pitchFamily="2" charset="-79"/>
              </a:rPr>
              <a:t>וכו</a:t>
            </a:r>
            <a:r>
              <a:rPr lang="he-IL" sz="2400" b="1" dirty="0">
                <a:solidFill>
                  <a:prstClr val="black"/>
                </a:solidFill>
                <a:latin typeface="EFT_Paalul Heavy" panose="01000503000000020003" pitchFamily="2" charset="-79"/>
                <a:cs typeface="EFT_Paalul Heavy" panose="01000503000000020003" pitchFamily="2" charset="-79"/>
              </a:rPr>
              <a:t>'. אבל "ושבתה הארץ" נאמר לכל ישראל שעליהם לסייע ולתמוך בידי שומרי השביעית </a:t>
            </a:r>
          </a:p>
          <a:p>
            <a:pPr algn="ctr">
              <a:lnSpc>
                <a:spcPct val="150000"/>
              </a:lnSpc>
            </a:pPr>
            <a:r>
              <a:rPr lang="he-IL" sz="2400" b="1" dirty="0">
                <a:solidFill>
                  <a:prstClr val="black"/>
                </a:solidFill>
                <a:latin typeface="EFT_Paalul Heavy" panose="01000503000000020003" pitchFamily="2" charset="-79"/>
                <a:cs typeface="EFT_Paalul Heavy" panose="01000503000000020003" pitchFamily="2" charset="-79"/>
              </a:rPr>
              <a:t>בעלי השדות שיוכלו לקיים את "ושבתה הארץ".                                                            (הגאון רבי ישראל </a:t>
            </a:r>
            <a:r>
              <a:rPr lang="he-IL" sz="2400" b="1" dirty="0" err="1">
                <a:solidFill>
                  <a:prstClr val="black"/>
                </a:solidFill>
                <a:latin typeface="EFT_Paalul Heavy" panose="01000503000000020003" pitchFamily="2" charset="-79"/>
                <a:cs typeface="EFT_Paalul Heavy" panose="01000503000000020003" pitchFamily="2" charset="-79"/>
              </a:rPr>
              <a:t>מנצברג</a:t>
            </a:r>
            <a:r>
              <a:rPr lang="he-IL" sz="2400" b="1" dirty="0">
                <a:solidFill>
                  <a:prstClr val="black"/>
                </a:solidFill>
                <a:latin typeface="EFT_Paalul Heavy" panose="01000503000000020003" pitchFamily="2" charset="-79"/>
                <a:cs typeface="EFT_Paalul Heavy" panose="01000503000000020003" pitchFamily="2" charset="-79"/>
              </a:rPr>
              <a:t> זצ"ל)</a:t>
            </a:r>
          </a:p>
        </p:txBody>
      </p:sp>
    </p:spTree>
    <p:extLst>
      <p:ext uri="{BB962C8B-B14F-4D97-AF65-F5344CB8AC3E}">
        <p14:creationId xmlns:p14="http://schemas.microsoft.com/office/powerpoint/2010/main" val="1590321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540568" y="1700808"/>
            <a:ext cx="9684568"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ובשנה השביעית –שנת שבתון יהיה לארץ שבת לה' (ויקרא כה ד)</a:t>
            </a:r>
          </a:p>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ורש"י כתב : שבת לה'  כשם שנאמר ב"שבת בראשית" </a:t>
            </a:r>
          </a:p>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ומה כוונתו בזה?</a:t>
            </a:r>
          </a:p>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ונראה לי </a:t>
            </a:r>
            <a:r>
              <a:rPr lang="he-IL" sz="1600" b="1" dirty="0" err="1">
                <a:solidFill>
                  <a:prstClr val="black"/>
                </a:solidFill>
                <a:latin typeface="EFT_Paalul Heavy" panose="01000503000000020003" pitchFamily="2" charset="-79"/>
                <a:cs typeface="EFT_Paalul Heavy" panose="01000503000000020003" pitchFamily="2" charset="-79"/>
              </a:rPr>
              <a:t>דהנה</a:t>
            </a:r>
            <a:r>
              <a:rPr lang="he-IL" sz="1600" b="1" dirty="0">
                <a:solidFill>
                  <a:prstClr val="black"/>
                </a:solidFill>
                <a:latin typeface="EFT_Paalul Heavy" panose="01000503000000020003" pitchFamily="2" charset="-79"/>
                <a:cs typeface="EFT_Paalul Heavy" panose="01000503000000020003" pitchFamily="2" charset="-79"/>
              </a:rPr>
              <a:t> הכתוב (שמות לה ב):"ששת ימים תעשה מלאכה וביום השביעי יהיה לכם שבת שבתון לה'". </a:t>
            </a:r>
            <a:r>
              <a:rPr lang="he-IL" sz="1600" b="1" dirty="0" smtClean="0">
                <a:solidFill>
                  <a:prstClr val="black"/>
                </a:solidFill>
                <a:latin typeface="EFT_Paalul Heavy" panose="01000503000000020003" pitchFamily="2" charset="-79"/>
                <a:cs typeface="EFT_Paalul Heavy" panose="01000503000000020003" pitchFamily="2" charset="-79"/>
              </a:rPr>
              <a:t>ויש </a:t>
            </a:r>
            <a:r>
              <a:rPr lang="he-IL" sz="1600" b="1" dirty="0" err="1">
                <a:solidFill>
                  <a:prstClr val="black"/>
                </a:solidFill>
                <a:latin typeface="EFT_Paalul Heavy" panose="01000503000000020003" pitchFamily="2" charset="-79"/>
                <a:cs typeface="EFT_Paalul Heavy" panose="01000503000000020003" pitchFamily="2" charset="-79"/>
              </a:rPr>
              <a:t>לחקור,מה</a:t>
            </a:r>
            <a:r>
              <a:rPr lang="he-IL" sz="1600" b="1" dirty="0">
                <a:solidFill>
                  <a:prstClr val="black"/>
                </a:solidFill>
                <a:latin typeface="EFT_Paalul Heavy" panose="01000503000000020003" pitchFamily="2" charset="-79"/>
                <a:cs typeface="EFT_Paalul Heavy" panose="01000503000000020003" pitchFamily="2" charset="-79"/>
              </a:rPr>
              <a:t> שאמר "תעשה </a:t>
            </a:r>
            <a:r>
              <a:rPr lang="he-IL" sz="1600" b="1" dirty="0" err="1">
                <a:solidFill>
                  <a:prstClr val="black"/>
                </a:solidFill>
                <a:latin typeface="EFT_Paalul Heavy" panose="01000503000000020003" pitchFamily="2" charset="-79"/>
                <a:cs typeface="EFT_Paalul Heavy" panose="01000503000000020003" pitchFamily="2" charset="-79"/>
              </a:rPr>
              <a:t>מלאכה",משמע</a:t>
            </a:r>
            <a:r>
              <a:rPr lang="he-IL" sz="1600" b="1" dirty="0">
                <a:solidFill>
                  <a:prstClr val="black"/>
                </a:solidFill>
                <a:latin typeface="EFT_Paalul Heavy" panose="01000503000000020003" pitchFamily="2" charset="-79"/>
                <a:cs typeface="EFT_Paalul Heavy" panose="01000503000000020003" pitchFamily="2" charset="-79"/>
              </a:rPr>
              <a:t> שהיא מצווה,</a:t>
            </a:r>
          </a:p>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והאמת הוא שזה אך רשות. אלט נראה, </a:t>
            </a:r>
            <a:r>
              <a:rPr lang="he-IL" sz="1600" b="1" dirty="0" err="1">
                <a:solidFill>
                  <a:prstClr val="black"/>
                </a:solidFill>
                <a:latin typeface="EFT_Paalul Heavy" panose="01000503000000020003" pitchFamily="2" charset="-79"/>
                <a:cs typeface="EFT_Paalul Heavy" panose="01000503000000020003" pitchFamily="2" charset="-79"/>
              </a:rPr>
              <a:t>דהכוונה</a:t>
            </a:r>
            <a:r>
              <a:rPr lang="he-IL" sz="1600" b="1" dirty="0">
                <a:solidFill>
                  <a:prstClr val="black"/>
                </a:solidFill>
                <a:latin typeface="EFT_Paalul Heavy" panose="01000503000000020003" pitchFamily="2" charset="-79"/>
                <a:cs typeface="EFT_Paalul Heavy" panose="01000503000000020003" pitchFamily="2" charset="-79"/>
              </a:rPr>
              <a:t> היא,  </a:t>
            </a:r>
            <a:r>
              <a:rPr lang="he-IL" sz="1600" b="1" dirty="0" smtClean="0">
                <a:solidFill>
                  <a:prstClr val="black"/>
                </a:solidFill>
                <a:latin typeface="EFT_Paalul Heavy" panose="01000503000000020003" pitchFamily="2" charset="-79"/>
                <a:cs typeface="EFT_Paalul Heavy" panose="01000503000000020003" pitchFamily="2" charset="-79"/>
              </a:rPr>
              <a:t> </a:t>
            </a:r>
            <a:r>
              <a:rPr lang="he-IL" sz="1600" b="1" dirty="0" err="1" smtClean="0">
                <a:solidFill>
                  <a:prstClr val="black"/>
                </a:solidFill>
                <a:latin typeface="EFT_Paalul Heavy" panose="01000503000000020003" pitchFamily="2" charset="-79"/>
                <a:cs typeface="EFT_Paalul Heavy" panose="01000503000000020003" pitchFamily="2" charset="-79"/>
              </a:rPr>
              <a:t>דהנה</a:t>
            </a:r>
            <a:r>
              <a:rPr lang="he-IL" sz="1600" b="1" dirty="0" smtClean="0">
                <a:solidFill>
                  <a:prstClr val="black"/>
                </a:solidFill>
                <a:latin typeface="EFT_Paalul Heavy" panose="01000503000000020003" pitchFamily="2" charset="-79"/>
                <a:cs typeface="EFT_Paalul Heavy" panose="01000503000000020003" pitchFamily="2" charset="-79"/>
              </a:rPr>
              <a:t> </a:t>
            </a:r>
            <a:r>
              <a:rPr lang="he-IL" sz="1600" b="1" dirty="0" err="1">
                <a:solidFill>
                  <a:prstClr val="black"/>
                </a:solidFill>
                <a:latin typeface="EFT_Paalul Heavy" panose="01000503000000020003" pitchFamily="2" charset="-79"/>
                <a:cs typeface="EFT_Paalul Heavy" panose="01000503000000020003" pitchFamily="2" charset="-79"/>
              </a:rPr>
              <a:t>צריכין</a:t>
            </a:r>
            <a:r>
              <a:rPr lang="he-IL" sz="1600" b="1" dirty="0">
                <a:solidFill>
                  <a:prstClr val="black"/>
                </a:solidFill>
                <a:latin typeface="EFT_Paalul Heavy" panose="01000503000000020003" pitchFamily="2" charset="-79"/>
                <a:cs typeface="EFT_Paalul Heavy" panose="01000503000000020003" pitchFamily="2" charset="-79"/>
              </a:rPr>
              <a:t> לעשות מחול </a:t>
            </a:r>
            <a:r>
              <a:rPr lang="he-IL" sz="1600" b="1" dirty="0" err="1">
                <a:solidFill>
                  <a:prstClr val="black"/>
                </a:solidFill>
                <a:latin typeface="EFT_Paalul Heavy" panose="01000503000000020003" pitchFamily="2" charset="-79"/>
                <a:cs typeface="EFT_Paalul Heavy" panose="01000503000000020003" pitchFamily="2" charset="-79"/>
              </a:rPr>
              <a:t>קודש,ואיך</a:t>
            </a:r>
            <a:r>
              <a:rPr lang="he-IL" sz="1600" b="1" dirty="0">
                <a:solidFill>
                  <a:prstClr val="black"/>
                </a:solidFill>
                <a:latin typeface="EFT_Paalul Heavy" panose="01000503000000020003" pitchFamily="2" charset="-79"/>
                <a:cs typeface="EFT_Paalul Heavy" panose="01000503000000020003" pitchFamily="2" charset="-79"/>
              </a:rPr>
              <a:t> עושים זאת? </a:t>
            </a:r>
          </a:p>
          <a:p>
            <a:pPr algn="ctr">
              <a:lnSpc>
                <a:spcPct val="150000"/>
              </a:lnSpc>
            </a:pPr>
            <a:r>
              <a:rPr lang="he-IL" sz="1600" b="1" dirty="0" err="1">
                <a:solidFill>
                  <a:prstClr val="black"/>
                </a:solidFill>
                <a:latin typeface="EFT_Paalul Heavy" panose="01000503000000020003" pitchFamily="2" charset="-79"/>
                <a:cs typeface="EFT_Paalul Heavy" panose="01000503000000020003" pitchFamily="2" charset="-79"/>
              </a:rPr>
              <a:t>אלא,אם</a:t>
            </a:r>
            <a:r>
              <a:rPr lang="he-IL" sz="1600" b="1" dirty="0">
                <a:solidFill>
                  <a:prstClr val="black"/>
                </a:solidFill>
                <a:latin typeface="EFT_Paalul Heavy" panose="01000503000000020003" pitchFamily="2" charset="-79"/>
                <a:cs typeface="EFT_Paalul Heavy" panose="01000503000000020003" pitchFamily="2" charset="-79"/>
              </a:rPr>
              <a:t> </a:t>
            </a:r>
            <a:r>
              <a:rPr lang="he-IL" sz="1600" b="1" dirty="0" err="1">
                <a:solidFill>
                  <a:prstClr val="black"/>
                </a:solidFill>
                <a:latin typeface="EFT_Paalul Heavy" panose="01000503000000020003" pitchFamily="2" charset="-79"/>
                <a:cs typeface="EFT_Paalul Heavy" panose="01000503000000020003" pitchFamily="2" charset="-79"/>
              </a:rPr>
              <a:t>בחול,בשעת</a:t>
            </a:r>
            <a:r>
              <a:rPr lang="he-IL" sz="1600" b="1" dirty="0">
                <a:solidFill>
                  <a:prstClr val="black"/>
                </a:solidFill>
                <a:latin typeface="EFT_Paalul Heavy" panose="01000503000000020003" pitchFamily="2" charset="-79"/>
                <a:cs typeface="EFT_Paalul Heavy" panose="01000503000000020003" pitchFamily="2" charset="-79"/>
              </a:rPr>
              <a:t> שעושה מלאכה יחשוב שבשביל זה יוכל לקבל </a:t>
            </a:r>
            <a:r>
              <a:rPr lang="he-IL" sz="1600" b="1" dirty="0" err="1">
                <a:solidFill>
                  <a:prstClr val="black"/>
                </a:solidFill>
                <a:latin typeface="EFT_Paalul Heavy" panose="01000503000000020003" pitchFamily="2" charset="-79"/>
                <a:cs typeface="EFT_Paalul Heavy" panose="01000503000000020003" pitchFamily="2" charset="-79"/>
              </a:rPr>
              <a:t>הש"ק</a:t>
            </a:r>
            <a:r>
              <a:rPr lang="he-IL" sz="1600" b="1" dirty="0">
                <a:solidFill>
                  <a:prstClr val="black"/>
                </a:solidFill>
                <a:latin typeface="EFT_Paalul Heavy" panose="01000503000000020003" pitchFamily="2" charset="-79"/>
                <a:cs typeface="EFT_Paalul Heavy" panose="01000503000000020003" pitchFamily="2" charset="-79"/>
              </a:rPr>
              <a:t> בהרחבה רעננה </a:t>
            </a:r>
            <a:r>
              <a:rPr lang="he-IL" sz="1600" b="1" dirty="0" smtClean="0">
                <a:solidFill>
                  <a:prstClr val="black"/>
                </a:solidFill>
                <a:latin typeface="EFT_Paalul Heavy" panose="01000503000000020003" pitchFamily="2" charset="-79"/>
                <a:cs typeface="EFT_Paalul Heavy" panose="01000503000000020003" pitchFamily="2" charset="-79"/>
              </a:rPr>
              <a:t>אז ע"י </a:t>
            </a:r>
            <a:r>
              <a:rPr lang="he-IL" sz="1600" b="1" dirty="0">
                <a:solidFill>
                  <a:prstClr val="black"/>
                </a:solidFill>
                <a:latin typeface="EFT_Paalul Heavy" panose="01000503000000020003" pitchFamily="2" charset="-79"/>
                <a:cs typeface="EFT_Paalul Heavy" panose="01000503000000020003" pitchFamily="2" charset="-79"/>
              </a:rPr>
              <a:t>מכניס גם דברי הרשות לקדושה וע"י נעשה שבת </a:t>
            </a:r>
            <a:r>
              <a:rPr lang="he-IL" sz="1600" b="1" dirty="0" err="1">
                <a:solidFill>
                  <a:prstClr val="black"/>
                </a:solidFill>
                <a:latin typeface="EFT_Paalul Heavy" panose="01000503000000020003" pitchFamily="2" charset="-79"/>
                <a:cs typeface="EFT_Paalul Heavy" panose="01000503000000020003" pitchFamily="2" charset="-79"/>
              </a:rPr>
              <a:t>שבתון,גם</a:t>
            </a:r>
            <a:r>
              <a:rPr lang="he-IL" sz="1600" b="1" dirty="0">
                <a:solidFill>
                  <a:prstClr val="black"/>
                </a:solidFill>
                <a:latin typeface="EFT_Paalul Heavy" panose="01000503000000020003" pitchFamily="2" charset="-79"/>
                <a:cs typeface="EFT_Paalul Heavy" panose="01000503000000020003" pitchFamily="2" charset="-79"/>
              </a:rPr>
              <a:t> מחול </a:t>
            </a:r>
            <a:r>
              <a:rPr lang="he-IL" sz="1600" b="1" dirty="0" smtClean="0">
                <a:solidFill>
                  <a:prstClr val="black"/>
                </a:solidFill>
                <a:latin typeface="EFT_Paalul Heavy" panose="01000503000000020003" pitchFamily="2" charset="-79"/>
                <a:cs typeface="EFT_Paalul Heavy" panose="01000503000000020003" pitchFamily="2" charset="-79"/>
              </a:rPr>
              <a:t>קודש. וכן </a:t>
            </a:r>
            <a:r>
              <a:rPr lang="he-IL" sz="1600" b="1" dirty="0">
                <a:solidFill>
                  <a:prstClr val="black"/>
                </a:solidFill>
                <a:latin typeface="EFT_Paalul Heavy" panose="01000503000000020003" pitchFamily="2" charset="-79"/>
                <a:cs typeface="EFT_Paalul Heavy" panose="01000503000000020003" pitchFamily="2" charset="-79"/>
              </a:rPr>
              <a:t>הוא בשנת </a:t>
            </a:r>
            <a:r>
              <a:rPr lang="he-IL" sz="1600" b="1" dirty="0" err="1">
                <a:solidFill>
                  <a:prstClr val="black"/>
                </a:solidFill>
                <a:latin typeface="EFT_Paalul Heavy" panose="01000503000000020003" pitchFamily="2" charset="-79"/>
                <a:cs typeface="EFT_Paalul Heavy" panose="01000503000000020003" pitchFamily="2" charset="-79"/>
              </a:rPr>
              <a:t>השמיטה,אם</a:t>
            </a:r>
            <a:r>
              <a:rPr lang="he-IL" sz="1600" b="1" dirty="0">
                <a:solidFill>
                  <a:prstClr val="black"/>
                </a:solidFill>
                <a:latin typeface="EFT_Paalul Heavy" panose="01000503000000020003" pitchFamily="2" charset="-79"/>
                <a:cs typeface="EFT_Paalul Heavy" panose="01000503000000020003" pitchFamily="2" charset="-79"/>
              </a:rPr>
              <a:t> עובד הוא כל השש שנים למען יוכל לשבות בשנה השביעית</a:t>
            </a:r>
            <a:r>
              <a:rPr lang="he-IL" sz="1600" b="1" dirty="0" smtClean="0">
                <a:solidFill>
                  <a:prstClr val="black"/>
                </a:solidFill>
                <a:latin typeface="EFT_Paalul Heavy" panose="01000503000000020003" pitchFamily="2" charset="-79"/>
                <a:cs typeface="EFT_Paalul Heavy" panose="01000503000000020003" pitchFamily="2" charset="-79"/>
              </a:rPr>
              <a:t>, במנוחה </a:t>
            </a:r>
            <a:r>
              <a:rPr lang="he-IL" sz="1600" b="1" dirty="0">
                <a:solidFill>
                  <a:prstClr val="black"/>
                </a:solidFill>
                <a:latin typeface="EFT_Paalul Heavy" panose="01000503000000020003" pitchFamily="2" charset="-79"/>
                <a:cs typeface="EFT_Paalul Heavy" panose="01000503000000020003" pitchFamily="2" charset="-79"/>
              </a:rPr>
              <a:t>והרחבה</a:t>
            </a:r>
            <a:r>
              <a:rPr lang="he-IL" sz="1600" b="1" dirty="0" smtClean="0">
                <a:solidFill>
                  <a:prstClr val="black"/>
                </a:solidFill>
                <a:latin typeface="EFT_Paalul Heavy" panose="01000503000000020003" pitchFamily="2" charset="-79"/>
                <a:cs typeface="EFT_Paalul Heavy" panose="01000503000000020003" pitchFamily="2" charset="-79"/>
              </a:rPr>
              <a:t>, אז </a:t>
            </a:r>
            <a:r>
              <a:rPr lang="he-IL" sz="1600" b="1" dirty="0">
                <a:solidFill>
                  <a:prstClr val="black"/>
                </a:solidFill>
                <a:latin typeface="EFT_Paalul Heavy" panose="01000503000000020003" pitchFamily="2" charset="-79"/>
                <a:cs typeface="EFT_Paalul Heavy" panose="01000503000000020003" pitchFamily="2" charset="-79"/>
              </a:rPr>
              <a:t>הוא גם מקרב את  שש השנים שעבד עבודתו אל הקודש ונעשה "שנת שבתון" גם מחול קודש</a:t>
            </a:r>
            <a:r>
              <a:rPr lang="he-IL" sz="1600" b="1" dirty="0" smtClean="0">
                <a:solidFill>
                  <a:prstClr val="black"/>
                </a:solidFill>
                <a:latin typeface="EFT_Paalul Heavy" panose="01000503000000020003" pitchFamily="2" charset="-79"/>
                <a:cs typeface="EFT_Paalul Heavy" panose="01000503000000020003" pitchFamily="2" charset="-79"/>
              </a:rPr>
              <a:t>, ונכון </a:t>
            </a:r>
            <a:r>
              <a:rPr lang="he-IL" sz="1600" b="1" dirty="0">
                <a:solidFill>
                  <a:prstClr val="black"/>
                </a:solidFill>
                <a:latin typeface="EFT_Paalul Heavy" panose="01000503000000020003" pitchFamily="2" charset="-79"/>
                <a:cs typeface="EFT_Paalul Heavy" panose="01000503000000020003" pitchFamily="2" charset="-79"/>
              </a:rPr>
              <a:t>שאז גם המלאכה בששת ימי המעשה היא </a:t>
            </a:r>
            <a:r>
              <a:rPr lang="he-IL" sz="1600" b="1" dirty="0" err="1">
                <a:solidFill>
                  <a:prstClr val="black"/>
                </a:solidFill>
                <a:latin typeface="EFT_Paalul Heavy" panose="01000503000000020003" pitchFamily="2" charset="-79"/>
                <a:cs typeface="EFT_Paalul Heavy" panose="01000503000000020003" pitchFamily="2" charset="-79"/>
              </a:rPr>
              <a:t>מצווה,וזו</a:t>
            </a:r>
            <a:r>
              <a:rPr lang="he-IL" sz="1600" b="1" dirty="0">
                <a:solidFill>
                  <a:prstClr val="black"/>
                </a:solidFill>
                <a:latin typeface="EFT_Paalul Heavy" panose="01000503000000020003" pitchFamily="2" charset="-79"/>
                <a:cs typeface="EFT_Paalul Heavy" panose="01000503000000020003" pitchFamily="2" charset="-79"/>
              </a:rPr>
              <a:t> כוונת הכתוב, שע"י זה יעשו שבת שבתון גם משש שנים יעשו קודש כמו שננה </a:t>
            </a:r>
            <a:r>
              <a:rPr lang="he-IL" sz="1600" b="1" dirty="0" err="1">
                <a:solidFill>
                  <a:prstClr val="black"/>
                </a:solidFill>
                <a:latin typeface="EFT_Paalul Heavy" panose="01000503000000020003" pitchFamily="2" charset="-79"/>
                <a:cs typeface="EFT_Paalul Heavy" panose="01000503000000020003" pitchFamily="2" charset="-79"/>
              </a:rPr>
              <a:t>השביעית,וע"ז</a:t>
            </a:r>
            <a:r>
              <a:rPr lang="he-IL" sz="1600" b="1" dirty="0">
                <a:solidFill>
                  <a:prstClr val="black"/>
                </a:solidFill>
                <a:latin typeface="EFT_Paalul Heavy" panose="01000503000000020003" pitchFamily="2" charset="-79"/>
                <a:cs typeface="EFT_Paalul Heavy" panose="01000503000000020003" pitchFamily="2" charset="-79"/>
              </a:rPr>
              <a:t> מרמז רש"י,</a:t>
            </a:r>
          </a:p>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כמו בשבת בראשית שבת לה' יעשו גם מששת </a:t>
            </a:r>
            <a:r>
              <a:rPr lang="he-IL" sz="1600" b="1" dirty="0" smtClean="0">
                <a:solidFill>
                  <a:prstClr val="black"/>
                </a:solidFill>
                <a:latin typeface="EFT_Paalul Heavy" panose="01000503000000020003" pitchFamily="2" charset="-79"/>
                <a:cs typeface="EFT_Paalul Heavy" panose="01000503000000020003" pitchFamily="2" charset="-79"/>
              </a:rPr>
              <a:t>ימים, יוסיפו </a:t>
            </a:r>
            <a:r>
              <a:rPr lang="he-IL" sz="1600" b="1" dirty="0">
                <a:solidFill>
                  <a:prstClr val="black"/>
                </a:solidFill>
                <a:latin typeface="EFT_Paalul Heavy" panose="01000503000000020003" pitchFamily="2" charset="-79"/>
                <a:cs typeface="EFT_Paalul Heavy" panose="01000503000000020003" pitchFamily="2" charset="-79"/>
              </a:rPr>
              <a:t>מחול </a:t>
            </a:r>
            <a:r>
              <a:rPr lang="he-IL" sz="1600" b="1" dirty="0" err="1">
                <a:solidFill>
                  <a:prstClr val="black"/>
                </a:solidFill>
                <a:latin typeface="EFT_Paalul Heavy" panose="01000503000000020003" pitchFamily="2" charset="-79"/>
                <a:cs typeface="EFT_Paalul Heavy" panose="01000503000000020003" pitchFamily="2" charset="-79"/>
              </a:rPr>
              <a:t>לקודש,ואז</a:t>
            </a:r>
            <a:r>
              <a:rPr lang="he-IL" sz="1600" b="1" dirty="0">
                <a:solidFill>
                  <a:prstClr val="black"/>
                </a:solidFill>
                <a:latin typeface="EFT_Paalul Heavy" panose="01000503000000020003" pitchFamily="2" charset="-79"/>
                <a:cs typeface="EFT_Paalul Heavy" panose="01000503000000020003" pitchFamily="2" charset="-79"/>
              </a:rPr>
              <a:t> יהיה שבת שבתון.</a:t>
            </a:r>
          </a:p>
          <a:p>
            <a:pPr algn="ctr">
              <a:lnSpc>
                <a:spcPct val="150000"/>
              </a:lnSpc>
            </a:pPr>
            <a:r>
              <a:rPr lang="he-IL" sz="1600" b="1" dirty="0">
                <a:solidFill>
                  <a:prstClr val="black"/>
                </a:solidFill>
                <a:latin typeface="EFT_Paalul Heavy" panose="01000503000000020003" pitchFamily="2" charset="-79"/>
                <a:cs typeface="EFT_Paalul Heavy" panose="01000503000000020003" pitchFamily="2" charset="-79"/>
              </a:rPr>
              <a:t>(גנזי ישראל רבי ישראל </a:t>
            </a:r>
            <a:r>
              <a:rPr lang="he-IL" sz="1600" b="1" dirty="0" err="1">
                <a:solidFill>
                  <a:prstClr val="black"/>
                </a:solidFill>
                <a:latin typeface="EFT_Paalul Heavy" panose="01000503000000020003" pitchFamily="2" charset="-79"/>
                <a:cs typeface="EFT_Paalul Heavy" panose="01000503000000020003" pitchFamily="2" charset="-79"/>
              </a:rPr>
              <a:t>מטשורטקוב</a:t>
            </a:r>
            <a:r>
              <a:rPr lang="he-IL" sz="1600" b="1" dirty="0">
                <a:solidFill>
                  <a:prstClr val="black"/>
                </a:solidFill>
                <a:latin typeface="EFT_Paalul Heavy" panose="01000503000000020003" pitchFamily="2" charset="-79"/>
                <a:cs typeface="EFT_Paalul Heavy" panose="01000503000000020003" pitchFamily="2" charset="-79"/>
              </a:rPr>
              <a:t> זצ"ל)</a:t>
            </a:r>
          </a:p>
        </p:txBody>
      </p:sp>
    </p:spTree>
    <p:extLst>
      <p:ext uri="{BB962C8B-B14F-4D97-AF65-F5344CB8AC3E}">
        <p14:creationId xmlns:p14="http://schemas.microsoft.com/office/powerpoint/2010/main" val="2748005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80528" y="1700808"/>
            <a:ext cx="9073008"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 בהר סיני –מה עניין שמיטה להר סיני?</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ויבטח האדם תמיד בה'. ואל יאמר מה נאכל מחר,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והנה האמונה והביטחון היא יסוד נוסד בכל התורה,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כי ע"י שמירת שבת נבטל ממלאכתו ומהיכן יהיה לו לאכול?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וגם ע"י איסור ריבית ממונו מונח ואינו מרוויח בו.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וגם איך ישב האדם לעסוק בתורה אם אין לו מה לאכול ולפרנס עצמו? ורק הביטחון בה' הוא לו למגן תמיד שלא יפסיד </a:t>
            </a:r>
            <a:r>
              <a:rPr lang="he-IL" sz="2000" b="1" dirty="0" err="1">
                <a:solidFill>
                  <a:prstClr val="black"/>
                </a:solidFill>
                <a:latin typeface="EFT_Paalul Heavy" panose="01000503000000020003" pitchFamily="2" charset="-79"/>
                <a:cs typeface="EFT_Paalul Heavy" panose="01000503000000020003" pitchFamily="2" charset="-79"/>
              </a:rPr>
              <a:t>מכח</a:t>
            </a:r>
            <a:r>
              <a:rPr lang="he-IL" sz="2000" b="1" dirty="0">
                <a:solidFill>
                  <a:prstClr val="black"/>
                </a:solidFill>
                <a:latin typeface="EFT_Paalul Heavy" panose="01000503000000020003" pitchFamily="2" charset="-79"/>
                <a:cs typeface="EFT_Paalul Heavy" panose="01000503000000020003" pitchFamily="2" charset="-79"/>
              </a:rPr>
              <a:t> המצווה.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והוא </a:t>
            </a:r>
            <a:r>
              <a:rPr lang="he-IL" sz="2000" b="1" dirty="0" err="1">
                <a:solidFill>
                  <a:prstClr val="black"/>
                </a:solidFill>
                <a:latin typeface="EFT_Paalul Heavy" panose="01000503000000020003" pitchFamily="2" charset="-79"/>
                <a:cs typeface="EFT_Paalul Heavy" panose="01000503000000020003" pitchFamily="2" charset="-79"/>
              </a:rPr>
              <a:t>יתב"ש</a:t>
            </a:r>
            <a:r>
              <a:rPr lang="he-IL" sz="2000" b="1" dirty="0">
                <a:solidFill>
                  <a:prstClr val="black"/>
                </a:solidFill>
                <a:latin typeface="EFT_Paalul Heavy" panose="01000503000000020003" pitchFamily="2" charset="-79"/>
                <a:cs typeface="EFT_Paalul Heavy" panose="01000503000000020003" pitchFamily="2" charset="-79"/>
              </a:rPr>
              <a:t> אמר ויעשה- הוא יושיעו.</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ואין לך דבר הנראה לעיניים, מופת חותך לכל זה משנת השמיטה </a:t>
            </a:r>
            <a:r>
              <a:rPr lang="he-IL" sz="2000" b="1" dirty="0" err="1">
                <a:solidFill>
                  <a:prstClr val="black"/>
                </a:solidFill>
                <a:latin typeface="EFT_Paalul Heavy" panose="01000503000000020003" pitchFamily="2" charset="-79"/>
                <a:cs typeface="EFT_Paalul Heavy" panose="01000503000000020003" pitchFamily="2" charset="-79"/>
              </a:rPr>
              <a:t>וכו</a:t>
            </a:r>
            <a:r>
              <a:rPr lang="he-IL" sz="2000" b="1" dirty="0">
                <a:solidFill>
                  <a:prstClr val="black"/>
                </a:solidFill>
                <a:latin typeface="EFT_Paalul Heavy" panose="01000503000000020003" pitchFamily="2" charset="-79"/>
                <a:cs typeface="EFT_Paalul Heavy" panose="01000503000000020003" pitchFamily="2" charset="-79"/>
              </a:rPr>
              <a:t>'. כי מצווה זו שורש ויסוד לקיום כל המצוות ולימוד התורה.                                                                                   (כתב סופר)</a:t>
            </a:r>
          </a:p>
        </p:txBody>
      </p:sp>
    </p:spTree>
    <p:extLst>
      <p:ext uri="{BB962C8B-B14F-4D97-AF65-F5344CB8AC3E}">
        <p14:creationId xmlns:p14="http://schemas.microsoft.com/office/powerpoint/2010/main" val="209132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rot="21184479">
            <a:off x="1406420" y="1163406"/>
            <a:ext cx="6858000" cy="4044149"/>
          </a:xfrm>
        </p:spPr>
        <p:txBody>
          <a:bodyPr>
            <a:normAutofit/>
          </a:bodyPr>
          <a:lstStyle/>
          <a:p>
            <a:r>
              <a:rPr lang="he-IL" sz="6600" b="1" dirty="0" smtClean="0">
                <a:latin typeface="EFT_Paalul Heavy" panose="01000503000000020003" pitchFamily="2" charset="-79"/>
                <a:cs typeface="EFT_Paalul Heavy" panose="01000503000000020003" pitchFamily="2" charset="-79"/>
              </a:rPr>
              <a:t>חידון שמיטה</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b="1" dirty="0" smtClean="0">
                <a:solidFill>
                  <a:srgbClr val="FF0000"/>
                </a:solidFill>
                <a:latin typeface="EFT_Paalul Heavy" panose="01000503000000020003" pitchFamily="2" charset="-79"/>
                <a:cs typeface="EFT_Paalul Heavy" panose="01000503000000020003" pitchFamily="2" charset="-79"/>
              </a:rPr>
              <a:t>בקליק</a:t>
            </a:r>
            <a:r>
              <a:rPr lang="he-IL" dirty="0" smtClean="0">
                <a:latin typeface="EFT_Paalul Heavy" panose="01000503000000020003" pitchFamily="2" charset="-79"/>
                <a:cs typeface="EFT_Paalul Heavy" panose="01000503000000020003" pitchFamily="2" charset="-79"/>
              </a:rPr>
              <a:t/>
            </a:r>
            <a:br>
              <a:rPr lang="he-IL" dirty="0" smtClean="0">
                <a:latin typeface="EFT_Paalul Heavy" panose="01000503000000020003" pitchFamily="2" charset="-79"/>
                <a:cs typeface="EFT_Paalul Heavy" panose="01000503000000020003" pitchFamily="2" charset="-79"/>
              </a:rPr>
            </a:br>
            <a:r>
              <a:rPr lang="he-IL" dirty="0" smtClean="0">
                <a:latin typeface="EFT_Paalul Heavy" panose="01000503000000020003" pitchFamily="2" charset="-79"/>
                <a:cs typeface="EFT_Paalul Heavy" panose="01000503000000020003" pitchFamily="2" charset="-79"/>
              </a:rPr>
              <a:t>שכבה צעירה</a:t>
            </a:r>
            <a:endParaRPr lang="he-IL" dirty="0">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2686008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80528" y="1700808"/>
            <a:ext cx="9073008"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רבי יוסף דוב הלוי </a:t>
            </a:r>
            <a:r>
              <a:rPr lang="he-IL" sz="2000" b="1" dirty="0" err="1">
                <a:solidFill>
                  <a:prstClr val="black"/>
                </a:solidFill>
                <a:latin typeface="EFT_Paalul Heavy" panose="01000503000000020003" pitchFamily="2" charset="-79"/>
                <a:cs typeface="EFT_Paalul Heavy" panose="01000503000000020003" pitchFamily="2" charset="-79"/>
              </a:rPr>
              <a:t>סלובייצ'יק</a:t>
            </a:r>
            <a:r>
              <a:rPr lang="he-IL" sz="2000" b="1" dirty="0">
                <a:solidFill>
                  <a:prstClr val="black"/>
                </a:solidFill>
                <a:latin typeface="EFT_Paalul Heavy" panose="01000503000000020003" pitchFamily="2" charset="-79"/>
                <a:cs typeface="EFT_Paalul Heavy" panose="01000503000000020003" pitchFamily="2" charset="-79"/>
              </a:rPr>
              <a:t> אומר בספרו שו"ת "בית הלוי":</a:t>
            </a:r>
          </a:p>
          <a:p>
            <a:pPr algn="ctr">
              <a:lnSpc>
                <a:spcPct val="150000"/>
              </a:lnSpc>
            </a:pPr>
            <a:endParaRPr lang="he-IL" sz="2000" b="1" dirty="0">
              <a:solidFill>
                <a:prstClr val="black"/>
              </a:solidFill>
              <a:latin typeface="EFT_Paalul Heavy" panose="01000503000000020003" pitchFamily="2" charset="-79"/>
              <a:cs typeface="EFT_Paalul Heavy" panose="01000503000000020003" pitchFamily="2" charset="-79"/>
            </a:endParaRP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 אפילו אם דיני שמיטה מצד עצמם אינם </a:t>
            </a:r>
            <a:r>
              <a:rPr lang="he-IL" sz="2000" b="1" dirty="0" err="1">
                <a:solidFill>
                  <a:prstClr val="black"/>
                </a:solidFill>
                <a:latin typeface="EFT_Paalul Heavy" panose="01000503000000020003" pitchFamily="2" charset="-79"/>
                <a:cs typeface="EFT_Paalul Heavy" panose="01000503000000020003" pitchFamily="2" charset="-79"/>
              </a:rPr>
              <a:t>נוהגין</a:t>
            </a:r>
            <a:r>
              <a:rPr lang="he-IL" sz="2000" b="1" dirty="0">
                <a:solidFill>
                  <a:prstClr val="black"/>
                </a:solidFill>
                <a:latin typeface="EFT_Paalul Heavy" panose="01000503000000020003" pitchFamily="2" charset="-79"/>
                <a:cs typeface="EFT_Paalul Heavy" panose="01000503000000020003" pitchFamily="2" charset="-79"/>
              </a:rPr>
              <a:t> </a:t>
            </a:r>
            <a:r>
              <a:rPr lang="he-IL" sz="2000" b="1" dirty="0" err="1">
                <a:solidFill>
                  <a:prstClr val="black"/>
                </a:solidFill>
                <a:latin typeface="EFT_Paalul Heavy" panose="01000503000000020003" pitchFamily="2" charset="-79"/>
                <a:cs typeface="EFT_Paalul Heavy" panose="01000503000000020003" pitchFamily="2" charset="-79"/>
              </a:rPr>
              <a:t>האידנא</a:t>
            </a:r>
            <a:r>
              <a:rPr lang="he-IL" sz="2000" b="1" dirty="0">
                <a:solidFill>
                  <a:prstClr val="black"/>
                </a:solidFill>
                <a:latin typeface="EFT_Paalul Heavy" panose="01000503000000020003" pitchFamily="2" charset="-79"/>
                <a:cs typeface="EFT_Paalul Heavy" panose="01000503000000020003" pitchFamily="2" charset="-79"/>
              </a:rPr>
              <a:t>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אלא מדרבנן,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יש עלינו חיוב </a:t>
            </a:r>
            <a:r>
              <a:rPr lang="he-IL" sz="2000" b="1" dirty="0" err="1">
                <a:solidFill>
                  <a:prstClr val="black"/>
                </a:solidFill>
                <a:latin typeface="EFT_Paalul Heavy" panose="01000503000000020003" pitchFamily="2" charset="-79"/>
                <a:cs typeface="EFT_Paalul Heavy" panose="01000503000000020003" pitchFamily="2" charset="-79"/>
              </a:rPr>
              <a:t>דאוריתא</a:t>
            </a:r>
            <a:r>
              <a:rPr lang="he-IL" sz="2000" b="1" dirty="0">
                <a:solidFill>
                  <a:prstClr val="black"/>
                </a:solidFill>
                <a:latin typeface="EFT_Paalul Heavy" panose="01000503000000020003" pitchFamily="2" charset="-79"/>
                <a:cs typeface="EFT_Paalul Heavy" panose="01000503000000020003" pitchFamily="2" charset="-79"/>
              </a:rPr>
              <a:t> לשמרם </a:t>
            </a:r>
            <a:r>
              <a:rPr lang="he-IL" sz="2000" b="1" dirty="0" err="1">
                <a:solidFill>
                  <a:prstClr val="black"/>
                </a:solidFill>
                <a:latin typeface="EFT_Paalul Heavy" panose="01000503000000020003" pitchFamily="2" charset="-79"/>
                <a:cs typeface="EFT_Paalul Heavy" panose="01000503000000020003" pitchFamily="2" charset="-79"/>
              </a:rPr>
              <a:t>מכח</a:t>
            </a:r>
            <a:r>
              <a:rPr lang="he-IL" sz="2000" b="1" dirty="0">
                <a:solidFill>
                  <a:prstClr val="black"/>
                </a:solidFill>
                <a:latin typeface="EFT_Paalul Heavy" panose="01000503000000020003" pitchFamily="2" charset="-79"/>
                <a:cs typeface="EFT_Paalul Heavy" panose="01000503000000020003" pitchFamily="2" charset="-79"/>
              </a:rPr>
              <a:t> המונה שכרתו בימי שיבת ציון ראשונה נחמיה בן </a:t>
            </a:r>
            <a:r>
              <a:rPr lang="he-IL" sz="2000" b="1" dirty="0" err="1">
                <a:solidFill>
                  <a:prstClr val="black"/>
                </a:solidFill>
                <a:latin typeface="EFT_Paalul Heavy" panose="01000503000000020003" pitchFamily="2" charset="-79"/>
                <a:cs typeface="EFT_Paalul Heavy" panose="01000503000000020003" pitchFamily="2" charset="-79"/>
              </a:rPr>
              <a:t>חכליה</a:t>
            </a:r>
            <a:r>
              <a:rPr lang="he-IL" sz="2000" b="1" dirty="0">
                <a:solidFill>
                  <a:prstClr val="black"/>
                </a:solidFill>
                <a:latin typeface="EFT_Paalul Heavy" panose="01000503000000020003" pitchFamily="2" charset="-79"/>
                <a:cs typeface="EFT_Paalul Heavy" panose="01000503000000020003" pitchFamily="2" charset="-79"/>
              </a:rPr>
              <a:t> וראשי האומה אשר קיבלו באלה ובשבועה לדורם ולדורות הבאים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לשמור שמיטת קרקע וכספים כדת. וכן מפורש בכתוב (נחמיה י) "...אנחנו כורתים אמנה.. ובאים באלה ובשבועה ללכת בתורת האלוקים.. וניטוש את השנה השביעית ומשא כל יד,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אם אין בימנו שמיטה של תורה לא פקע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בשביל כך דין שבועה דאורייתא.</a:t>
            </a:r>
          </a:p>
        </p:txBody>
      </p:sp>
    </p:spTree>
    <p:extLst>
      <p:ext uri="{BB962C8B-B14F-4D97-AF65-F5344CB8AC3E}">
        <p14:creationId xmlns:p14="http://schemas.microsoft.com/office/powerpoint/2010/main" val="1657949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540568" y="1700808"/>
            <a:ext cx="9953728"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 מעניין נחיצות לימוד הליכות שביעית כתוב בספר "שנת השבע" </a:t>
            </a:r>
            <a:r>
              <a:rPr lang="he-IL" sz="1800" b="1" dirty="0" err="1">
                <a:solidFill>
                  <a:prstClr val="black"/>
                </a:solidFill>
                <a:latin typeface="EFT_Paalul Heavy" panose="01000503000000020003" pitchFamily="2" charset="-79"/>
                <a:cs typeface="EFT_Paalul Heavy" panose="01000503000000020003" pitchFamily="2" charset="-79"/>
              </a:rPr>
              <a:t>להגאון</a:t>
            </a:r>
            <a:r>
              <a:rPr lang="he-IL" sz="1800" b="1" dirty="0">
                <a:solidFill>
                  <a:prstClr val="black"/>
                </a:solidFill>
                <a:latin typeface="EFT_Paalul Heavy" panose="01000503000000020003" pitchFamily="2" charset="-79"/>
                <a:cs typeface="EFT_Paalul Heavy" panose="01000503000000020003" pitchFamily="2" charset="-79"/>
              </a:rPr>
              <a:t> רבי משה נחמיה כהנא זצ"ל </a:t>
            </a:r>
            <a:r>
              <a:rPr lang="he-IL" sz="1800" b="1" dirty="0" err="1">
                <a:solidFill>
                  <a:prstClr val="black"/>
                </a:solidFill>
                <a:latin typeface="EFT_Paalul Heavy" panose="01000503000000020003" pitchFamily="2" charset="-79"/>
                <a:cs typeface="EFT_Paalul Heavy" panose="01000503000000020003" pitchFamily="2" charset="-79"/>
              </a:rPr>
              <a:t>מהאסלאוויץ</a:t>
            </a:r>
            <a:r>
              <a:rPr lang="he-IL" sz="1800" b="1" dirty="0">
                <a:solidFill>
                  <a:prstClr val="black"/>
                </a:solidFill>
                <a:latin typeface="EFT_Paalul Heavy" panose="01000503000000020003" pitchFamily="2" charset="-79"/>
                <a:cs typeface="EFT_Paalul Heavy" panose="01000503000000020003" pitchFamily="2" charset="-79"/>
              </a:rPr>
              <a:t>,</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וז"ל ומטעם כ"ז ראוי לכ"א ואחד לעסוק בהלכות אלו ופרטיהן קודם שיגיע שנת </a:t>
            </a:r>
            <a:r>
              <a:rPr lang="he-IL" sz="1800" b="1" dirty="0" err="1">
                <a:solidFill>
                  <a:prstClr val="black"/>
                </a:solidFill>
                <a:latin typeface="EFT_Paalul Heavy" panose="01000503000000020003" pitchFamily="2" charset="-79"/>
                <a:cs typeface="EFT_Paalul Heavy" panose="01000503000000020003" pitchFamily="2" charset="-79"/>
              </a:rPr>
              <a:t>שבתון,כל</a:t>
            </a:r>
            <a:r>
              <a:rPr lang="he-IL" sz="1800" b="1" dirty="0">
                <a:solidFill>
                  <a:prstClr val="black"/>
                </a:solidFill>
                <a:latin typeface="EFT_Paalul Heavy" panose="01000503000000020003" pitchFamily="2" charset="-79"/>
                <a:cs typeface="EFT_Paalul Heavy" panose="01000503000000020003" pitchFamily="2" charset="-79"/>
              </a:rPr>
              <a:t> אחד לפי דרכו,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גדולי הערך </a:t>
            </a:r>
            <a:r>
              <a:rPr lang="he-IL" sz="1800" b="1" dirty="0" err="1">
                <a:solidFill>
                  <a:prstClr val="black"/>
                </a:solidFill>
                <a:latin typeface="EFT_Paalul Heavy" panose="01000503000000020003" pitchFamily="2" charset="-79"/>
                <a:cs typeface="EFT_Paalul Heavy" panose="01000503000000020003" pitchFamily="2" charset="-79"/>
              </a:rPr>
              <a:t>ועיתותם</a:t>
            </a:r>
            <a:r>
              <a:rPr lang="he-IL" sz="1800" b="1" dirty="0">
                <a:solidFill>
                  <a:prstClr val="black"/>
                </a:solidFill>
                <a:latin typeface="EFT_Paalul Heavy" panose="01000503000000020003" pitchFamily="2" charset="-79"/>
                <a:cs typeface="EFT_Paalul Heavy" panose="01000503000000020003" pitchFamily="2" charset="-79"/>
              </a:rPr>
              <a:t> בידם עליהם לעסוק ממקור ים התלמוד והראשונים </a:t>
            </a:r>
            <a:r>
              <a:rPr lang="he-IL" sz="1800" b="1" dirty="0" err="1">
                <a:solidFill>
                  <a:prstClr val="black"/>
                </a:solidFill>
                <a:latin typeface="EFT_Paalul Heavy" panose="01000503000000020003" pitchFamily="2" charset="-79"/>
                <a:cs typeface="EFT_Paalul Heavy" panose="01000503000000020003" pitchFamily="2" charset="-79"/>
              </a:rPr>
              <a:t>ז"ל.וכל</a:t>
            </a:r>
            <a:r>
              <a:rPr lang="he-IL" sz="1800" b="1" dirty="0">
                <a:solidFill>
                  <a:prstClr val="black"/>
                </a:solidFill>
                <a:latin typeface="EFT_Paalul Heavy" panose="01000503000000020003" pitchFamily="2" charset="-79"/>
                <a:cs typeface="EFT_Paalul Heavy" panose="01000503000000020003" pitchFamily="2" charset="-79"/>
              </a:rPr>
              <a:t> מי שא"א לו אם מקוצר המשיג או מבגידת הזמן וכדומה עכ"פ על כל  אחד לעסוק בהלכה מאיזה </a:t>
            </a:r>
            <a:r>
              <a:rPr lang="he-IL" sz="1800" b="1" dirty="0" err="1">
                <a:solidFill>
                  <a:prstClr val="black"/>
                </a:solidFill>
                <a:latin typeface="EFT_Paalul Heavy" panose="01000503000000020003" pitchFamily="2" charset="-79"/>
                <a:cs typeface="EFT_Paalul Heavy" panose="01000503000000020003" pitchFamily="2" charset="-79"/>
              </a:rPr>
              <a:t>חיבורים,ואפילו</a:t>
            </a:r>
            <a:r>
              <a:rPr lang="he-IL" sz="1800" b="1" dirty="0">
                <a:solidFill>
                  <a:prstClr val="black"/>
                </a:solidFill>
                <a:latin typeface="EFT_Paalul Heavy" panose="01000503000000020003" pitchFamily="2" charset="-79"/>
                <a:cs typeface="EFT_Paalul Heavy" panose="01000503000000020003" pitchFamily="2" charset="-79"/>
              </a:rPr>
              <a:t> בחו"ל שאין נווה שם שמיטה בכלל,</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כי בכל </a:t>
            </a:r>
            <a:r>
              <a:rPr lang="he-IL" sz="1800" b="1" dirty="0" err="1">
                <a:solidFill>
                  <a:prstClr val="black"/>
                </a:solidFill>
                <a:latin typeface="EFT_Paalul Heavy" panose="01000503000000020003" pitchFamily="2" charset="-79"/>
                <a:cs typeface="EFT_Paalul Heavy" panose="01000503000000020003" pitchFamily="2" charset="-79"/>
              </a:rPr>
              <a:t>דבר,עלינו</a:t>
            </a:r>
            <a:r>
              <a:rPr lang="he-IL" sz="1800" b="1" dirty="0">
                <a:solidFill>
                  <a:prstClr val="black"/>
                </a:solidFill>
                <a:latin typeface="EFT_Paalul Heavy" panose="01000503000000020003" pitchFamily="2" charset="-79"/>
                <a:cs typeface="EFT_Paalul Heavy" panose="01000503000000020003" pitchFamily="2" charset="-79"/>
              </a:rPr>
              <a:t> לתקן את אשר </a:t>
            </a:r>
            <a:r>
              <a:rPr lang="he-IL" sz="1800" b="1" dirty="0" err="1">
                <a:solidFill>
                  <a:prstClr val="black"/>
                </a:solidFill>
                <a:latin typeface="EFT_Paalul Heavy" panose="01000503000000020003" pitchFamily="2" charset="-79"/>
                <a:cs typeface="EFT_Paalul Heavy" panose="01000503000000020003" pitchFamily="2" charset="-79"/>
              </a:rPr>
              <a:t>שיחתנו.ויען</a:t>
            </a:r>
            <a:r>
              <a:rPr lang="he-IL" sz="1800" b="1" dirty="0">
                <a:solidFill>
                  <a:prstClr val="black"/>
                </a:solidFill>
                <a:latin typeface="EFT_Paalul Heavy" panose="01000503000000020003" pitchFamily="2" charset="-79"/>
                <a:cs typeface="EFT_Paalul Heavy" panose="01000503000000020003" pitchFamily="2" charset="-79"/>
              </a:rPr>
              <a:t> כי העוון הזה גרם להגלות מארצנו ושממת אדמתנו החיוב על כל איש ישראל לתקן העוון הגדול הזה ואם  בפועל היינו למי אשר ברכו ה' באחוזת נחלה </a:t>
            </a:r>
            <a:r>
              <a:rPr lang="he-IL" sz="1800" b="1" dirty="0" err="1">
                <a:solidFill>
                  <a:prstClr val="black"/>
                </a:solidFill>
                <a:latin typeface="EFT_Paalul Heavy" panose="01000503000000020003" pitchFamily="2" charset="-79"/>
                <a:cs typeface="EFT_Paalul Heavy" panose="01000503000000020003" pitchFamily="2" charset="-79"/>
              </a:rPr>
              <a:t>וכו</a:t>
            </a:r>
            <a:r>
              <a:rPr lang="he-IL" sz="1800" b="1" dirty="0">
                <a:solidFill>
                  <a:prstClr val="black"/>
                </a:solidFill>
                <a:latin typeface="EFT_Paalul Heavy" panose="01000503000000020003" pitchFamily="2" charset="-79"/>
                <a:cs typeface="EFT_Paalul Heavy" panose="01000503000000020003" pitchFamily="2" charset="-79"/>
              </a:rPr>
              <a:t>..ו</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כאשר אין לו וכו' כל אחינו שבגולה בלמוד הלכה אשר מקובל אצלנו מדברי חז"ל </a:t>
            </a:r>
            <a:r>
              <a:rPr lang="he-IL" sz="1800" b="1" dirty="0" err="1">
                <a:solidFill>
                  <a:prstClr val="black"/>
                </a:solidFill>
                <a:latin typeface="EFT_Paalul Heavy" panose="01000503000000020003" pitchFamily="2" charset="-79"/>
                <a:cs typeface="EFT_Paalul Heavy" panose="01000503000000020003" pitchFamily="2" charset="-79"/>
              </a:rPr>
              <a:t>וכו</a:t>
            </a:r>
            <a:r>
              <a:rPr lang="he-IL" sz="1800" b="1" dirty="0">
                <a:solidFill>
                  <a:prstClr val="black"/>
                </a:solidFill>
                <a:latin typeface="EFT_Paalul Heavy" panose="01000503000000020003" pitchFamily="2" charset="-79"/>
                <a:cs typeface="EFT_Paalul Heavy" panose="01000503000000020003" pitchFamily="2" charset="-79"/>
              </a:rPr>
              <a:t>'. ובפרט בעת הזאת </a:t>
            </a:r>
            <a:r>
              <a:rPr lang="he-IL" sz="1800" b="1" dirty="0" err="1">
                <a:solidFill>
                  <a:prstClr val="black"/>
                </a:solidFill>
                <a:latin typeface="EFT_Paalul Heavy" panose="01000503000000020003" pitchFamily="2" charset="-79"/>
                <a:cs typeface="EFT_Paalul Heavy" panose="01000503000000020003" pitchFamily="2" charset="-79"/>
              </a:rPr>
              <a:t>עיקבתא</a:t>
            </a:r>
            <a:r>
              <a:rPr lang="he-IL" sz="1800" b="1" dirty="0">
                <a:solidFill>
                  <a:prstClr val="black"/>
                </a:solidFill>
                <a:latin typeface="EFT_Paalul Heavy" panose="01000503000000020003" pitchFamily="2" charset="-79"/>
                <a:cs typeface="EFT_Paalul Heavy" panose="01000503000000020003" pitchFamily="2" charset="-79"/>
              </a:rPr>
              <a:t> </a:t>
            </a:r>
            <a:r>
              <a:rPr lang="he-IL" sz="1800" b="1" dirty="0" err="1">
                <a:solidFill>
                  <a:prstClr val="black"/>
                </a:solidFill>
                <a:latin typeface="EFT_Paalul Heavy" panose="01000503000000020003" pitchFamily="2" charset="-79"/>
                <a:cs typeface="EFT_Paalul Heavy" panose="01000503000000020003" pitchFamily="2" charset="-79"/>
              </a:rPr>
              <a:t>דמשיחא</a:t>
            </a:r>
            <a:r>
              <a:rPr lang="he-IL" sz="1800" b="1" dirty="0">
                <a:solidFill>
                  <a:prstClr val="black"/>
                </a:solidFill>
                <a:latin typeface="EFT_Paalul Heavy" panose="01000503000000020003" pitchFamily="2" charset="-79"/>
                <a:cs typeface="EFT_Paalul Heavy" panose="01000503000000020003" pitchFamily="2" charset="-79"/>
              </a:rPr>
              <a:t> אשר אנו מקווים לו </a:t>
            </a:r>
            <a:r>
              <a:rPr lang="he-IL" sz="1800" b="1" dirty="0" err="1">
                <a:solidFill>
                  <a:prstClr val="black"/>
                </a:solidFill>
                <a:latin typeface="EFT_Paalul Heavy" panose="01000503000000020003" pitchFamily="2" charset="-79"/>
                <a:cs typeface="EFT_Paalul Heavy" panose="01000503000000020003" pitchFamily="2" charset="-79"/>
              </a:rPr>
              <a:t>ית"ש</a:t>
            </a:r>
            <a:r>
              <a:rPr lang="he-IL" sz="1800" b="1" dirty="0">
                <a:solidFill>
                  <a:prstClr val="black"/>
                </a:solidFill>
                <a:latin typeface="EFT_Paalul Heavy" panose="01000503000000020003" pitchFamily="2" charset="-79"/>
                <a:cs typeface="EFT_Paalul Heavy" panose="01000503000000020003" pitchFamily="2" charset="-79"/>
              </a:rPr>
              <a:t> כי לעת ערב יהי אור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נזכה למצוות שמיטה ויובלות כשנשב בטח ע אדמתנו .</a:t>
            </a:r>
          </a:p>
        </p:txBody>
      </p:sp>
    </p:spTree>
    <p:extLst>
      <p:ext uri="{BB962C8B-B14F-4D97-AF65-F5344CB8AC3E}">
        <p14:creationId xmlns:p14="http://schemas.microsoft.com/office/powerpoint/2010/main" val="3922677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324544" y="2132856"/>
            <a:ext cx="9145016"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"אז תרצה הארץ את שבתותיה –אני אמרתי לכם שתהיו זורעים שש ומשמטים לי </a:t>
            </a:r>
            <a:r>
              <a:rPr lang="he-IL" sz="2000" b="1" dirty="0" err="1">
                <a:solidFill>
                  <a:prstClr val="black"/>
                </a:solidFill>
                <a:latin typeface="EFT_Paalul Heavy" panose="01000503000000020003" pitchFamily="2" charset="-79"/>
                <a:cs typeface="EFT_Paalul Heavy" panose="01000503000000020003" pitchFamily="2" charset="-79"/>
              </a:rPr>
              <a:t>אחת,בשביל</a:t>
            </a:r>
            <a:r>
              <a:rPr lang="he-IL" sz="2000" b="1" dirty="0">
                <a:solidFill>
                  <a:prstClr val="black"/>
                </a:solidFill>
                <a:latin typeface="EFT_Paalul Heavy" panose="01000503000000020003" pitchFamily="2" charset="-79"/>
                <a:cs typeface="EFT_Paalul Heavy" panose="01000503000000020003" pitchFamily="2" charset="-79"/>
              </a:rPr>
              <a:t> שתדעו שהארץ שלי ,ואתם לא עשיתם כן-אלא עמדו וגלו ממנה". ואז תרצה הארץ את שבתותיה –כלומר יש בגלות משום תיקון עוון השמיטה.</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אם לא תדעו שהארץ שלי  ע"י ביטול חלקי הקניין הפרטי,</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כמו שלא לעבד אותה בשנה השביעית ולהפקיר פירותיה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ולא לעשות בהם סחורה-אז יודע לכם כי לה' הארץ ע"י זה שאגלה אתכם </a:t>
            </a:r>
            <a:r>
              <a:rPr lang="he-IL" sz="2000" b="1" dirty="0" err="1">
                <a:solidFill>
                  <a:prstClr val="black"/>
                </a:solidFill>
                <a:latin typeface="EFT_Paalul Heavy" panose="01000503000000020003" pitchFamily="2" charset="-79"/>
                <a:cs typeface="EFT_Paalul Heavy" panose="01000503000000020003" pitchFamily="2" charset="-79"/>
              </a:rPr>
              <a:t>ממנה,ולא</a:t>
            </a:r>
            <a:r>
              <a:rPr lang="he-IL" sz="2000" b="1" dirty="0">
                <a:solidFill>
                  <a:prstClr val="black"/>
                </a:solidFill>
                <a:latin typeface="EFT_Paalul Heavy" panose="01000503000000020003" pitchFamily="2" charset="-79"/>
                <a:cs typeface="EFT_Paalul Heavy" panose="01000503000000020003" pitchFamily="2" charset="-79"/>
              </a:rPr>
              <a:t> אתן לכם ישיבה בארצי.</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ובהיוודע לכם יסוד היסודות הזה –אשיב את שבותכם</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מרן הגאון יחזקאל </a:t>
            </a:r>
            <a:r>
              <a:rPr lang="he-IL" sz="2000" b="1" dirty="0" err="1">
                <a:solidFill>
                  <a:prstClr val="black"/>
                </a:solidFill>
                <a:latin typeface="EFT_Paalul Heavy" panose="01000503000000020003" pitchFamily="2" charset="-79"/>
                <a:cs typeface="EFT_Paalul Heavy" panose="01000503000000020003" pitchFamily="2" charset="-79"/>
              </a:rPr>
              <a:t>אברמסקי</a:t>
            </a:r>
            <a:r>
              <a:rPr lang="he-IL" sz="2000" b="1" dirty="0">
                <a:solidFill>
                  <a:prstClr val="black"/>
                </a:solidFill>
                <a:latin typeface="EFT_Paalul Heavy" panose="01000503000000020003" pitchFamily="2" charset="-79"/>
                <a:cs typeface="EFT_Paalul Heavy" panose="01000503000000020003" pitchFamily="2" charset="-79"/>
              </a:rPr>
              <a:t> זצ"ל בעל "חזון יחזקאל"</a:t>
            </a:r>
          </a:p>
          <a:p>
            <a:pPr algn="ctr">
              <a:lnSpc>
                <a:spcPct val="150000"/>
              </a:lnSpc>
            </a:pPr>
            <a:endParaRPr lang="he-IL" sz="1800" b="1" dirty="0">
              <a:solidFill>
                <a:prstClr val="black"/>
              </a:solidFill>
              <a:latin typeface="EFT_Paalul Heavy" panose="01000503000000020003" pitchFamily="2" charset="-79"/>
              <a:cs typeface="EFT_Paalul Heavy" panose="01000503000000020003" pitchFamily="2" charset="-79"/>
            </a:endParaRPr>
          </a:p>
          <a:p>
            <a:pPr algn="ctr">
              <a:lnSpc>
                <a:spcPct val="150000"/>
              </a:lnSpc>
            </a:pPr>
            <a:endParaRPr lang="he-IL" sz="1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3922952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540568" y="1700808"/>
            <a:ext cx="9953728"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ובאמת מכל המידות-מדת הענווה  היא העיקרית שצריך האדם לסגל </a:t>
            </a:r>
            <a:r>
              <a:rPr lang="he-IL" sz="1800" b="1" dirty="0" err="1">
                <a:solidFill>
                  <a:prstClr val="black"/>
                </a:solidFill>
                <a:latin typeface="EFT_Paalul Heavy" panose="01000503000000020003" pitchFamily="2" charset="-79"/>
                <a:cs typeface="EFT_Paalul Heavy" panose="01000503000000020003" pitchFamily="2" charset="-79"/>
              </a:rPr>
              <a:t>אותה,והרחק</a:t>
            </a:r>
            <a:r>
              <a:rPr lang="he-IL" sz="1800" b="1" dirty="0">
                <a:solidFill>
                  <a:prstClr val="black"/>
                </a:solidFill>
                <a:latin typeface="EFT_Paalul Heavy" panose="01000503000000020003" pitchFamily="2" charset="-79"/>
                <a:cs typeface="EFT_Paalul Heavy" panose="01000503000000020003" pitchFamily="2" charset="-79"/>
              </a:rPr>
              <a:t> ירחיק את עצמו עד קצה האחרון ממידת  הגאווה מאד.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ואם יעשה מצווה ויעסוק בתורה אבל יתגאה בזה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כי אז הוא כמו האוצר תבואה ושכח </a:t>
            </a:r>
            <a:r>
              <a:rPr lang="he-IL" sz="1800" b="1" dirty="0" err="1">
                <a:solidFill>
                  <a:prstClr val="black"/>
                </a:solidFill>
                <a:latin typeface="EFT_Paalul Heavy" panose="01000503000000020003" pitchFamily="2" charset="-79"/>
                <a:cs typeface="EFT_Paalul Heavy" panose="01000503000000020003" pitchFamily="2" charset="-79"/>
              </a:rPr>
              <a:t>ליתן</a:t>
            </a:r>
            <a:r>
              <a:rPr lang="he-IL" sz="1800" b="1" dirty="0">
                <a:solidFill>
                  <a:prstClr val="black"/>
                </a:solidFill>
                <a:latin typeface="EFT_Paalul Heavy" panose="01000503000000020003" pitchFamily="2" charset="-79"/>
                <a:cs typeface="EFT_Paalul Heavy" panose="01000503000000020003" pitchFamily="2" charset="-79"/>
              </a:rPr>
              <a:t> בה </a:t>
            </a:r>
            <a:r>
              <a:rPr lang="he-IL" sz="1800" b="1" dirty="0" err="1">
                <a:solidFill>
                  <a:prstClr val="black"/>
                </a:solidFill>
                <a:latin typeface="EFT_Paalul Heavy" panose="01000503000000020003" pitchFamily="2" charset="-79"/>
                <a:cs typeface="EFT_Paalul Heavy" panose="01000503000000020003" pitchFamily="2" charset="-79"/>
              </a:rPr>
              <a:t>חומטין,אשר</a:t>
            </a:r>
            <a:r>
              <a:rPr lang="he-IL" sz="1800" b="1" dirty="0">
                <a:solidFill>
                  <a:prstClr val="black"/>
                </a:solidFill>
                <a:latin typeface="EFT_Paalul Heavy" panose="01000503000000020003" pitchFamily="2" charset="-79"/>
                <a:cs typeface="EFT_Paalul Heavy" panose="01000503000000020003" pitchFamily="2" charset="-79"/>
              </a:rPr>
              <a:t> מהרה </a:t>
            </a:r>
            <a:r>
              <a:rPr lang="he-IL" sz="1800" b="1" dirty="0" err="1">
                <a:solidFill>
                  <a:prstClr val="black"/>
                </a:solidFill>
                <a:latin typeface="EFT_Paalul Heavy" panose="01000503000000020003" pitchFamily="2" charset="-79"/>
                <a:cs typeface="EFT_Paalul Heavy" panose="01000503000000020003" pitchFamily="2" charset="-79"/>
              </a:rPr>
              <a:t>תאכלנו</a:t>
            </a:r>
            <a:r>
              <a:rPr lang="he-IL" sz="1800" b="1" dirty="0">
                <a:solidFill>
                  <a:prstClr val="black"/>
                </a:solidFill>
                <a:latin typeface="EFT_Paalul Heavy" panose="01000503000000020003" pitchFamily="2" charset="-79"/>
                <a:cs typeface="EFT_Paalul Heavy" panose="01000503000000020003" pitchFamily="2" charset="-79"/>
              </a:rPr>
              <a:t> העש, וכן הי מידת הגאווה שתשחית את האדם,</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ע"כ במכוון זה נתן ה' את התורה בהר סיני הנמוך מכל </a:t>
            </a:r>
            <a:r>
              <a:rPr lang="he-IL" sz="1800" b="1" dirty="0" err="1">
                <a:solidFill>
                  <a:prstClr val="black"/>
                </a:solidFill>
                <a:latin typeface="EFT_Paalul Heavy" panose="01000503000000020003" pitchFamily="2" charset="-79"/>
                <a:cs typeface="EFT_Paalul Heavy" panose="01000503000000020003" pitchFamily="2" charset="-79"/>
              </a:rPr>
              <a:t>ההרים,להראות</a:t>
            </a:r>
            <a:r>
              <a:rPr lang="he-IL" sz="1800" b="1" dirty="0">
                <a:solidFill>
                  <a:prstClr val="black"/>
                </a:solidFill>
                <a:latin typeface="EFT_Paalul Heavy" panose="01000503000000020003" pitchFamily="2" charset="-79"/>
                <a:cs typeface="EFT_Paalul Heavy" panose="01000503000000020003" pitchFamily="2" charset="-79"/>
              </a:rPr>
              <a:t> לנו כמה חביבה לנו מידת הענווה.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(מסכת סוטה ה')</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טעמה של מצוות שמיטה </a:t>
            </a:r>
            <a:r>
              <a:rPr lang="he-IL" sz="1800" b="1" dirty="0" err="1">
                <a:solidFill>
                  <a:prstClr val="black"/>
                </a:solidFill>
                <a:latin typeface="EFT_Paalul Heavy" panose="01000503000000020003" pitchFamily="2" charset="-79"/>
                <a:cs typeface="EFT_Paalul Heavy" panose="01000503000000020003" pitchFamily="2" charset="-79"/>
              </a:rPr>
              <a:t>הוא,שתשבות</a:t>
            </a:r>
            <a:r>
              <a:rPr lang="he-IL" sz="1800" b="1" dirty="0">
                <a:solidFill>
                  <a:prstClr val="black"/>
                </a:solidFill>
                <a:latin typeface="EFT_Paalul Heavy" panose="01000503000000020003" pitchFamily="2" charset="-79"/>
                <a:cs typeface="EFT_Paalul Heavy" panose="01000503000000020003" pitchFamily="2" charset="-79"/>
              </a:rPr>
              <a:t> האדמה ותנוח כנגד כל השבתות שבהן מצמיחה צמחים ועשתה מלאכה. כל שנה מכילה (לפי ימות החמה) 365 יום ובניהן 52 שבתות . </a:t>
            </a:r>
            <a:r>
              <a:rPr lang="he-IL" sz="1800" b="1" dirty="0" smtClean="0">
                <a:solidFill>
                  <a:prstClr val="black"/>
                </a:solidFill>
                <a:latin typeface="EFT_Paalul Heavy" panose="01000503000000020003" pitchFamily="2" charset="-79"/>
                <a:cs typeface="EFT_Paalul Heavy" panose="01000503000000020003" pitchFamily="2" charset="-79"/>
              </a:rPr>
              <a:t>לפי </a:t>
            </a:r>
            <a:r>
              <a:rPr lang="he-IL" sz="1800" b="1" dirty="0">
                <a:solidFill>
                  <a:prstClr val="black"/>
                </a:solidFill>
                <a:latin typeface="EFT_Paalul Heavy" panose="01000503000000020003" pitchFamily="2" charset="-79"/>
                <a:cs typeface="EFT_Paalul Heavy" panose="01000503000000020003" pitchFamily="2" charset="-79"/>
              </a:rPr>
              <a:t>חשבון זה יוצא שמספר השבתות ב 7 שנים הוא 364 ומכיוון שהאדמה עושה את מלאכתה גם בשבתות עליה לשבות איפה שנת שמיטה שלמה, של 365 יום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כנגד השבתות שלא שבתה בהן.</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 מטה משה סימן </a:t>
            </a:r>
            <a:r>
              <a:rPr lang="he-IL" sz="1800" b="1" dirty="0" err="1">
                <a:solidFill>
                  <a:prstClr val="black"/>
                </a:solidFill>
                <a:latin typeface="EFT_Paalul Heavy" panose="01000503000000020003" pitchFamily="2" charset="-79"/>
                <a:cs typeface="EFT_Paalul Heavy" panose="01000503000000020003" pitchFamily="2" charset="-79"/>
              </a:rPr>
              <a:t>תעג</a:t>
            </a:r>
            <a:r>
              <a:rPr lang="he-IL" sz="1800" b="1" dirty="0">
                <a:solidFill>
                  <a:prstClr val="black"/>
                </a:solidFill>
                <a:latin typeface="EFT_Paalul Heavy" panose="01000503000000020003" pitchFamily="2" charset="-79"/>
                <a:cs typeface="EFT_Paalul Heavy" panose="01000503000000020003" pitchFamily="2" charset="-79"/>
              </a:rPr>
              <a:t>)</a:t>
            </a:r>
          </a:p>
        </p:txBody>
      </p:sp>
    </p:spTree>
    <p:extLst>
      <p:ext uri="{BB962C8B-B14F-4D97-AF65-F5344CB8AC3E}">
        <p14:creationId xmlns:p14="http://schemas.microsoft.com/office/powerpoint/2010/main" val="1033789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7039" y="1790362"/>
            <a:ext cx="8784976"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endParaRPr lang="he-IL" sz="2000" b="1" dirty="0">
              <a:solidFill>
                <a:prstClr val="black"/>
              </a:solidFill>
              <a:latin typeface="EFT_Paalul Heavy" panose="01000503000000020003" pitchFamily="2" charset="-79"/>
              <a:cs typeface="EFT_Paalul Heavy" panose="01000503000000020003" pitchFamily="2" charset="-79"/>
            </a:endParaRP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אפשר לומר טעם למה שהזכיר בהר סיני קודם מצות השמיטה,?</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לפי שבכל שנה מתבטלים שני חודשים.. ובמשך שש שנים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הם י"ב חודשים, ולכן באה השמיטה להשלים </a:t>
            </a:r>
            <a:r>
              <a:rPr lang="he-IL" sz="2000" b="1" dirty="0" err="1">
                <a:solidFill>
                  <a:prstClr val="black"/>
                </a:solidFill>
                <a:latin typeface="EFT_Paalul Heavy" panose="01000503000000020003" pitchFamily="2" charset="-79"/>
                <a:cs typeface="EFT_Paalul Heavy" panose="01000503000000020003" pitchFamily="2" charset="-79"/>
              </a:rPr>
              <a:t>הי"ב</a:t>
            </a:r>
            <a:r>
              <a:rPr lang="he-IL" sz="2000" b="1" dirty="0">
                <a:solidFill>
                  <a:prstClr val="black"/>
                </a:solidFill>
                <a:latin typeface="EFT_Paalul Heavy" panose="01000503000000020003" pitchFamily="2" charset="-79"/>
                <a:cs typeface="EFT_Paalul Heavy" panose="01000503000000020003" pitchFamily="2" charset="-79"/>
              </a:rPr>
              <a:t> חודשים שבטלו... ולכן כתיב בהר סיני רמז </a:t>
            </a:r>
            <a:r>
              <a:rPr lang="he-IL" sz="2000" b="1" dirty="0" err="1">
                <a:solidFill>
                  <a:prstClr val="black"/>
                </a:solidFill>
                <a:latin typeface="EFT_Paalul Heavy" panose="01000503000000020003" pitchFamily="2" charset="-79"/>
                <a:cs typeface="EFT_Paalul Heavy" panose="01000503000000020003" pitchFamily="2" charset="-79"/>
              </a:rPr>
              <a:t>דבת</a:t>
            </a:r>
            <a:r>
              <a:rPr lang="he-IL" sz="2000" b="1" dirty="0">
                <a:solidFill>
                  <a:prstClr val="black"/>
                </a:solidFill>
                <a:latin typeface="EFT_Paalul Heavy" panose="01000503000000020003" pitchFamily="2" charset="-79"/>
                <a:cs typeface="EFT_Paalul Heavy" panose="01000503000000020003" pitchFamily="2" charset="-79"/>
              </a:rPr>
              <a:t> קול יוצאת מהר חורב ומכרזת אוי להם לבריות מעלבונה של תורה,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והוא כהקדמה אל מצות השמיטה </a:t>
            </a:r>
            <a:r>
              <a:rPr lang="he-IL" sz="2000" b="1" dirty="0" err="1">
                <a:solidFill>
                  <a:prstClr val="black"/>
                </a:solidFill>
                <a:latin typeface="EFT_Paalul Heavy" panose="01000503000000020003" pitchFamily="2" charset="-79"/>
                <a:cs typeface="EFT_Paalul Heavy" panose="01000503000000020003" pitchFamily="2" charset="-79"/>
              </a:rPr>
              <a:t>דבאה</a:t>
            </a:r>
            <a:r>
              <a:rPr lang="he-IL" sz="2000" b="1" dirty="0">
                <a:solidFill>
                  <a:prstClr val="black"/>
                </a:solidFill>
                <a:latin typeface="EFT_Paalul Heavy" panose="01000503000000020003" pitchFamily="2" charset="-79"/>
                <a:cs typeface="EFT_Paalul Heavy" panose="01000503000000020003" pitchFamily="2" charset="-79"/>
              </a:rPr>
              <a:t>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שיהיו פנויים ללמוד ולהשלים מה שחסרו מתלמוד תורה.</a:t>
            </a:r>
          </a:p>
        </p:txBody>
      </p:sp>
    </p:spTree>
    <p:extLst>
      <p:ext uri="{BB962C8B-B14F-4D97-AF65-F5344CB8AC3E}">
        <p14:creationId xmlns:p14="http://schemas.microsoft.com/office/powerpoint/2010/main" val="3182925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7039" y="1790362"/>
            <a:ext cx="8784976"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endParaRPr lang="he-IL" sz="2000" b="1" dirty="0">
              <a:solidFill>
                <a:prstClr val="black"/>
              </a:solidFill>
              <a:latin typeface="EFT_Paalul Heavy" panose="01000503000000020003" pitchFamily="2" charset="-79"/>
              <a:cs typeface="EFT_Paalul Heavy" panose="01000503000000020003" pitchFamily="2" charset="-79"/>
            </a:endParaRP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אפשר לומר טעם למה שהזכיר בהר סיני קודם מצות השמיטה,?</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לפי שבכל שנה מתבטלים שני חודשים.. ובמשך שש שנים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הם י"ב חודשים, ולכן באה השמיטה להשלים </a:t>
            </a:r>
            <a:r>
              <a:rPr lang="he-IL" sz="2000" b="1" dirty="0" err="1">
                <a:solidFill>
                  <a:prstClr val="black"/>
                </a:solidFill>
                <a:latin typeface="EFT_Paalul Heavy" panose="01000503000000020003" pitchFamily="2" charset="-79"/>
                <a:cs typeface="EFT_Paalul Heavy" panose="01000503000000020003" pitchFamily="2" charset="-79"/>
              </a:rPr>
              <a:t>הי"ב</a:t>
            </a:r>
            <a:r>
              <a:rPr lang="he-IL" sz="2000" b="1" dirty="0">
                <a:solidFill>
                  <a:prstClr val="black"/>
                </a:solidFill>
                <a:latin typeface="EFT_Paalul Heavy" panose="01000503000000020003" pitchFamily="2" charset="-79"/>
                <a:cs typeface="EFT_Paalul Heavy" panose="01000503000000020003" pitchFamily="2" charset="-79"/>
              </a:rPr>
              <a:t> חודשים שבטלו... ולכן כתיב בהר סיני רמז </a:t>
            </a:r>
            <a:r>
              <a:rPr lang="he-IL" sz="2000" b="1" dirty="0" err="1">
                <a:solidFill>
                  <a:prstClr val="black"/>
                </a:solidFill>
                <a:latin typeface="EFT_Paalul Heavy" panose="01000503000000020003" pitchFamily="2" charset="-79"/>
                <a:cs typeface="EFT_Paalul Heavy" panose="01000503000000020003" pitchFamily="2" charset="-79"/>
              </a:rPr>
              <a:t>דבת</a:t>
            </a:r>
            <a:r>
              <a:rPr lang="he-IL" sz="2000" b="1" dirty="0">
                <a:solidFill>
                  <a:prstClr val="black"/>
                </a:solidFill>
                <a:latin typeface="EFT_Paalul Heavy" panose="01000503000000020003" pitchFamily="2" charset="-79"/>
                <a:cs typeface="EFT_Paalul Heavy" panose="01000503000000020003" pitchFamily="2" charset="-79"/>
              </a:rPr>
              <a:t> קול יוצאת מהר חורב ומכרזת אוי להם לבריות מעלבונה של תורה,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והוא כהקדמה אל מצות השמיטה </a:t>
            </a:r>
            <a:r>
              <a:rPr lang="he-IL" sz="2000" b="1" dirty="0" err="1">
                <a:solidFill>
                  <a:prstClr val="black"/>
                </a:solidFill>
                <a:latin typeface="EFT_Paalul Heavy" panose="01000503000000020003" pitchFamily="2" charset="-79"/>
                <a:cs typeface="EFT_Paalul Heavy" panose="01000503000000020003" pitchFamily="2" charset="-79"/>
              </a:rPr>
              <a:t>דבאה</a:t>
            </a:r>
            <a:r>
              <a:rPr lang="he-IL" sz="2000" b="1" dirty="0">
                <a:solidFill>
                  <a:prstClr val="black"/>
                </a:solidFill>
                <a:latin typeface="EFT_Paalul Heavy" panose="01000503000000020003" pitchFamily="2" charset="-79"/>
                <a:cs typeface="EFT_Paalul Heavy" panose="01000503000000020003" pitchFamily="2" charset="-79"/>
              </a:rPr>
              <a:t>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שיהיו פנויים ללמוד ולהשלים מה שחסרו מתלמוד תורה.</a:t>
            </a:r>
          </a:p>
        </p:txBody>
      </p:sp>
    </p:spTree>
    <p:extLst>
      <p:ext uri="{BB962C8B-B14F-4D97-AF65-F5344CB8AC3E}">
        <p14:creationId xmlns:p14="http://schemas.microsoft.com/office/powerpoint/2010/main" val="87728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0" y="3854"/>
            <a:ext cx="10241760" cy="7029400"/>
          </a:xfrm>
          <a:prstGeom prst="rect">
            <a:avLst/>
          </a:prstGeom>
        </p:spPr>
      </p:pic>
      <p:sp>
        <p:nvSpPr>
          <p:cNvPr id="4" name="כותרת 1"/>
          <p:cNvSpPr txBox="1">
            <a:spLocks/>
          </p:cNvSpPr>
          <p:nvPr/>
        </p:nvSpPr>
        <p:spPr>
          <a:xfrm>
            <a:off x="17039" y="1790362"/>
            <a:ext cx="8784976" cy="3456384"/>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"וידבר ה' אל משה בהר סיני </a:t>
            </a:r>
            <a:r>
              <a:rPr lang="he-IL" sz="2000" b="1" dirty="0" err="1">
                <a:solidFill>
                  <a:prstClr val="black"/>
                </a:solidFill>
                <a:latin typeface="EFT_Paalul Heavy" panose="01000503000000020003" pitchFamily="2" charset="-79"/>
                <a:cs typeface="EFT_Paalul Heavy" panose="01000503000000020003" pitchFamily="2" charset="-79"/>
              </a:rPr>
              <a:t>לאמר</a:t>
            </a:r>
            <a:r>
              <a:rPr lang="he-IL" sz="2000" b="1" dirty="0">
                <a:solidFill>
                  <a:prstClr val="black"/>
                </a:solidFill>
                <a:latin typeface="EFT_Paalul Heavy" panose="01000503000000020003" pitchFamily="2" charset="-79"/>
                <a:cs typeface="EFT_Paalul Heavy" panose="01000503000000020003" pitchFamily="2" charset="-79"/>
              </a:rPr>
              <a:t>"</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וכתב רש"י: מה עניין שמיטה אצל הר סיני?,</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אלא מה שמיטה נאמרו </a:t>
            </a:r>
            <a:r>
              <a:rPr lang="he-IL" sz="2000" b="1" dirty="0" err="1">
                <a:solidFill>
                  <a:prstClr val="black"/>
                </a:solidFill>
                <a:latin typeface="EFT_Paalul Heavy" panose="01000503000000020003" pitchFamily="2" charset="-79"/>
                <a:cs typeface="EFT_Paalul Heavy" panose="01000503000000020003" pitchFamily="2" charset="-79"/>
              </a:rPr>
              <a:t>כללותיה</a:t>
            </a:r>
            <a:r>
              <a:rPr lang="he-IL" sz="2000" b="1" dirty="0">
                <a:solidFill>
                  <a:prstClr val="black"/>
                </a:solidFill>
                <a:latin typeface="EFT_Paalul Heavy" panose="01000503000000020003" pitchFamily="2" charset="-79"/>
                <a:cs typeface="EFT_Paalul Heavy" panose="01000503000000020003" pitchFamily="2" charset="-79"/>
              </a:rPr>
              <a:t> </a:t>
            </a:r>
            <a:r>
              <a:rPr lang="he-IL" sz="2000" b="1" dirty="0" err="1">
                <a:solidFill>
                  <a:prstClr val="black"/>
                </a:solidFill>
                <a:latin typeface="EFT_Paalul Heavy" panose="01000503000000020003" pitchFamily="2" charset="-79"/>
                <a:cs typeface="EFT_Paalul Heavy" panose="01000503000000020003" pitchFamily="2" charset="-79"/>
              </a:rPr>
              <a:t>ופרטותיה</a:t>
            </a:r>
            <a:r>
              <a:rPr lang="he-IL" sz="2000" b="1" dirty="0">
                <a:solidFill>
                  <a:prstClr val="black"/>
                </a:solidFill>
                <a:latin typeface="EFT_Paalul Heavy" panose="01000503000000020003" pitchFamily="2" charset="-79"/>
                <a:cs typeface="EFT_Paalul Heavy" panose="01000503000000020003" pitchFamily="2" charset="-79"/>
              </a:rPr>
              <a:t> בהר סיני אף כולן נאמרו </a:t>
            </a:r>
            <a:r>
              <a:rPr lang="he-IL" sz="2000" b="1" dirty="0" err="1">
                <a:solidFill>
                  <a:prstClr val="black"/>
                </a:solidFill>
                <a:latin typeface="EFT_Paalul Heavy" panose="01000503000000020003" pitchFamily="2" charset="-79"/>
                <a:cs typeface="EFT_Paalul Heavy" panose="01000503000000020003" pitchFamily="2" charset="-79"/>
              </a:rPr>
              <a:t>כללותיהן</a:t>
            </a:r>
            <a:r>
              <a:rPr lang="he-IL" sz="2000" b="1" dirty="0">
                <a:solidFill>
                  <a:prstClr val="black"/>
                </a:solidFill>
                <a:latin typeface="EFT_Paalul Heavy" panose="01000503000000020003" pitchFamily="2" charset="-79"/>
                <a:cs typeface="EFT_Paalul Heavy" panose="01000503000000020003" pitchFamily="2" charset="-79"/>
              </a:rPr>
              <a:t> </a:t>
            </a:r>
            <a:r>
              <a:rPr lang="he-IL" sz="2000" b="1" dirty="0" err="1">
                <a:solidFill>
                  <a:prstClr val="black"/>
                </a:solidFill>
                <a:latin typeface="EFT_Paalul Heavy" panose="01000503000000020003" pitchFamily="2" charset="-79"/>
                <a:cs typeface="EFT_Paalul Heavy" panose="01000503000000020003" pitchFamily="2" charset="-79"/>
              </a:rPr>
              <a:t>ודיקוקיהן</a:t>
            </a:r>
            <a:r>
              <a:rPr lang="he-IL" sz="2000" b="1" dirty="0">
                <a:solidFill>
                  <a:prstClr val="black"/>
                </a:solidFill>
                <a:latin typeface="EFT_Paalul Heavy" panose="01000503000000020003" pitchFamily="2" charset="-79"/>
                <a:cs typeface="EFT_Paalul Heavy" panose="01000503000000020003" pitchFamily="2" charset="-79"/>
              </a:rPr>
              <a:t> מסיני"</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ונראה לי שכוונת </a:t>
            </a:r>
            <a:r>
              <a:rPr lang="he-IL" sz="2000" b="1" dirty="0" err="1">
                <a:solidFill>
                  <a:prstClr val="black"/>
                </a:solidFill>
                <a:latin typeface="EFT_Paalul Heavy" panose="01000503000000020003" pitchFamily="2" charset="-79"/>
                <a:cs typeface="EFT_Paalul Heavy" panose="01000503000000020003" pitchFamily="2" charset="-79"/>
              </a:rPr>
              <a:t>רש"י,דהנה</a:t>
            </a:r>
            <a:r>
              <a:rPr lang="he-IL" sz="2000" b="1" dirty="0">
                <a:solidFill>
                  <a:prstClr val="black"/>
                </a:solidFill>
                <a:latin typeface="EFT_Paalul Heavy" panose="01000503000000020003" pitchFamily="2" charset="-79"/>
                <a:cs typeface="EFT_Paalul Heavy" panose="01000503000000020003" pitchFamily="2" charset="-79"/>
              </a:rPr>
              <a:t> טעם פשוט למצוות שמיטה</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לשמור את האדם שלא </a:t>
            </a:r>
            <a:r>
              <a:rPr lang="he-IL" sz="2000" b="1" dirty="0" err="1">
                <a:solidFill>
                  <a:prstClr val="black"/>
                </a:solidFill>
                <a:latin typeface="EFT_Paalul Heavy" panose="01000503000000020003" pitchFamily="2" charset="-79"/>
                <a:cs typeface="EFT_Paalul Heavy" panose="01000503000000020003" pitchFamily="2" charset="-79"/>
              </a:rPr>
              <a:t>יתגאה,כי</a:t>
            </a:r>
            <a:r>
              <a:rPr lang="he-IL" sz="2000" b="1" dirty="0">
                <a:solidFill>
                  <a:prstClr val="black"/>
                </a:solidFill>
                <a:latin typeface="EFT_Paalul Heavy" panose="01000503000000020003" pitchFamily="2" charset="-79"/>
                <a:cs typeface="EFT_Paalul Heavy" panose="01000503000000020003" pitchFamily="2" charset="-79"/>
              </a:rPr>
              <a:t> אם ירכוש לוט נכסים רבים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ויתנו לו פרי למכביר-הוא עלול להגיע ל"וישמן ישורון ויבעט" וישכח כי ה' נתן לו את הכוח לעשות </a:t>
            </a:r>
            <a:r>
              <a:rPr lang="he-IL" sz="2000" b="1" dirty="0" err="1">
                <a:solidFill>
                  <a:prstClr val="black"/>
                </a:solidFill>
                <a:latin typeface="EFT_Paalul Heavy" panose="01000503000000020003" pitchFamily="2" charset="-79"/>
                <a:cs typeface="EFT_Paalul Heavy" panose="01000503000000020003" pitchFamily="2" charset="-79"/>
              </a:rPr>
              <a:t>חיל,אבל</a:t>
            </a:r>
            <a:r>
              <a:rPr lang="he-IL" sz="2000" b="1" dirty="0">
                <a:solidFill>
                  <a:prstClr val="black"/>
                </a:solidFill>
                <a:latin typeface="EFT_Paalul Heavy" panose="01000503000000020003" pitchFamily="2" charset="-79"/>
                <a:cs typeface="EFT_Paalul Heavy" panose="01000503000000020003" pitchFamily="2" charset="-79"/>
              </a:rPr>
              <a:t> בזה שציווה ה' לעשות </a:t>
            </a:r>
            <a:r>
              <a:rPr lang="he-IL" sz="2000" b="1" dirty="0" err="1">
                <a:solidFill>
                  <a:prstClr val="black"/>
                </a:solidFill>
                <a:latin typeface="EFT_Paalul Heavy" panose="01000503000000020003" pitchFamily="2" charset="-79"/>
                <a:cs typeface="EFT_Paalul Heavy" panose="01000503000000020003" pitchFamily="2" charset="-79"/>
              </a:rPr>
              <a:t>שמיטה,זכור</a:t>
            </a:r>
            <a:r>
              <a:rPr lang="he-IL" sz="2000" b="1" dirty="0">
                <a:solidFill>
                  <a:prstClr val="black"/>
                </a:solidFill>
                <a:latin typeface="EFT_Paalul Heavy" panose="01000503000000020003" pitchFamily="2" charset="-79"/>
                <a:cs typeface="EFT_Paalul Heavy" panose="01000503000000020003" pitchFamily="2" charset="-79"/>
              </a:rPr>
              <a:t> תזכירהו  המצווה הזאת </a:t>
            </a:r>
          </a:p>
          <a:p>
            <a:pPr algn="ctr">
              <a:lnSpc>
                <a:spcPct val="150000"/>
              </a:lnSpc>
            </a:pPr>
            <a:r>
              <a:rPr lang="he-IL" sz="2000" b="1" dirty="0">
                <a:solidFill>
                  <a:prstClr val="black"/>
                </a:solidFill>
                <a:latin typeface="EFT_Paalul Heavy" panose="01000503000000020003" pitchFamily="2" charset="-79"/>
                <a:cs typeface="EFT_Paalul Heavy" panose="01000503000000020003" pitchFamily="2" charset="-79"/>
              </a:rPr>
              <a:t>כי לה' הארץ וכגרים וכתושבים אנחנו בה .</a:t>
            </a:r>
          </a:p>
        </p:txBody>
      </p:sp>
    </p:spTree>
    <p:extLst>
      <p:ext uri="{BB962C8B-B14F-4D97-AF65-F5344CB8AC3E}">
        <p14:creationId xmlns:p14="http://schemas.microsoft.com/office/powerpoint/2010/main" val="3665110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60852" y="-2"/>
            <a:ext cx="9798480" cy="6986803"/>
          </a:xfrm>
          <a:prstGeom prst="rect">
            <a:avLst/>
          </a:prstGeom>
        </p:spPr>
      </p:pic>
      <p:sp>
        <p:nvSpPr>
          <p:cNvPr id="6" name="כותרת 1"/>
          <p:cNvSpPr txBox="1">
            <a:spLocks/>
          </p:cNvSpPr>
          <p:nvPr/>
        </p:nvSpPr>
        <p:spPr>
          <a:xfrm>
            <a:off x="827584" y="764704"/>
            <a:ext cx="7560840" cy="489654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 איכר מפתח תקווה נכנס אל רבי יוסף חיים </a:t>
            </a:r>
            <a:r>
              <a:rPr lang="he-IL" sz="1800" b="1" dirty="0" err="1">
                <a:solidFill>
                  <a:prstClr val="black"/>
                </a:solidFill>
                <a:latin typeface="EFT_Paalul Heavy" panose="01000503000000020003" pitchFamily="2" charset="-79"/>
                <a:cs typeface="EFT_Paalul Heavy" panose="01000503000000020003" pitchFamily="2" charset="-79"/>
              </a:rPr>
              <a:t>זוננפלד</a:t>
            </a:r>
            <a:r>
              <a:rPr lang="he-IL" sz="1800" b="1" dirty="0">
                <a:solidFill>
                  <a:prstClr val="black"/>
                </a:solidFill>
                <a:latin typeface="EFT_Paalul Heavy" panose="01000503000000020003" pitchFamily="2" charset="-79"/>
                <a:cs typeface="EFT_Paalul Heavy" panose="01000503000000020003" pitchFamily="2" charset="-79"/>
              </a:rPr>
              <a:t>, רבה של ירושלים, בפרוס שנת השבע. שאל:</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-איך אעשה בשמיטה? ממה אתפרנס?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ואולי למכור את האדמה לגוי?</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במקום להשיבו ניגש רבי יוסף חיים אל כוננית הספרים, הוציא מתוכה ספר 'ירמיהו' דפדף בו והראה לאיכר מה שכתוב בפירוש רש"י לפסוק (י"ז, ה')</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 "ארור הגבר אשר יבטח באדם ומן ה' יסור ליבו", שהוא מבאר" "אשר יבטח באדם"- בחרישו ובקצירו, לומר אזרע בשביעית ואוכל;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"ומן ה' יסור לבו- שהבטיחו "וצוויתי את ברכתי".</a:t>
            </a:r>
          </a:p>
        </p:txBody>
      </p:sp>
    </p:spTree>
    <p:extLst>
      <p:ext uri="{BB962C8B-B14F-4D97-AF65-F5344CB8AC3E}">
        <p14:creationId xmlns:p14="http://schemas.microsoft.com/office/powerpoint/2010/main" val="2074232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60852" y="-2"/>
            <a:ext cx="9798480" cy="6986803"/>
          </a:xfrm>
          <a:prstGeom prst="rect">
            <a:avLst/>
          </a:prstGeom>
        </p:spPr>
      </p:pic>
      <p:sp>
        <p:nvSpPr>
          <p:cNvPr id="6" name="כותרת 1"/>
          <p:cNvSpPr txBox="1">
            <a:spLocks/>
          </p:cNvSpPr>
          <p:nvPr/>
        </p:nvSpPr>
        <p:spPr>
          <a:xfrm>
            <a:off x="1054012" y="1693199"/>
            <a:ext cx="6768752" cy="36004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err="1">
                <a:solidFill>
                  <a:prstClr val="black"/>
                </a:solidFill>
                <a:latin typeface="EFT_Paalul Heavy" panose="01000503000000020003" pitchFamily="2" charset="-79"/>
                <a:cs typeface="EFT_Paalul Heavy" panose="01000503000000020003" pitchFamily="2" charset="-79"/>
              </a:rPr>
              <a:t>מרגלא</a:t>
            </a:r>
            <a:r>
              <a:rPr lang="he-IL" sz="1800" b="1" dirty="0">
                <a:solidFill>
                  <a:prstClr val="black"/>
                </a:solidFill>
                <a:latin typeface="EFT_Paalul Heavy" panose="01000503000000020003" pitchFamily="2" charset="-79"/>
                <a:cs typeface="EFT_Paalul Heavy" panose="01000503000000020003" pitchFamily="2" charset="-79"/>
              </a:rPr>
              <a:t> </a:t>
            </a:r>
            <a:r>
              <a:rPr lang="he-IL" sz="1800" b="1" dirty="0" err="1">
                <a:solidFill>
                  <a:prstClr val="black"/>
                </a:solidFill>
                <a:latin typeface="EFT_Paalul Heavy" panose="01000503000000020003" pitchFamily="2" charset="-79"/>
                <a:cs typeface="EFT_Paalul Heavy" panose="01000503000000020003" pitchFamily="2" charset="-79"/>
              </a:rPr>
              <a:t>בפומיה</a:t>
            </a:r>
            <a:r>
              <a:rPr lang="he-IL" sz="1800" b="1" dirty="0">
                <a:solidFill>
                  <a:prstClr val="black"/>
                </a:solidFill>
                <a:latin typeface="EFT_Paalul Heavy" panose="01000503000000020003" pitchFamily="2" charset="-79"/>
                <a:cs typeface="EFT_Paalul Heavy" panose="01000503000000020003" pitchFamily="2" charset="-79"/>
              </a:rPr>
              <a:t> </a:t>
            </a:r>
            <a:r>
              <a:rPr lang="he-IL" sz="1800" b="1" dirty="0" err="1">
                <a:solidFill>
                  <a:prstClr val="black"/>
                </a:solidFill>
                <a:latin typeface="EFT_Paalul Heavy" panose="01000503000000020003" pitchFamily="2" charset="-79"/>
                <a:cs typeface="EFT_Paalul Heavy" panose="01000503000000020003" pitchFamily="2" charset="-79"/>
              </a:rPr>
              <a:t>הרה"ק</a:t>
            </a:r>
            <a:r>
              <a:rPr lang="he-IL" sz="1800" b="1" dirty="0">
                <a:solidFill>
                  <a:prstClr val="black"/>
                </a:solidFill>
                <a:latin typeface="EFT_Paalul Heavy" panose="01000503000000020003" pitchFamily="2" charset="-79"/>
                <a:cs typeface="EFT_Paalul Heavy" panose="01000503000000020003" pitchFamily="2" charset="-79"/>
              </a:rPr>
              <a:t> רבי ברוך </a:t>
            </a:r>
            <a:r>
              <a:rPr lang="he-IL" sz="1800" b="1" dirty="0" err="1">
                <a:solidFill>
                  <a:prstClr val="black"/>
                </a:solidFill>
                <a:latin typeface="EFT_Paalul Heavy" panose="01000503000000020003" pitchFamily="2" charset="-79"/>
                <a:cs typeface="EFT_Paalul Heavy" panose="01000503000000020003" pitchFamily="2" charset="-79"/>
              </a:rPr>
              <a:t>ממז'בוז</a:t>
            </a:r>
            <a:r>
              <a:rPr lang="he-IL" sz="1800" b="1" dirty="0">
                <a:solidFill>
                  <a:prstClr val="black"/>
                </a:solidFill>
                <a:latin typeface="EFT_Paalul Heavy" panose="01000503000000020003" pitchFamily="2" charset="-79"/>
                <a:cs typeface="EFT_Paalul Heavy" panose="01000503000000020003" pitchFamily="2" charset="-79"/>
              </a:rPr>
              <a:t>' זי"ע: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מפחד אני מחייל רוסי במיוחד כאשר חרבו בידו.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פחדי גובר מגדוד שלם של חיילים שחרבות שלופות בידיהם, אך כל הפחדים הללו אינם מגיעים לפחד הגדול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שהנני פוחד לעבור על ספק-</a:t>
            </a:r>
            <a:r>
              <a:rPr lang="he-IL" sz="1800" b="1" dirty="0" err="1">
                <a:solidFill>
                  <a:prstClr val="black"/>
                </a:solidFill>
                <a:latin typeface="EFT_Paalul Heavy" panose="01000503000000020003" pitchFamily="2" charset="-79"/>
                <a:cs typeface="EFT_Paalul Heavy" panose="01000503000000020003" pitchFamily="2" charset="-79"/>
              </a:rPr>
              <a:t>ספיקא</a:t>
            </a:r>
            <a:r>
              <a:rPr lang="he-IL" sz="1800" b="1" dirty="0">
                <a:solidFill>
                  <a:prstClr val="black"/>
                </a:solidFill>
                <a:latin typeface="EFT_Paalul Heavy" panose="01000503000000020003" pitchFamily="2" charset="-79"/>
                <a:cs typeface="EFT_Paalul Heavy" panose="01000503000000020003" pitchFamily="2" charset="-79"/>
              </a:rPr>
              <a:t> של איסור דרבנן.</a:t>
            </a:r>
          </a:p>
        </p:txBody>
      </p:sp>
    </p:spTree>
    <p:extLst>
      <p:ext uri="{BB962C8B-B14F-4D97-AF65-F5344CB8AC3E}">
        <p14:creationId xmlns:p14="http://schemas.microsoft.com/office/powerpoint/2010/main" val="1610846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60852" y="-2"/>
            <a:ext cx="9798480" cy="6986803"/>
          </a:xfrm>
          <a:prstGeom prst="rect">
            <a:avLst/>
          </a:prstGeom>
        </p:spPr>
      </p:pic>
      <p:sp>
        <p:nvSpPr>
          <p:cNvPr id="6" name="כותרת 1"/>
          <p:cNvSpPr txBox="1">
            <a:spLocks/>
          </p:cNvSpPr>
          <p:nvPr/>
        </p:nvSpPr>
        <p:spPr>
          <a:xfrm>
            <a:off x="827584" y="764704"/>
            <a:ext cx="7560840" cy="489654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 איכר מפתח תקווה נכנס אל רבי יוסף חיים </a:t>
            </a:r>
            <a:r>
              <a:rPr lang="he-IL" sz="1800" b="1" dirty="0" err="1">
                <a:solidFill>
                  <a:prstClr val="black"/>
                </a:solidFill>
                <a:latin typeface="EFT_Paalul Heavy" panose="01000503000000020003" pitchFamily="2" charset="-79"/>
                <a:cs typeface="EFT_Paalul Heavy" panose="01000503000000020003" pitchFamily="2" charset="-79"/>
              </a:rPr>
              <a:t>זוננפלד</a:t>
            </a:r>
            <a:r>
              <a:rPr lang="he-IL" sz="1800" b="1" dirty="0">
                <a:solidFill>
                  <a:prstClr val="black"/>
                </a:solidFill>
                <a:latin typeface="EFT_Paalul Heavy" panose="01000503000000020003" pitchFamily="2" charset="-79"/>
                <a:cs typeface="EFT_Paalul Heavy" panose="01000503000000020003" pitchFamily="2" charset="-79"/>
              </a:rPr>
              <a:t>, רבה של ירושלים, בפרוס שנת השבע. שאל:</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-איך אעשה בשמיטה? ממה אתפרנס?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ואולי למכור את האדמה לגוי?</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במקום להשיבו ניגש רבי יוסף חיים אל כוננית הספרים, הוציא מתוכה ספר 'ירמיהו' דפדף בו והראה לאיכר מה שכתוב בפירוש רש"י לפסוק (י"ז, ה')</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 "ארור הגבר אשר יבטח באדם ומן ה' יסור ליבו", שהוא מבאר" "אשר יבטח באדם"- בחרישו ובקצירו, לומר אזרע בשביעית ואוכל; </a:t>
            </a:r>
          </a:p>
          <a:p>
            <a:pPr algn="ctr">
              <a:lnSpc>
                <a:spcPct val="150000"/>
              </a:lnSpc>
            </a:pPr>
            <a:r>
              <a:rPr lang="he-IL" sz="1800" b="1" dirty="0">
                <a:solidFill>
                  <a:prstClr val="black"/>
                </a:solidFill>
                <a:latin typeface="EFT_Paalul Heavy" panose="01000503000000020003" pitchFamily="2" charset="-79"/>
                <a:cs typeface="EFT_Paalul Heavy" panose="01000503000000020003" pitchFamily="2" charset="-79"/>
              </a:rPr>
              <a:t>"ומן ה' יסור לבו- שהבטיחו "וצוויתי את ברכתי".</a:t>
            </a:r>
          </a:p>
        </p:txBody>
      </p:sp>
    </p:spTree>
    <p:extLst>
      <p:ext uri="{BB962C8B-B14F-4D97-AF65-F5344CB8AC3E}">
        <p14:creationId xmlns:p14="http://schemas.microsoft.com/office/powerpoint/2010/main" val="125909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971600" y="1213769"/>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הדיינים לנו נתנו</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אוכל בהיתר </a:t>
            </a:r>
            <a:r>
              <a:rPr lang="he-IL" sz="2800" b="1" dirty="0" smtClean="0">
                <a:solidFill>
                  <a:prstClr val="black"/>
                </a:solidFill>
                <a:latin typeface="EFT_Paalul Heavy" panose="01000503000000020003" pitchFamily="2" charset="-79"/>
                <a:cs typeface="EFT_Paalul Heavy" panose="01000503000000020003" pitchFamily="2" charset="-79"/>
              </a:rPr>
              <a:t>– </a:t>
            </a:r>
            <a:r>
              <a:rPr lang="he-IL" sz="2800" b="1" dirty="0" err="1" smtClean="0">
                <a:solidFill>
                  <a:prstClr val="black"/>
                </a:solidFill>
                <a:latin typeface="EFT_Paalul Heavy" panose="01000503000000020003" pitchFamily="2" charset="-79"/>
                <a:cs typeface="EFT_Paalul Heavy" panose="01000503000000020003" pitchFamily="2" charset="-79"/>
              </a:rPr>
              <a:t>תהנו</a:t>
            </a:r>
            <a:endParaRPr lang="he-IL" sz="2800" b="1" dirty="0" smtClean="0">
              <a:solidFill>
                <a:prstClr val="black"/>
              </a:solidFill>
              <a:latin typeface="EFT_Paalul Heavy" panose="01000503000000020003" pitchFamily="2" charset="-79"/>
              <a:cs typeface="EFT_Paalul Heavy" panose="01000503000000020003" pitchFamily="2" charset="-79"/>
            </a:endParaRP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אוצר בית דין</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היתר מכירה</a:t>
            </a:r>
          </a:p>
        </p:txBody>
      </p:sp>
    </p:spTree>
    <p:extLst>
      <p:ext uri="{BB962C8B-B14F-4D97-AF65-F5344CB8AC3E}">
        <p14:creationId xmlns:p14="http://schemas.microsoft.com/office/powerpoint/2010/main" val="186391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17" y="0"/>
            <a:ext cx="9697636" cy="6858000"/>
          </a:xfrm>
        </p:spPr>
      </p:pic>
      <p:sp>
        <p:nvSpPr>
          <p:cNvPr id="7" name="כותרת 1"/>
          <p:cNvSpPr txBox="1">
            <a:spLocks/>
          </p:cNvSpPr>
          <p:nvPr/>
        </p:nvSpPr>
        <p:spPr>
          <a:xfrm>
            <a:off x="1190395" y="1667462"/>
            <a:ext cx="6858000" cy="4044149"/>
          </a:xfrm>
          <a:prstGeom prst="rect">
            <a:avLst/>
          </a:prstGeom>
        </p:spPr>
        <p:txBody>
          <a:bodyPr vert="horz" lIns="91440" tIns="45720" rIns="91440" bIns="45720" rtlCol="1" anchor="ct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endParaRPr lang="he-IL" dirty="0">
              <a:solidFill>
                <a:prstClr val="black"/>
              </a:solidFill>
              <a:latin typeface="EFT_Paalul Heavy" panose="01000503000000020003" pitchFamily="2" charset="-79"/>
              <a:cs typeface="EFT_Paalul Heavy" panose="01000503000000020003" pitchFamily="2" charset="-79"/>
            </a:endParaRPr>
          </a:p>
        </p:txBody>
      </p:sp>
      <p:sp>
        <p:nvSpPr>
          <p:cNvPr id="8" name="כותרת 1"/>
          <p:cNvSpPr txBox="1">
            <a:spLocks/>
          </p:cNvSpPr>
          <p:nvPr/>
        </p:nvSpPr>
        <p:spPr>
          <a:xfrm>
            <a:off x="1039416" y="1213769"/>
            <a:ext cx="6739273" cy="4497842"/>
          </a:xfrm>
          <a:prstGeom prst="rect">
            <a:avLst/>
          </a:prstGeom>
          <a:solidFill>
            <a:srgbClr val="FFF2CC">
              <a:alpha val="41176"/>
            </a:srgbClr>
          </a:solidFill>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פעמיים בשבע שני</a:t>
            </a:r>
          </a:p>
          <a:p>
            <a:pPr>
              <a:lnSpc>
                <a:spcPct val="150000"/>
              </a:lnSpc>
            </a:pPr>
            <a:r>
              <a:rPr lang="he-IL" sz="2800" b="1" dirty="0">
                <a:solidFill>
                  <a:prstClr val="black"/>
                </a:solidFill>
                <a:latin typeface="EFT_Paalul Heavy" panose="01000503000000020003" pitchFamily="2" charset="-79"/>
                <a:cs typeface="EFT_Paalul Heavy" panose="01000503000000020003" pitchFamily="2" charset="-79"/>
              </a:rPr>
              <a:t>את הפירות הקדושים  - </a:t>
            </a:r>
            <a:r>
              <a:rPr lang="he-IL" sz="2800" b="1" dirty="0" smtClean="0">
                <a:solidFill>
                  <a:prstClr val="black"/>
                </a:solidFill>
                <a:latin typeface="EFT_Paalul Heavy" panose="01000503000000020003" pitchFamily="2" charset="-79"/>
                <a:cs typeface="EFT_Paalul Heavy" panose="01000503000000020003" pitchFamily="2" charset="-79"/>
              </a:rPr>
              <a:t>מפנים</a:t>
            </a:r>
          </a:p>
          <a:p>
            <a:pPr>
              <a:lnSpc>
                <a:spcPct val="150000"/>
              </a:lnSpc>
            </a:pPr>
            <a:endParaRPr lang="he-IL" sz="2800" b="1" dirty="0">
              <a:solidFill>
                <a:prstClr val="black"/>
              </a:solidFill>
              <a:latin typeface="EFT_Paalul Heavy" panose="01000503000000020003" pitchFamily="2" charset="-79"/>
              <a:cs typeface="EFT_Paalul Heavy" panose="01000503000000020003" pitchFamily="2" charset="-79"/>
            </a:endParaRP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ביעור שביעית</a:t>
            </a:r>
          </a:p>
          <a:p>
            <a:pPr marL="514350" indent="-514350">
              <a:lnSpc>
                <a:spcPct val="150000"/>
              </a:lnSpc>
              <a:buAutoNum type="arabicPeriod"/>
            </a:pPr>
            <a:r>
              <a:rPr lang="he-IL" sz="2800" b="1" dirty="0" smtClean="0">
                <a:solidFill>
                  <a:prstClr val="black"/>
                </a:solidFill>
                <a:latin typeface="EFT_Paalul Heavy" panose="01000503000000020003" pitchFamily="2" charset="-79"/>
                <a:cs typeface="EFT_Paalul Heavy" panose="01000503000000020003" pitchFamily="2" charset="-79"/>
              </a:rPr>
              <a:t>ביעור שמינית</a:t>
            </a:r>
            <a:endParaRPr lang="he-IL" sz="2800" b="1" dirty="0">
              <a:solidFill>
                <a:prstClr val="black"/>
              </a:solidFill>
              <a:latin typeface="EFT_Paalul Heavy" panose="01000503000000020003" pitchFamily="2" charset="-79"/>
              <a:cs typeface="EFT_Paalul Heavy" panose="01000503000000020003" pitchFamily="2" charset="-79"/>
            </a:endParaRPr>
          </a:p>
        </p:txBody>
      </p:sp>
    </p:spTree>
    <p:extLst>
      <p:ext uri="{BB962C8B-B14F-4D97-AF65-F5344CB8AC3E}">
        <p14:creationId xmlns:p14="http://schemas.microsoft.com/office/powerpoint/2010/main" val="107964107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TotalTime>
  <Words>3526</Words>
  <Application>Microsoft Office PowerPoint</Application>
  <PresentationFormat>‫הצגה על המסך (4:3)</PresentationFormat>
  <Paragraphs>379</Paragraphs>
  <Slides>79</Slides>
  <Notes>10</Notes>
  <HiddenSlides>0</HiddenSlides>
  <MMClips>0</MMClips>
  <ScaleCrop>false</ScaleCrop>
  <HeadingPairs>
    <vt:vector size="4" baseType="variant">
      <vt:variant>
        <vt:lpstr>ערכת נושא</vt:lpstr>
      </vt:variant>
      <vt:variant>
        <vt:i4>4</vt:i4>
      </vt:variant>
      <vt:variant>
        <vt:lpstr>כותרות שקופיות</vt:lpstr>
      </vt:variant>
      <vt:variant>
        <vt:i4>79</vt:i4>
      </vt:variant>
    </vt:vector>
  </HeadingPairs>
  <TitlesOfParts>
    <vt:vector size="83" baseType="lpstr">
      <vt:lpstr>ערכת נושא Office</vt:lpstr>
      <vt:lpstr>1_ערכת נושא Office</vt:lpstr>
      <vt:lpstr>2_ערכת נושא Office</vt:lpstr>
      <vt:lpstr>3_ערכת נושא Office</vt:lpstr>
      <vt:lpstr>חידון שמיטה בקליק שכבה צעירה</vt:lpstr>
      <vt:lpstr>מצגת של PowerPoint</vt:lpstr>
      <vt:lpstr>חידון שמיטה בקליק שם המוסד תשע"ה</vt:lpstr>
      <vt:lpstr>כיצד משתמשים בקליקר? על המסך תופיע שאלה לכל שאלה מספר תשובות לחצו על מספר התשובה הרלוונטית בקליקר שימו לב שאתם לא לוחצים על השורה הראשונה! המקשים הפעילים הם מהשורה השנייה ואילך לחיצה אחת= בחירה. אין צורך ללחוץ מספר פעמים ניתן לשנות בחירה עד שהזמן המוקצב נגמר </vt:lpstr>
      <vt:lpstr>זוהי שאלת ניסוי: במה הייתם רוצים לזכות?  1. בפרס הראשון 2. בפרס השני 3. בפרס השלישי אם אתה חושב 1- לחץ על מקש -A1 אם אתה חושב 2, לחץ -B2. וכו'</vt:lpstr>
      <vt:lpstr>חידון שמיטה בקליק </vt:lpstr>
      <vt:lpstr>חידון שמיטה בקליק שכבה צעירה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חידון שמיטה בקליק שכבה בוגרת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ספירת נקודות...   מי מוביל עד עכשיו? </vt:lpstr>
      <vt:lpstr>בשאלה הבאה רק מי שעונה נכונה ראשון זוכה בנקודות! </vt:lpstr>
      <vt:lpstr>מעכשיו... 30 שניות  לכל שאלה! ? </vt:lpstr>
      <vt:lpstr>מעכשיו... 20 שניות  לכל שאלה! ? </vt:lpstr>
      <vt:lpstr>מעכשיו... 15 שניות  לכל שאלה! ? </vt:lpstr>
      <vt:lpstr>מעכשיו... 10 שניות  לכל שאלה! ?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Nataly</dc:creator>
  <cp:lastModifiedBy>MARSEL</cp:lastModifiedBy>
  <cp:revision>136</cp:revision>
  <dcterms:created xsi:type="dcterms:W3CDTF">2013-06-26T11:42:56Z</dcterms:created>
  <dcterms:modified xsi:type="dcterms:W3CDTF">2015-09-02T09:44:20Z</dcterms:modified>
</cp:coreProperties>
</file>