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FC223-B373-45F5-B4DC-5BFB2A91C10A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D0607B-91ED-483C-8A06-F5150C33CDE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607B-91ED-483C-8A06-F5150C33CDE4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5185-6E8F-42A7-99FC-F2E99F1D241F}" type="datetimeFigureOut">
              <a:rPr lang="he-IL" smtClean="0"/>
              <a:t>ז'/אלול/תשע"ד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DEED-8EA8-437C-BC2E-C265E848093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3419872" y="5013176"/>
            <a:ext cx="1008112" cy="936104"/>
            <a:chOff x="11992" y="9199"/>
            <a:chExt cx="4289" cy="1965"/>
          </a:xfrm>
        </p:grpSpPr>
        <p:sp>
          <p:nvSpPr>
            <p:cNvPr id="2255" name="AutoShape 207"/>
            <p:cNvSpPr>
              <a:spLocks noChangeArrowheads="1"/>
            </p:cNvSpPr>
            <p:nvPr/>
          </p:nvSpPr>
          <p:spPr bwMode="auto">
            <a:xfrm>
              <a:off x="13692" y="10159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2243" name="Group 195"/>
            <p:cNvGrpSpPr>
              <a:grpSpLocks/>
            </p:cNvGrpSpPr>
            <p:nvPr/>
          </p:nvGrpSpPr>
          <p:grpSpPr bwMode="auto">
            <a:xfrm rot="5400000">
              <a:off x="12777" y="9685"/>
              <a:ext cx="1113" cy="141"/>
              <a:chOff x="5256" y="2052"/>
              <a:chExt cx="1113" cy="141"/>
            </a:xfrm>
          </p:grpSpPr>
          <p:sp>
            <p:nvSpPr>
              <p:cNvPr id="2254" name="AutoShape 206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53" name="AutoShape 205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52" name="AutoShape 204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51" name="AutoShape 203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50" name="AutoShape 202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244" name="Group 196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249" name="AutoShape 201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48" name="AutoShape 200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47" name="AutoShape 199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46" name="AutoShape 198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45" name="AutoShape 197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sp>
          <p:nvSpPr>
            <p:cNvPr id="2242" name="AutoShape 194"/>
            <p:cNvSpPr>
              <a:spLocks noChangeArrowheads="1"/>
            </p:cNvSpPr>
            <p:nvPr/>
          </p:nvSpPr>
          <p:spPr bwMode="auto">
            <a:xfrm>
              <a:off x="13697" y="9867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41" name="AutoShape 193"/>
            <p:cNvSpPr>
              <a:spLocks noChangeArrowheads="1"/>
            </p:cNvSpPr>
            <p:nvPr/>
          </p:nvSpPr>
          <p:spPr bwMode="auto">
            <a:xfrm>
              <a:off x="13700" y="9592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40" name="AutoShape 192"/>
            <p:cNvSpPr>
              <a:spLocks noChangeArrowheads="1"/>
            </p:cNvSpPr>
            <p:nvPr/>
          </p:nvSpPr>
          <p:spPr bwMode="auto">
            <a:xfrm>
              <a:off x="14052" y="10159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39" name="AutoShape 191"/>
            <p:cNvSpPr>
              <a:spLocks noChangeArrowheads="1"/>
            </p:cNvSpPr>
            <p:nvPr/>
          </p:nvSpPr>
          <p:spPr bwMode="auto">
            <a:xfrm>
              <a:off x="14057" y="9867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11992" y="9239"/>
              <a:ext cx="4289" cy="1925"/>
              <a:chOff x="11992" y="9239"/>
              <a:chExt cx="4289" cy="1925"/>
            </a:xfrm>
          </p:grpSpPr>
          <p:grpSp>
            <p:nvGrpSpPr>
              <p:cNvPr id="2118" name="Group 70"/>
              <p:cNvGrpSpPr>
                <a:grpSpLocks/>
              </p:cNvGrpSpPr>
              <p:nvPr/>
            </p:nvGrpSpPr>
            <p:grpSpPr bwMode="auto">
              <a:xfrm>
                <a:off x="11992" y="9239"/>
                <a:ext cx="1113" cy="1089"/>
                <a:chOff x="5256" y="1104"/>
                <a:chExt cx="1113" cy="1089"/>
              </a:xfrm>
            </p:grpSpPr>
            <p:grpSp>
              <p:nvGrpSpPr>
                <p:cNvPr id="2227" name="Group 179"/>
                <p:cNvGrpSpPr>
                  <a:grpSpLocks/>
                </p:cNvGrpSpPr>
                <p:nvPr/>
              </p:nvGrpSpPr>
              <p:grpSpPr bwMode="auto">
                <a:xfrm>
                  <a:off x="5256" y="2052"/>
                  <a:ext cx="1113" cy="141"/>
                  <a:chOff x="5256" y="2052"/>
                  <a:chExt cx="1113" cy="141"/>
                </a:xfrm>
              </p:grpSpPr>
              <p:sp>
                <p:nvSpPr>
                  <p:cNvPr id="2238" name="AutoShape 190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37" name="AutoShape 189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36" name="AutoShape 188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35" name="AutoShape 187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34" name="AutoShape 186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228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233" name="AutoShap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32" name="AutoShap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31" name="AutoShap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30" name="AutoShap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29" name="AutoShap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215" name="Group 167"/>
                <p:cNvGrpSpPr>
                  <a:grpSpLocks/>
                </p:cNvGrpSpPr>
                <p:nvPr/>
              </p:nvGrpSpPr>
              <p:grpSpPr bwMode="auto">
                <a:xfrm>
                  <a:off x="5256" y="1944"/>
                  <a:ext cx="1113" cy="141"/>
                  <a:chOff x="5256" y="2052"/>
                  <a:chExt cx="1113" cy="141"/>
                </a:xfrm>
              </p:grpSpPr>
              <p:sp>
                <p:nvSpPr>
                  <p:cNvPr id="2226" name="AutoShape 178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25" name="AutoShape 177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24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23" name="AutoShape 175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22" name="AutoShape 174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216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221" name="AutoShap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20" name="AutoShap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19" name="AutoShap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18" name="AutoShap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17" name="AutoShap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203" name="Group 155"/>
                <p:cNvGrpSpPr>
                  <a:grpSpLocks/>
                </p:cNvGrpSpPr>
                <p:nvPr/>
              </p:nvGrpSpPr>
              <p:grpSpPr bwMode="auto">
                <a:xfrm>
                  <a:off x="5256" y="1848"/>
                  <a:ext cx="1113" cy="141"/>
                  <a:chOff x="5256" y="2052"/>
                  <a:chExt cx="1113" cy="141"/>
                </a:xfrm>
              </p:grpSpPr>
              <p:sp>
                <p:nvSpPr>
                  <p:cNvPr id="2214" name="AutoShape 166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13" name="AutoShape 165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12" name="AutoShape 164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11" name="AutoShape 163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10" name="AutoShape 162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204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209" name="AutoShap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08" name="AutoShap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07" name="AutoShap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06" name="AutoShap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05" name="AutoShap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91" name="Group 143"/>
                <p:cNvGrpSpPr>
                  <a:grpSpLocks/>
                </p:cNvGrpSpPr>
                <p:nvPr/>
              </p:nvGrpSpPr>
              <p:grpSpPr bwMode="auto">
                <a:xfrm>
                  <a:off x="5256" y="1740"/>
                  <a:ext cx="1113" cy="141"/>
                  <a:chOff x="5256" y="2052"/>
                  <a:chExt cx="1113" cy="141"/>
                </a:xfrm>
              </p:grpSpPr>
              <p:sp>
                <p:nvSpPr>
                  <p:cNvPr id="2202" name="AutoShape 154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01" name="AutoShape 153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00" name="AutoShape 152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99" name="AutoShape 151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98" name="AutoShape 150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92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97" name="AutoShap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96" name="AutoShap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95" name="AutoShap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94" name="AutoShap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93" name="AutoShap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79" name="Group 131"/>
                <p:cNvGrpSpPr>
                  <a:grpSpLocks/>
                </p:cNvGrpSpPr>
                <p:nvPr/>
              </p:nvGrpSpPr>
              <p:grpSpPr bwMode="auto">
                <a:xfrm>
                  <a:off x="5256" y="1632"/>
                  <a:ext cx="1113" cy="141"/>
                  <a:chOff x="5256" y="2052"/>
                  <a:chExt cx="1113" cy="141"/>
                </a:xfrm>
              </p:grpSpPr>
              <p:sp>
                <p:nvSpPr>
                  <p:cNvPr id="2190" name="AutoShape 142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89" name="AutoShape 141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88" name="AutoShape 140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87" name="AutoShape 139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86" name="AutoShape 138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8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85" name="AutoShap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84" name="AutoShap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83" name="AutoShap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82" name="AutoShap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81" name="AutoShap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67" name="Group 119"/>
                <p:cNvGrpSpPr>
                  <a:grpSpLocks/>
                </p:cNvGrpSpPr>
                <p:nvPr/>
              </p:nvGrpSpPr>
              <p:grpSpPr bwMode="auto">
                <a:xfrm>
                  <a:off x="5256" y="1524"/>
                  <a:ext cx="1113" cy="141"/>
                  <a:chOff x="5256" y="2052"/>
                  <a:chExt cx="1113" cy="141"/>
                </a:xfrm>
              </p:grpSpPr>
              <p:sp>
                <p:nvSpPr>
                  <p:cNvPr id="2178" name="AutoShape 130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77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76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75" name="AutoShape 127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74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6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73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72" name="AutoShap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71" name="AutoShap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70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69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55" name="Group 107"/>
                <p:cNvGrpSpPr>
                  <a:grpSpLocks/>
                </p:cNvGrpSpPr>
                <p:nvPr/>
              </p:nvGrpSpPr>
              <p:grpSpPr bwMode="auto">
                <a:xfrm>
                  <a:off x="5256" y="1428"/>
                  <a:ext cx="1113" cy="141"/>
                  <a:chOff x="5256" y="2052"/>
                  <a:chExt cx="1113" cy="141"/>
                </a:xfrm>
              </p:grpSpPr>
              <p:sp>
                <p:nvSpPr>
                  <p:cNvPr id="2166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65" name="AutoShape 117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64" name="AutoShape 116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63" name="AutoShape 115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62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56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61" name="AutoShap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60" name="AutoShap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59" name="AutoShap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58" name="AutoShap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57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43" name="Group 95"/>
                <p:cNvGrpSpPr>
                  <a:grpSpLocks/>
                </p:cNvGrpSpPr>
                <p:nvPr/>
              </p:nvGrpSpPr>
              <p:grpSpPr bwMode="auto">
                <a:xfrm>
                  <a:off x="5256" y="1320"/>
                  <a:ext cx="1113" cy="141"/>
                  <a:chOff x="5256" y="2052"/>
                  <a:chExt cx="1113" cy="141"/>
                </a:xfrm>
              </p:grpSpPr>
              <p:sp>
                <p:nvSpPr>
                  <p:cNvPr id="2154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53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52" name="AutoShape 104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51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50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44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49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48" name="AutoShap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47" name="AutoShap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46" name="AutoShap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45" name="AutoShap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31" name="Group 83"/>
                <p:cNvGrpSpPr>
                  <a:grpSpLocks/>
                </p:cNvGrpSpPr>
                <p:nvPr/>
              </p:nvGrpSpPr>
              <p:grpSpPr bwMode="auto">
                <a:xfrm>
                  <a:off x="5256" y="1212"/>
                  <a:ext cx="1113" cy="141"/>
                  <a:chOff x="5256" y="2052"/>
                  <a:chExt cx="1113" cy="141"/>
                </a:xfrm>
              </p:grpSpPr>
              <p:sp>
                <p:nvSpPr>
                  <p:cNvPr id="2142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41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40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39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38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32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37" name="AutoShap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36" name="AutoShap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35" name="AutoShap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34" name="AutoShap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33" name="AutoShap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grpSp>
              <p:nvGrpSpPr>
                <p:cNvPr id="2119" name="Group 71"/>
                <p:cNvGrpSpPr>
                  <a:grpSpLocks/>
                </p:cNvGrpSpPr>
                <p:nvPr/>
              </p:nvGrpSpPr>
              <p:grpSpPr bwMode="auto">
                <a:xfrm>
                  <a:off x="5256" y="1104"/>
                  <a:ext cx="1113" cy="141"/>
                  <a:chOff x="5256" y="2052"/>
                  <a:chExt cx="1113" cy="141"/>
                </a:xfrm>
              </p:grpSpPr>
              <p:sp>
                <p:nvSpPr>
                  <p:cNvPr id="2130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5256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29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5364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28" name="AutoShape 80"/>
                  <p:cNvSpPr>
                    <a:spLocks noChangeArrowheads="1"/>
                  </p:cNvSpPr>
                  <p:nvPr/>
                </p:nvSpPr>
                <p:spPr bwMode="auto">
                  <a:xfrm>
                    <a:off x="5472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27" name="AutoShape 79"/>
                  <p:cNvSpPr>
                    <a:spLocks noChangeArrowheads="1"/>
                  </p:cNvSpPr>
                  <p:nvPr/>
                </p:nvSpPr>
                <p:spPr bwMode="auto">
                  <a:xfrm>
                    <a:off x="5580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26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5688" y="205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grpSp>
                <p:nvGrpSpPr>
                  <p:cNvPr id="212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5796" y="2052"/>
                    <a:ext cx="573" cy="141"/>
                    <a:chOff x="5496" y="2292"/>
                    <a:chExt cx="573" cy="141"/>
                  </a:xfrm>
                </p:grpSpPr>
                <p:sp>
                  <p:nvSpPr>
                    <p:cNvPr id="2125" name="AutoShap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6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24" name="AutoShap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04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23" name="AutoShap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2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22" name="AutoShap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20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121" name="AutoShap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28" y="2292"/>
                      <a:ext cx="141" cy="141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</p:grpSp>
          <p:sp>
            <p:nvSpPr>
              <p:cNvPr id="2117" name="Text Box 69"/>
              <p:cNvSpPr txBox="1">
                <a:spLocks noChangeArrowheads="1"/>
              </p:cNvSpPr>
              <p:nvPr/>
            </p:nvSpPr>
            <p:spPr bwMode="auto">
              <a:xfrm>
                <a:off x="13401" y="10624"/>
                <a:ext cx="28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4716016" y="1556792"/>
          <a:ext cx="4104457" cy="4248474"/>
        </p:xfrm>
        <a:graphic>
          <a:graphicData uri="http://schemas.openxmlformats.org/drawingml/2006/table">
            <a:tbl>
              <a:tblPr rtl="1"/>
              <a:tblGrid>
                <a:gridCol w="476706"/>
                <a:gridCol w="564033"/>
                <a:gridCol w="612124"/>
                <a:gridCol w="458426"/>
                <a:gridCol w="458426"/>
                <a:gridCol w="458426"/>
                <a:gridCol w="1076316"/>
              </a:tblGrid>
              <a:tr h="5018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המספר בספרות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800" dirty="0" smtClean="0">
                        <a:latin typeface="Times New Roman"/>
                        <a:ea typeface="Times New Roman"/>
                        <a:cs typeface="Alice Heavy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 smtClean="0">
                          <a:latin typeface="Times New Roman"/>
                          <a:ea typeface="Times New Roman"/>
                          <a:cs typeface="Alice Heavy"/>
                        </a:rPr>
                        <a:t>המספר </a:t>
                      </a: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בשרטוט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ספרת היחידות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כמה יחידות במספר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ספרת העשרות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>
                          <a:latin typeface="Times New Roman"/>
                          <a:ea typeface="Times New Roman"/>
                          <a:cs typeface="Alice Heavy"/>
                        </a:rPr>
                        <a:t>כמה עשרות במספר</a:t>
                      </a: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800" dirty="0" smtClean="0">
                        <a:latin typeface="Times New Roman"/>
                        <a:ea typeface="Times New Roman"/>
                        <a:cs typeface="Alice Heavy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 smtClean="0">
                          <a:latin typeface="Times New Roman"/>
                          <a:ea typeface="Times New Roman"/>
                          <a:cs typeface="Alice Heavy"/>
                        </a:rPr>
                        <a:t>המספר </a:t>
                      </a: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במילים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100" dirty="0">
                          <a:latin typeface="Times New Roman"/>
                          <a:ea typeface="Times New Roman"/>
                          <a:cs typeface="Alice Heavy"/>
                        </a:rPr>
                        <a:t>דוגמה: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Times New Roman"/>
                          <a:cs typeface="Alice Heavy"/>
                        </a:rPr>
                        <a:t>54</a:t>
                      </a:r>
                      <a:endParaRPr lang="en-US" sz="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1100">
                        <a:latin typeface="Times New Roman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70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he-IL" sz="2400" b="1">
                          <a:latin typeface="Calibri"/>
                          <a:ea typeface="Times New Roman"/>
                          <a:cs typeface="Alice Heavy"/>
                        </a:rPr>
                        <a:t>4</a:t>
                      </a:r>
                      <a:endParaRPr lang="en-US" sz="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>
                          <a:latin typeface="Times New Roman"/>
                          <a:ea typeface="Times New Roman"/>
                          <a:cs typeface="Alice Heavy"/>
                        </a:rPr>
                        <a:t>54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Times New Roman"/>
                          <a:ea typeface="Times New Roman"/>
                          <a:cs typeface="Alice Heavy"/>
                        </a:rPr>
                        <a:t>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Times New Roman"/>
                          <a:ea typeface="Times New Roman"/>
                          <a:cs typeface="Alice Heavy"/>
                        </a:rPr>
                        <a:t>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latin typeface="Calibri"/>
                          <a:ea typeface="Times New Roman"/>
                          <a:cs typeface="Alice Heavy"/>
                        </a:rPr>
                        <a:t>חמישים וארבע</a:t>
                      </a:r>
                      <a:endParaRPr lang="en-US" sz="7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27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>
                          <a:latin typeface="Calibri"/>
                          <a:ea typeface="Times New Roman"/>
                          <a:cs typeface="Alice Heavy"/>
                        </a:rPr>
                        <a:t>30</a:t>
                      </a:r>
                      <a:endParaRPr lang="en-US" sz="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27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Times New Roman"/>
                          <a:cs typeface="Alice Heavy"/>
                        </a:rPr>
                        <a:t>28</a:t>
                      </a:r>
                      <a:endParaRPr lang="en-US" sz="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27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Times New Roman"/>
                          <a:cs typeface="Alice Heavy"/>
                        </a:rPr>
                        <a:t>45</a:t>
                      </a:r>
                      <a:endParaRPr lang="en-US" sz="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7812360" y="2132856"/>
            <a:ext cx="504056" cy="576064"/>
            <a:chOff x="12017" y="4298"/>
            <a:chExt cx="1788" cy="1133"/>
          </a:xfrm>
        </p:grpSpPr>
        <p:sp>
          <p:nvSpPr>
            <p:cNvPr id="2113" name="AutoShape 65"/>
            <p:cNvSpPr>
              <a:spLocks noChangeArrowheads="1"/>
            </p:cNvSpPr>
            <p:nvPr/>
          </p:nvSpPr>
          <p:spPr bwMode="auto">
            <a:xfrm>
              <a:off x="13654" y="5269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2101" name="Group 53"/>
            <p:cNvGrpSpPr>
              <a:grpSpLocks/>
            </p:cNvGrpSpPr>
            <p:nvPr/>
          </p:nvGrpSpPr>
          <p:grpSpPr bwMode="auto">
            <a:xfrm rot="5400000">
              <a:off x="11531" y="4804"/>
              <a:ext cx="1113" cy="141"/>
              <a:chOff x="5256" y="2052"/>
              <a:chExt cx="1113" cy="141"/>
            </a:xfrm>
          </p:grpSpPr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11" name="AutoShape 63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10" name="AutoShape 62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08" name="AutoShape 60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102" name="Group 54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107" name="AutoShape 59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06" name="AutoShape 58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05" name="AutoShape 57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04" name="AutoShape 56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03" name="AutoShape 55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grpSp>
          <p:nvGrpSpPr>
            <p:cNvPr id="2089" name="Group 41"/>
            <p:cNvGrpSpPr>
              <a:grpSpLocks/>
            </p:cNvGrpSpPr>
            <p:nvPr/>
          </p:nvGrpSpPr>
          <p:grpSpPr bwMode="auto">
            <a:xfrm rot="5400000">
              <a:off x="11811" y="4784"/>
              <a:ext cx="1113" cy="141"/>
              <a:chOff x="5256" y="2052"/>
              <a:chExt cx="1113" cy="141"/>
            </a:xfrm>
          </p:grpSpPr>
          <p:sp>
            <p:nvSpPr>
              <p:cNvPr id="2100" name="AutoShape 52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99" name="AutoShape 51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97" name="AutoShape 49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96" name="AutoShape 48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090" name="Group 42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095" name="AutoShape 47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94" name="AutoShape 46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93" name="AutoShape 45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92" name="AutoShape 44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91" name="AutoShape 43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grpSp>
          <p:nvGrpSpPr>
            <p:cNvPr id="2077" name="Group 29"/>
            <p:cNvGrpSpPr>
              <a:grpSpLocks/>
            </p:cNvGrpSpPr>
            <p:nvPr/>
          </p:nvGrpSpPr>
          <p:grpSpPr bwMode="auto">
            <a:xfrm rot="5400000">
              <a:off x="12113" y="4792"/>
              <a:ext cx="1113" cy="141"/>
              <a:chOff x="5256" y="2052"/>
              <a:chExt cx="1113" cy="141"/>
            </a:xfrm>
          </p:grpSpPr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078" name="Group 30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083" name="AutoShape 35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82" name="AutoShape 34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81" name="AutoShape 33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80" name="AutoShape 32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79" name="AutoShape 31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grpSp>
          <p:nvGrpSpPr>
            <p:cNvPr id="2065" name="Group 17"/>
            <p:cNvGrpSpPr>
              <a:grpSpLocks/>
            </p:cNvGrpSpPr>
            <p:nvPr/>
          </p:nvGrpSpPr>
          <p:grpSpPr bwMode="auto">
            <a:xfrm rot="5400000">
              <a:off x="12413" y="4801"/>
              <a:ext cx="1113" cy="141"/>
              <a:chOff x="5256" y="2052"/>
              <a:chExt cx="1113" cy="141"/>
            </a:xfrm>
          </p:grpSpPr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75" name="AutoShape 27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74" name="AutoShape 26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73" name="AutoShape 25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72" name="AutoShape 24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066" name="Group 18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071" name="AutoShape 23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70" name="AutoShape 22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69" name="AutoShape 21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68" name="AutoShape 20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67" name="AutoShape 19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 rot="5400000">
              <a:off x="12739" y="4794"/>
              <a:ext cx="1113" cy="141"/>
              <a:chOff x="5256" y="2052"/>
              <a:chExt cx="1113" cy="141"/>
            </a:xfrm>
          </p:grpSpPr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>
                <a:off x="5256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>
                <a:off x="5364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>
                <a:off x="5472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>
                <a:off x="5580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5688" y="205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5796" y="2052"/>
                <a:ext cx="573" cy="141"/>
                <a:chOff x="5496" y="2292"/>
                <a:chExt cx="573" cy="141"/>
              </a:xfrm>
            </p:grpSpPr>
            <p:sp>
              <p:nvSpPr>
                <p:cNvPr id="2059" name="AutoShape 11"/>
                <p:cNvSpPr>
                  <a:spLocks noChangeArrowheads="1"/>
                </p:cNvSpPr>
                <p:nvPr/>
              </p:nvSpPr>
              <p:spPr bwMode="auto">
                <a:xfrm>
                  <a:off x="5496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58" name="AutoShape 10"/>
                <p:cNvSpPr>
                  <a:spLocks noChangeArrowheads="1"/>
                </p:cNvSpPr>
                <p:nvPr/>
              </p:nvSpPr>
              <p:spPr bwMode="auto">
                <a:xfrm>
                  <a:off x="5604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57" name="AutoShape 9"/>
                <p:cNvSpPr>
                  <a:spLocks noChangeArrowheads="1"/>
                </p:cNvSpPr>
                <p:nvPr/>
              </p:nvSpPr>
              <p:spPr bwMode="auto">
                <a:xfrm>
                  <a:off x="5712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56" name="AutoShape 8"/>
                <p:cNvSpPr>
                  <a:spLocks noChangeArrowheads="1"/>
                </p:cNvSpPr>
                <p:nvPr/>
              </p:nvSpPr>
              <p:spPr bwMode="auto">
                <a:xfrm>
                  <a:off x="5820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55" name="AutoShape 7"/>
                <p:cNvSpPr>
                  <a:spLocks noChangeArrowheads="1"/>
                </p:cNvSpPr>
                <p:nvPr/>
              </p:nvSpPr>
              <p:spPr bwMode="auto">
                <a:xfrm>
                  <a:off x="5928" y="229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13659" y="4977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3664" y="4415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13659" y="4698"/>
              <a:ext cx="141" cy="141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2025271" y="116632"/>
            <a:ext cx="448392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ce Heavy" pitchFamily="2" charset="-79"/>
              </a:rPr>
              <a:t>חוקרים מספרים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ce Heavy" pitchFamily="2" charset="-79"/>
              </a:rPr>
              <a:t>התבוננו בדוגמה והשלימו את הטבלות הבאות: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" name="טבלה 70"/>
          <p:cNvGraphicFramePr>
            <a:graphicFrameLocks noGrp="1"/>
          </p:cNvGraphicFramePr>
          <p:nvPr/>
        </p:nvGraphicFramePr>
        <p:xfrm>
          <a:off x="251520" y="1556791"/>
          <a:ext cx="4248472" cy="4248473"/>
        </p:xfrm>
        <a:graphic>
          <a:graphicData uri="http://schemas.openxmlformats.org/drawingml/2006/table">
            <a:tbl>
              <a:tblPr rtl="1"/>
              <a:tblGrid>
                <a:gridCol w="493432"/>
                <a:gridCol w="666073"/>
                <a:gridCol w="551353"/>
                <a:gridCol w="474511"/>
                <a:gridCol w="474511"/>
                <a:gridCol w="474511"/>
                <a:gridCol w="1114081"/>
              </a:tblGrid>
              <a:tr h="5047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המספר בספרות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800" dirty="0" smtClean="0">
                        <a:latin typeface="Times New Roman"/>
                        <a:ea typeface="Times New Roman"/>
                        <a:cs typeface="Alice Heavy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 smtClean="0">
                          <a:latin typeface="Times New Roman"/>
                          <a:ea typeface="Times New Roman"/>
                          <a:cs typeface="Alice Heavy"/>
                        </a:rPr>
                        <a:t>המספר </a:t>
                      </a: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בשרטוט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ספרת היחידות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כמה יחידות במספר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>
                          <a:latin typeface="Times New Roman"/>
                          <a:ea typeface="Times New Roman"/>
                          <a:cs typeface="Alice Heavy"/>
                        </a:rPr>
                        <a:t>ספרת העשרות</a:t>
                      </a: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כמה עשרות במספר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800" dirty="0" smtClean="0">
                        <a:latin typeface="Times New Roman"/>
                        <a:ea typeface="Times New Roman"/>
                        <a:cs typeface="Alice Heavy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800" dirty="0" smtClean="0">
                          <a:latin typeface="Times New Roman"/>
                          <a:ea typeface="Times New Roman"/>
                          <a:cs typeface="Alice Heavy"/>
                        </a:rPr>
                        <a:t>המספר </a:t>
                      </a:r>
                      <a:r>
                        <a:rPr lang="he-IL" sz="800" dirty="0">
                          <a:latin typeface="Times New Roman"/>
                          <a:ea typeface="Times New Roman"/>
                          <a:cs typeface="Alice Heavy"/>
                        </a:rPr>
                        <a:t>במילים</a:t>
                      </a:r>
                      <a:endParaRPr lang="en-US" sz="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14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>
                          <a:latin typeface="Times New Roman"/>
                          <a:ea typeface="Times New Roman"/>
                          <a:cs typeface="Alice Heavy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>
                          <a:latin typeface="Times New Roman"/>
                          <a:ea typeface="Times New Roman"/>
                          <a:cs typeface="Alice Heavy"/>
                        </a:rPr>
                        <a:t>72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>
                          <a:latin typeface="Times New Roman"/>
                          <a:ea typeface="Times New Roman"/>
                          <a:cs typeface="Alice Heavy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>
                          <a:latin typeface="Times New Roman"/>
                          <a:ea typeface="Times New Roman"/>
                          <a:cs typeface="Alice Heavy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24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Calibri"/>
                          <a:ea typeface="Times New Roman"/>
                          <a:cs typeface="Alice Heavy"/>
                        </a:rPr>
                        <a:t>תשעים ושבע</a:t>
                      </a:r>
                      <a:endParaRPr lang="en-US" sz="7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24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he-IL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700" b="1" dirty="0">
                        <a:latin typeface="Calibri"/>
                        <a:ea typeface="Times New Roman"/>
                        <a:cs typeface="Alice Heavy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0" name="קבוצה 259"/>
          <p:cNvGrpSpPr/>
          <p:nvPr/>
        </p:nvGrpSpPr>
        <p:grpSpPr>
          <a:xfrm>
            <a:off x="3419872" y="2276872"/>
            <a:ext cx="504056" cy="576064"/>
            <a:chOff x="3491880" y="2276871"/>
            <a:chExt cx="504056" cy="432048"/>
          </a:xfrm>
        </p:grpSpPr>
        <p:sp>
          <p:nvSpPr>
            <p:cNvPr id="2256" name="AutoShape 208"/>
            <p:cNvSpPr>
              <a:spLocks noChangeArrowheads="1"/>
            </p:cNvSpPr>
            <p:nvPr/>
          </p:nvSpPr>
          <p:spPr bwMode="auto">
            <a:xfrm>
              <a:off x="3851920" y="2420888"/>
              <a:ext cx="45719" cy="45719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2257" name="Group 209"/>
            <p:cNvGrpSpPr>
              <a:grpSpLocks/>
            </p:cNvGrpSpPr>
            <p:nvPr/>
          </p:nvGrpSpPr>
          <p:grpSpPr bwMode="auto">
            <a:xfrm>
              <a:off x="3491880" y="2276871"/>
              <a:ext cx="504056" cy="432048"/>
              <a:chOff x="11975" y="4507"/>
              <a:chExt cx="1651" cy="1213"/>
            </a:xfrm>
          </p:grpSpPr>
          <p:sp>
            <p:nvSpPr>
              <p:cNvPr id="2300" name="AutoShape 252"/>
              <p:cNvSpPr>
                <a:spLocks noChangeArrowheads="1"/>
              </p:cNvSpPr>
              <p:nvPr/>
            </p:nvSpPr>
            <p:spPr bwMode="auto">
              <a:xfrm>
                <a:off x="13115" y="5579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288" name="Group 240"/>
              <p:cNvGrpSpPr>
                <a:grpSpLocks/>
              </p:cNvGrpSpPr>
              <p:nvPr/>
            </p:nvGrpSpPr>
            <p:grpSpPr bwMode="auto">
              <a:xfrm rot="5400000">
                <a:off x="11489" y="4999"/>
                <a:ext cx="1113" cy="141"/>
                <a:chOff x="5256" y="2052"/>
                <a:chExt cx="1113" cy="141"/>
              </a:xfrm>
            </p:grpSpPr>
            <p:sp>
              <p:nvSpPr>
                <p:cNvPr id="2299" name="AutoShape 251"/>
                <p:cNvSpPr>
                  <a:spLocks noChangeArrowheads="1"/>
                </p:cNvSpPr>
                <p:nvPr/>
              </p:nvSpPr>
              <p:spPr bwMode="auto">
                <a:xfrm>
                  <a:off x="5256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98" name="AutoShape 250"/>
                <p:cNvSpPr>
                  <a:spLocks noChangeArrowheads="1"/>
                </p:cNvSpPr>
                <p:nvPr/>
              </p:nvSpPr>
              <p:spPr bwMode="auto">
                <a:xfrm>
                  <a:off x="5364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97" name="AutoShape 249"/>
                <p:cNvSpPr>
                  <a:spLocks noChangeArrowheads="1"/>
                </p:cNvSpPr>
                <p:nvPr/>
              </p:nvSpPr>
              <p:spPr bwMode="auto">
                <a:xfrm>
                  <a:off x="5472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96" name="AutoShape 248"/>
                <p:cNvSpPr>
                  <a:spLocks noChangeArrowheads="1"/>
                </p:cNvSpPr>
                <p:nvPr/>
              </p:nvSpPr>
              <p:spPr bwMode="auto">
                <a:xfrm>
                  <a:off x="5580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95" name="AutoShape 247"/>
                <p:cNvSpPr>
                  <a:spLocks noChangeArrowheads="1"/>
                </p:cNvSpPr>
                <p:nvPr/>
              </p:nvSpPr>
              <p:spPr bwMode="auto">
                <a:xfrm>
                  <a:off x="5688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grpSp>
              <p:nvGrpSpPr>
                <p:cNvPr id="2289" name="Group 241"/>
                <p:cNvGrpSpPr>
                  <a:grpSpLocks/>
                </p:cNvGrpSpPr>
                <p:nvPr/>
              </p:nvGrpSpPr>
              <p:grpSpPr bwMode="auto">
                <a:xfrm>
                  <a:off x="5796" y="2052"/>
                  <a:ext cx="573" cy="141"/>
                  <a:chOff x="5496" y="2292"/>
                  <a:chExt cx="573" cy="141"/>
                </a:xfrm>
              </p:grpSpPr>
              <p:sp>
                <p:nvSpPr>
                  <p:cNvPr id="2294" name="AutoShape 246"/>
                  <p:cNvSpPr>
                    <a:spLocks noChangeArrowheads="1"/>
                  </p:cNvSpPr>
                  <p:nvPr/>
                </p:nvSpPr>
                <p:spPr bwMode="auto">
                  <a:xfrm>
                    <a:off x="5496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93" name="AutoShape 245"/>
                  <p:cNvSpPr>
                    <a:spLocks noChangeArrowheads="1"/>
                  </p:cNvSpPr>
                  <p:nvPr/>
                </p:nvSpPr>
                <p:spPr bwMode="auto">
                  <a:xfrm>
                    <a:off x="5604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92" name="AutoShape 244"/>
                  <p:cNvSpPr>
                    <a:spLocks noChangeArrowheads="1"/>
                  </p:cNvSpPr>
                  <p:nvPr/>
                </p:nvSpPr>
                <p:spPr bwMode="auto">
                  <a:xfrm>
                    <a:off x="5712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91" name="AutoShape 243"/>
                  <p:cNvSpPr>
                    <a:spLocks noChangeArrowheads="1"/>
                  </p:cNvSpPr>
                  <p:nvPr/>
                </p:nvSpPr>
                <p:spPr bwMode="auto">
                  <a:xfrm>
                    <a:off x="5820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90" name="AutoShape 242"/>
                  <p:cNvSpPr>
                    <a:spLocks noChangeArrowheads="1"/>
                  </p:cNvSpPr>
                  <p:nvPr/>
                </p:nvSpPr>
                <p:spPr bwMode="auto">
                  <a:xfrm>
                    <a:off x="5928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</p:grpSp>
          <p:grpSp>
            <p:nvGrpSpPr>
              <p:cNvPr id="2276" name="Group 228"/>
              <p:cNvGrpSpPr>
                <a:grpSpLocks/>
              </p:cNvGrpSpPr>
              <p:nvPr/>
            </p:nvGrpSpPr>
            <p:grpSpPr bwMode="auto">
              <a:xfrm rot="5400000">
                <a:off x="12209" y="4999"/>
                <a:ext cx="1113" cy="141"/>
                <a:chOff x="5256" y="2052"/>
                <a:chExt cx="1113" cy="141"/>
              </a:xfrm>
            </p:grpSpPr>
            <p:sp>
              <p:nvSpPr>
                <p:cNvPr id="2287" name="AutoShape 239"/>
                <p:cNvSpPr>
                  <a:spLocks noChangeArrowheads="1"/>
                </p:cNvSpPr>
                <p:nvPr/>
              </p:nvSpPr>
              <p:spPr bwMode="auto">
                <a:xfrm>
                  <a:off x="5256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86" name="AutoShape 238"/>
                <p:cNvSpPr>
                  <a:spLocks noChangeArrowheads="1"/>
                </p:cNvSpPr>
                <p:nvPr/>
              </p:nvSpPr>
              <p:spPr bwMode="auto">
                <a:xfrm>
                  <a:off x="5364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85" name="AutoShape 237"/>
                <p:cNvSpPr>
                  <a:spLocks noChangeArrowheads="1"/>
                </p:cNvSpPr>
                <p:nvPr/>
              </p:nvSpPr>
              <p:spPr bwMode="auto">
                <a:xfrm>
                  <a:off x="5472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84" name="AutoShape 236"/>
                <p:cNvSpPr>
                  <a:spLocks noChangeArrowheads="1"/>
                </p:cNvSpPr>
                <p:nvPr/>
              </p:nvSpPr>
              <p:spPr bwMode="auto">
                <a:xfrm>
                  <a:off x="5580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83" name="AutoShape 235"/>
                <p:cNvSpPr>
                  <a:spLocks noChangeArrowheads="1"/>
                </p:cNvSpPr>
                <p:nvPr/>
              </p:nvSpPr>
              <p:spPr bwMode="auto">
                <a:xfrm>
                  <a:off x="5688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grpSp>
              <p:nvGrpSpPr>
                <p:cNvPr id="2277" name="Group 229"/>
                <p:cNvGrpSpPr>
                  <a:grpSpLocks/>
                </p:cNvGrpSpPr>
                <p:nvPr/>
              </p:nvGrpSpPr>
              <p:grpSpPr bwMode="auto">
                <a:xfrm>
                  <a:off x="5796" y="2052"/>
                  <a:ext cx="573" cy="141"/>
                  <a:chOff x="5496" y="2292"/>
                  <a:chExt cx="573" cy="141"/>
                </a:xfrm>
              </p:grpSpPr>
              <p:sp>
                <p:nvSpPr>
                  <p:cNvPr id="2282" name="AutoShape 234"/>
                  <p:cNvSpPr>
                    <a:spLocks noChangeArrowheads="1"/>
                  </p:cNvSpPr>
                  <p:nvPr/>
                </p:nvSpPr>
                <p:spPr bwMode="auto">
                  <a:xfrm>
                    <a:off x="5496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81" name="AutoShape 233"/>
                  <p:cNvSpPr>
                    <a:spLocks noChangeArrowheads="1"/>
                  </p:cNvSpPr>
                  <p:nvPr/>
                </p:nvSpPr>
                <p:spPr bwMode="auto">
                  <a:xfrm>
                    <a:off x="5604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80" name="AutoShape 232"/>
                  <p:cNvSpPr>
                    <a:spLocks noChangeArrowheads="1"/>
                  </p:cNvSpPr>
                  <p:nvPr/>
                </p:nvSpPr>
                <p:spPr bwMode="auto">
                  <a:xfrm>
                    <a:off x="5712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79" name="AutoShape 231"/>
                  <p:cNvSpPr>
                    <a:spLocks noChangeArrowheads="1"/>
                  </p:cNvSpPr>
                  <p:nvPr/>
                </p:nvSpPr>
                <p:spPr bwMode="auto">
                  <a:xfrm>
                    <a:off x="5820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78" name="AutoShape 230"/>
                  <p:cNvSpPr>
                    <a:spLocks noChangeArrowheads="1"/>
                  </p:cNvSpPr>
                  <p:nvPr/>
                </p:nvSpPr>
                <p:spPr bwMode="auto">
                  <a:xfrm>
                    <a:off x="5928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</p:grpSp>
          <p:sp>
            <p:nvSpPr>
              <p:cNvPr id="2275" name="AutoShape 227"/>
              <p:cNvSpPr>
                <a:spLocks noChangeArrowheads="1"/>
              </p:cNvSpPr>
              <p:nvPr/>
            </p:nvSpPr>
            <p:spPr bwMode="auto">
              <a:xfrm>
                <a:off x="13120" y="5287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74" name="AutoShape 226"/>
              <p:cNvSpPr>
                <a:spLocks noChangeArrowheads="1"/>
              </p:cNvSpPr>
              <p:nvPr/>
            </p:nvSpPr>
            <p:spPr bwMode="auto">
              <a:xfrm>
                <a:off x="13125" y="4568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73" name="AutoShape 225"/>
              <p:cNvSpPr>
                <a:spLocks noChangeArrowheads="1"/>
              </p:cNvSpPr>
              <p:nvPr/>
            </p:nvSpPr>
            <p:spPr bwMode="auto">
              <a:xfrm>
                <a:off x="13475" y="5579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72" name="AutoShape 224"/>
              <p:cNvSpPr>
                <a:spLocks noChangeArrowheads="1"/>
              </p:cNvSpPr>
              <p:nvPr/>
            </p:nvSpPr>
            <p:spPr bwMode="auto">
              <a:xfrm>
                <a:off x="13480" y="5287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71" name="AutoShape 223"/>
              <p:cNvSpPr>
                <a:spLocks noChangeArrowheads="1"/>
              </p:cNvSpPr>
              <p:nvPr/>
            </p:nvSpPr>
            <p:spPr bwMode="auto">
              <a:xfrm>
                <a:off x="13485" y="4726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70" name="AutoShape 222"/>
              <p:cNvSpPr>
                <a:spLocks noChangeArrowheads="1"/>
              </p:cNvSpPr>
              <p:nvPr/>
            </p:nvSpPr>
            <p:spPr bwMode="auto">
              <a:xfrm>
                <a:off x="13483" y="5012"/>
                <a:ext cx="141" cy="141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grpSp>
            <p:nvGrpSpPr>
              <p:cNvPr id="2258" name="Group 210"/>
              <p:cNvGrpSpPr>
                <a:grpSpLocks/>
              </p:cNvGrpSpPr>
              <p:nvPr/>
            </p:nvGrpSpPr>
            <p:grpSpPr bwMode="auto">
              <a:xfrm rot="5400000">
                <a:off x="11835" y="4993"/>
                <a:ext cx="1113" cy="141"/>
                <a:chOff x="5256" y="2052"/>
                <a:chExt cx="1113" cy="141"/>
              </a:xfrm>
            </p:grpSpPr>
            <p:sp>
              <p:nvSpPr>
                <p:cNvPr id="2269" name="AutoShape 221"/>
                <p:cNvSpPr>
                  <a:spLocks noChangeArrowheads="1"/>
                </p:cNvSpPr>
                <p:nvPr/>
              </p:nvSpPr>
              <p:spPr bwMode="auto">
                <a:xfrm>
                  <a:off x="5256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68" name="AutoShape 220"/>
                <p:cNvSpPr>
                  <a:spLocks noChangeArrowheads="1"/>
                </p:cNvSpPr>
                <p:nvPr/>
              </p:nvSpPr>
              <p:spPr bwMode="auto">
                <a:xfrm>
                  <a:off x="5364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67" name="AutoShape 219"/>
                <p:cNvSpPr>
                  <a:spLocks noChangeArrowheads="1"/>
                </p:cNvSpPr>
                <p:nvPr/>
              </p:nvSpPr>
              <p:spPr bwMode="auto">
                <a:xfrm>
                  <a:off x="5472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66" name="AutoShape 218"/>
                <p:cNvSpPr>
                  <a:spLocks noChangeArrowheads="1"/>
                </p:cNvSpPr>
                <p:nvPr/>
              </p:nvSpPr>
              <p:spPr bwMode="auto">
                <a:xfrm>
                  <a:off x="5580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65" name="AutoShape 217"/>
                <p:cNvSpPr>
                  <a:spLocks noChangeArrowheads="1"/>
                </p:cNvSpPr>
                <p:nvPr/>
              </p:nvSpPr>
              <p:spPr bwMode="auto">
                <a:xfrm>
                  <a:off x="5688" y="2052"/>
                  <a:ext cx="141" cy="141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grpSp>
              <p:nvGrpSpPr>
                <p:cNvPr id="2259" name="Group 211"/>
                <p:cNvGrpSpPr>
                  <a:grpSpLocks/>
                </p:cNvGrpSpPr>
                <p:nvPr/>
              </p:nvGrpSpPr>
              <p:grpSpPr bwMode="auto">
                <a:xfrm>
                  <a:off x="5796" y="2052"/>
                  <a:ext cx="573" cy="141"/>
                  <a:chOff x="5496" y="2292"/>
                  <a:chExt cx="573" cy="141"/>
                </a:xfrm>
              </p:grpSpPr>
              <p:sp>
                <p:nvSpPr>
                  <p:cNvPr id="2264" name="AutoShape 216"/>
                  <p:cNvSpPr>
                    <a:spLocks noChangeArrowheads="1"/>
                  </p:cNvSpPr>
                  <p:nvPr/>
                </p:nvSpPr>
                <p:spPr bwMode="auto">
                  <a:xfrm>
                    <a:off x="5496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63" name="AutoShape 215"/>
                  <p:cNvSpPr>
                    <a:spLocks noChangeArrowheads="1"/>
                  </p:cNvSpPr>
                  <p:nvPr/>
                </p:nvSpPr>
                <p:spPr bwMode="auto">
                  <a:xfrm>
                    <a:off x="5604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62" name="AutoShape 214"/>
                  <p:cNvSpPr>
                    <a:spLocks noChangeArrowheads="1"/>
                  </p:cNvSpPr>
                  <p:nvPr/>
                </p:nvSpPr>
                <p:spPr bwMode="auto">
                  <a:xfrm>
                    <a:off x="5712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61" name="AutoShape 213"/>
                  <p:cNvSpPr>
                    <a:spLocks noChangeArrowheads="1"/>
                  </p:cNvSpPr>
                  <p:nvPr/>
                </p:nvSpPr>
                <p:spPr bwMode="auto">
                  <a:xfrm>
                    <a:off x="5820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60" name="AutoShape 212"/>
                  <p:cNvSpPr>
                    <a:spLocks noChangeArrowheads="1"/>
                  </p:cNvSpPr>
                  <p:nvPr/>
                </p:nvSpPr>
                <p:spPr bwMode="auto">
                  <a:xfrm>
                    <a:off x="5928" y="2292"/>
                    <a:ext cx="141" cy="141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99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59</Words>
  <Application>Microsoft Office PowerPoint</Application>
  <PresentationFormat>‫הצגה על המסך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2</cp:revision>
  <dcterms:created xsi:type="dcterms:W3CDTF">2014-09-02T12:21:05Z</dcterms:created>
  <dcterms:modified xsi:type="dcterms:W3CDTF">2014-09-02T12:33:24Z</dcterms:modified>
</cp:coreProperties>
</file>