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F6BCBE8-30B0-4476-8762-9236B142003A}" type="datetimeFigureOut">
              <a:rPr lang="en-US" smtClean="0"/>
              <a:pPr/>
              <a:t>9/29/2015</a:t>
            </a:fld>
            <a:endParaRPr lang="en-US" sz="1100" dirty="0">
              <a:solidFill>
                <a:srgbClr val="3E3D2D"/>
              </a:solidFill>
            </a:endParaRP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sz="1100" dirty="0">
              <a:solidFill>
                <a:srgbClr val="3E3D2D"/>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9CEB3EB-F4F2-46F4-8867-D3C68411A9A0}" type="slidenum">
              <a:rPr lang="en-US" smtClean="0">
                <a:solidFill>
                  <a:srgbClr val="94C600"/>
                </a:solidFill>
              </a:rPr>
              <a:pPr/>
              <a:t>‹#›</a:t>
            </a:fld>
            <a:endParaRPr lang="en-US">
              <a:solidFill>
                <a:srgbClr val="3E3D2D"/>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6714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5" name="Footer Placeholder 4"/>
          <p:cNvSpPr>
            <a:spLocks noGrp="1"/>
          </p:cNvSpPr>
          <p:nvPr>
            <p:ph type="ftr" sz="quarter" idx="11"/>
          </p:nvPr>
        </p:nvSpPr>
        <p:spPr/>
        <p:txBody>
          <a:bodyPr/>
          <a:lstStyle/>
          <a:p>
            <a:endParaRPr lang="en-US" sz="1100" dirty="0">
              <a:solidFill>
                <a:srgbClr val="3E3D2D"/>
              </a:solidFill>
            </a:endParaRPr>
          </a:p>
        </p:txBody>
      </p:sp>
      <p:sp>
        <p:nvSpPr>
          <p:cNvPr id="6" name="Slide Number Placeholder 5"/>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3620412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5" name="Footer Placeholder 4"/>
          <p:cNvSpPr>
            <a:spLocks noGrp="1"/>
          </p:cNvSpPr>
          <p:nvPr>
            <p:ph type="ftr" sz="quarter" idx="11"/>
          </p:nvPr>
        </p:nvSpPr>
        <p:spPr/>
        <p:txBody>
          <a:bodyPr/>
          <a:lstStyle/>
          <a:p>
            <a:endParaRPr lang="en-US" sz="1100" dirty="0">
              <a:solidFill>
                <a:srgbClr val="3E3D2D"/>
              </a:solidFill>
            </a:endParaRPr>
          </a:p>
        </p:txBody>
      </p:sp>
      <p:sp>
        <p:nvSpPr>
          <p:cNvPr id="6" name="Slide Number Placeholder 5"/>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307622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5" name="Footer Placeholder 4"/>
          <p:cNvSpPr>
            <a:spLocks noGrp="1"/>
          </p:cNvSpPr>
          <p:nvPr>
            <p:ph type="ftr" sz="quarter" idx="11"/>
          </p:nvPr>
        </p:nvSpPr>
        <p:spPr/>
        <p:txBody>
          <a:bodyPr/>
          <a:lstStyle/>
          <a:p>
            <a:endParaRPr lang="en-US" sz="1100" dirty="0">
              <a:solidFill>
                <a:srgbClr val="3E3D2D"/>
              </a:solidFill>
            </a:endParaRPr>
          </a:p>
        </p:txBody>
      </p:sp>
      <p:sp>
        <p:nvSpPr>
          <p:cNvPr id="6" name="Slide Number Placeholder 5"/>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2118901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5" name="Footer Placeholder 4"/>
          <p:cNvSpPr>
            <a:spLocks noGrp="1"/>
          </p:cNvSpPr>
          <p:nvPr>
            <p:ph type="ftr" sz="quarter" idx="11"/>
          </p:nvPr>
        </p:nvSpPr>
        <p:spPr/>
        <p:txBody>
          <a:bodyPr/>
          <a:lstStyle/>
          <a:p>
            <a:endParaRPr lang="en-US" sz="1100" dirty="0">
              <a:solidFill>
                <a:srgbClr val="3E3D2D"/>
              </a:solidFill>
            </a:endParaRPr>
          </a:p>
        </p:txBody>
      </p:sp>
      <p:sp>
        <p:nvSpPr>
          <p:cNvPr id="6" name="Slide Number Placeholder 5"/>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1882411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5" name="Date Placeholder 4"/>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6" name="Footer Placeholder 5"/>
          <p:cNvSpPr>
            <a:spLocks noGrp="1"/>
          </p:cNvSpPr>
          <p:nvPr>
            <p:ph type="ftr" sz="quarter" idx="11"/>
          </p:nvPr>
        </p:nvSpPr>
        <p:spPr/>
        <p:txBody>
          <a:bodyPr/>
          <a:lstStyle/>
          <a:p>
            <a:endParaRPr lang="en-US" sz="1100" dirty="0">
              <a:solidFill>
                <a:srgbClr val="3E3D2D"/>
              </a:solidFill>
            </a:endParaRPr>
          </a:p>
        </p:txBody>
      </p:sp>
      <p:sp>
        <p:nvSpPr>
          <p:cNvPr id="7" name="Slide Number Placeholder 6"/>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
        <p:nvSpPr>
          <p:cNvPr id="9" name="Content Placeholder 8"/>
          <p:cNvSpPr>
            <a:spLocks noGrp="1"/>
          </p:cNvSpPr>
          <p:nvPr>
            <p:ph sz="quarter" idx="13"/>
          </p:nvPr>
        </p:nvSpPr>
        <p:spPr>
          <a:xfrm>
            <a:off x="1042416" y="2313432"/>
            <a:ext cx="3419856" cy="349300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extLst>
      <p:ext uri="{BB962C8B-B14F-4D97-AF65-F5344CB8AC3E}">
        <p14:creationId xmlns:p14="http://schemas.microsoft.com/office/powerpoint/2010/main" val="1724883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8" name="Footer Placeholder 7"/>
          <p:cNvSpPr>
            <a:spLocks noGrp="1"/>
          </p:cNvSpPr>
          <p:nvPr>
            <p:ph type="ftr" sz="quarter" idx="11"/>
          </p:nvPr>
        </p:nvSpPr>
        <p:spPr/>
        <p:txBody>
          <a:bodyPr/>
          <a:lstStyle/>
          <a:p>
            <a:endParaRPr lang="en-US" sz="1100" dirty="0">
              <a:solidFill>
                <a:srgbClr val="3E3D2D"/>
              </a:solidFill>
            </a:endParaRPr>
          </a:p>
        </p:txBody>
      </p:sp>
      <p:sp>
        <p:nvSpPr>
          <p:cNvPr id="9" name="Slide Number Placeholder 8"/>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183363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4" name="Footer Placeholder 3"/>
          <p:cNvSpPr>
            <a:spLocks noGrp="1"/>
          </p:cNvSpPr>
          <p:nvPr>
            <p:ph type="ftr" sz="quarter" idx="11"/>
          </p:nvPr>
        </p:nvSpPr>
        <p:spPr/>
        <p:txBody>
          <a:bodyPr/>
          <a:lstStyle/>
          <a:p>
            <a:endParaRPr lang="en-US" sz="1100" dirty="0">
              <a:solidFill>
                <a:srgbClr val="3E3D2D"/>
              </a:solidFill>
            </a:endParaRPr>
          </a:p>
        </p:txBody>
      </p:sp>
      <p:sp>
        <p:nvSpPr>
          <p:cNvPr id="5" name="Slide Number Placeholder 4"/>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2596394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3" name="Footer Placeholder 2"/>
          <p:cNvSpPr>
            <a:spLocks noGrp="1"/>
          </p:cNvSpPr>
          <p:nvPr>
            <p:ph type="ftr" sz="quarter" idx="11"/>
          </p:nvPr>
        </p:nvSpPr>
        <p:spPr/>
        <p:txBody>
          <a:bodyPr/>
          <a:lstStyle/>
          <a:p>
            <a:endParaRPr lang="en-US" sz="1100" dirty="0">
              <a:solidFill>
                <a:srgbClr val="3E3D2D"/>
              </a:solidFill>
            </a:endParaRPr>
          </a:p>
        </p:txBody>
      </p:sp>
      <p:sp>
        <p:nvSpPr>
          <p:cNvPr id="4" name="Slide Number Placeholder 3"/>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193524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7" name="Slide Number Placeholder 6"/>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sz="1100" dirty="0">
              <a:solidFill>
                <a:srgbClr val="3E3D2D"/>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he-IL" smtClean="0"/>
              <a:t>לחץ כדי לערוך סגנון כותרת של תבנית בסיס</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Tree>
    <p:extLst>
      <p:ext uri="{BB962C8B-B14F-4D97-AF65-F5344CB8AC3E}">
        <p14:creationId xmlns:p14="http://schemas.microsoft.com/office/powerpoint/2010/main" val="1159540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F6BCBE8-30B0-4476-8762-9236B142003A}" type="datetimeFigureOut">
              <a:rPr lang="en-US" smtClean="0"/>
              <a:pPr/>
              <a:t>9/29/2015</a:t>
            </a:fld>
            <a:endParaRPr lang="en-US" sz="1100" dirty="0">
              <a:solidFill>
                <a:srgbClr val="3E3D2D"/>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sz="1100" dirty="0">
              <a:solidFill>
                <a:srgbClr val="3E3D2D"/>
              </a:solidFill>
            </a:endParaRPr>
          </a:p>
        </p:txBody>
      </p:sp>
      <p:sp>
        <p:nvSpPr>
          <p:cNvPr id="7" name="Slide Number Placeholder 6"/>
          <p:cNvSpPr>
            <a:spLocks noGrp="1"/>
          </p:cNvSpPr>
          <p:nvPr>
            <p:ph type="sldNum" sz="quarter" idx="12"/>
          </p:nvPr>
        </p:nvSpPr>
        <p:spPr/>
        <p:txBody>
          <a:body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4148862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F6BCBE8-30B0-4476-8762-9236B142003A}" type="datetimeFigureOut">
              <a:rPr lang="en-US" smtClean="0"/>
              <a:pPr/>
              <a:t>9/29/2015</a:t>
            </a:fld>
            <a:endParaRPr lang="en-US" sz="1100" dirty="0">
              <a:solidFill>
                <a:srgbClr val="3E3D2D"/>
              </a:solidFill>
            </a:endParaRP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sz="1100" dirty="0">
              <a:solidFill>
                <a:srgbClr val="3E3D2D"/>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9CEB3EB-F4F2-46F4-8867-D3C68411A9A0}" type="slidenum">
              <a:rPr lang="en-US" smtClean="0"/>
              <a:pPr/>
              <a:t>‹#›</a:t>
            </a:fld>
            <a:endParaRPr lang="en-US">
              <a:solidFill>
                <a:srgbClr val="3E3D2D"/>
              </a:solidFill>
            </a:endParaRPr>
          </a:p>
        </p:txBody>
      </p:sp>
    </p:spTree>
    <p:extLst>
      <p:ext uri="{BB962C8B-B14F-4D97-AF65-F5344CB8AC3E}">
        <p14:creationId xmlns:p14="http://schemas.microsoft.com/office/powerpoint/2010/main" val="41359264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marcelatehila@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title"/>
          </p:nvPr>
        </p:nvSpPr>
        <p:spPr>
          <a:xfrm>
            <a:off x="1076739" y="764704"/>
            <a:ext cx="7024744" cy="5137640"/>
          </a:xfrm>
        </p:spPr>
        <p:txBody>
          <a:bodyPr>
            <a:noAutofit/>
          </a:bodyPr>
          <a:lstStyle/>
          <a:p>
            <a:pPr algn="ctr"/>
            <a:r>
              <a:rPr lang="he-IL" sz="6000" dirty="0" smtClean="0"/>
              <a:t>מרכזי הלמידה</a:t>
            </a:r>
            <a:br>
              <a:rPr lang="he-IL" sz="6000" dirty="0" smtClean="0"/>
            </a:br>
            <a:r>
              <a:rPr lang="he-IL" sz="7200" dirty="0" smtClean="0"/>
              <a:t/>
            </a:r>
            <a:br>
              <a:rPr lang="he-IL" sz="7200" dirty="0" smtClean="0"/>
            </a:br>
            <a:r>
              <a:rPr lang="he-IL" sz="8800" b="1" dirty="0" smtClean="0"/>
              <a:t>כללי המרכז שלנו</a:t>
            </a:r>
            <a:endParaRPr lang="he-IL" sz="8800" b="1" dirty="0"/>
          </a:p>
        </p:txBody>
      </p:sp>
      <p:pic>
        <p:nvPicPr>
          <p:cNvPr id="2051" name="Picture 3" descr="C:\Users\MARSEL\AppData\Local\Microsoft\Windows\Temporary Internet Files\Content.IE5\P2TDYQRL\MC90043579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04664"/>
            <a:ext cx="1799539" cy="179588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2052" name="Picture 4" descr="C:\Users\MARSEL\AppData\Local\Microsoft\Windows\Temporary Internet Files\Content.IE5\S61RAO70\MC90043573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4537135"/>
            <a:ext cx="1798625" cy="194767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2053" name="Picture 5" descr="C:\Users\MARSEL\AppData\Local\Microsoft\Windows\Temporary Internet Files\Content.IE5\UYX4CJOP\MC90043572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1052736"/>
            <a:ext cx="1730375" cy="16224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203848" y="6165304"/>
            <a:ext cx="3744416" cy="369332"/>
          </a:xfrm>
          <a:prstGeom prst="rect">
            <a:avLst/>
          </a:prstGeom>
          <a:noFill/>
        </p:spPr>
        <p:txBody>
          <a:bodyPr wrap="square" rtlCol="1">
            <a:spAutoFit/>
          </a:bodyPr>
          <a:lstStyle/>
          <a:p>
            <a:r>
              <a:rPr lang="he-IL" dirty="0" smtClean="0"/>
              <a:t>כל הזכויות במצגת זו שמורות למרסל ב</a:t>
            </a:r>
            <a:endParaRPr lang="he-IL" dirty="0"/>
          </a:p>
        </p:txBody>
      </p:sp>
    </p:spTree>
    <p:extLst>
      <p:ext uri="{BB962C8B-B14F-4D97-AF65-F5344CB8AC3E}">
        <p14:creationId xmlns:p14="http://schemas.microsoft.com/office/powerpoint/2010/main" val="1797642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ריענון- הרכב קבוצות</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4051795984"/>
              </p:ext>
            </p:extLst>
          </p:nvPr>
        </p:nvGraphicFramePr>
        <p:xfrm>
          <a:off x="1115616" y="2324100"/>
          <a:ext cx="6704409" cy="1385188"/>
        </p:xfrm>
        <a:graphic>
          <a:graphicData uri="http://schemas.openxmlformats.org/drawingml/2006/table">
            <a:tbl>
              <a:tblPr rtl="1" firstRow="1" bandRow="1">
                <a:tableStyleId>{5C22544A-7EE6-4342-B048-85BDC9FD1C3A}</a:tableStyleId>
              </a:tblPr>
              <a:tblGrid>
                <a:gridCol w="2234803"/>
                <a:gridCol w="2234803"/>
                <a:gridCol w="2234803"/>
              </a:tblGrid>
              <a:tr h="517994">
                <a:tc>
                  <a:txBody>
                    <a:bodyPr/>
                    <a:lstStyle/>
                    <a:p>
                      <a:pPr rtl="1"/>
                      <a:r>
                        <a:rPr lang="en-US" dirty="0" smtClean="0"/>
                        <a:t>Group</a:t>
                      </a:r>
                      <a:r>
                        <a:rPr lang="en-US" baseline="0" dirty="0" smtClean="0"/>
                        <a:t> no. 3</a:t>
                      </a:r>
                      <a:endParaRPr lang="he-IL" dirty="0"/>
                    </a:p>
                  </a:txBody>
                  <a:tcPr/>
                </a:tc>
                <a:tc>
                  <a:txBody>
                    <a:bodyPr/>
                    <a:lstStyle/>
                    <a:p>
                      <a:pPr rtl="1"/>
                      <a:r>
                        <a:rPr lang="en-US" dirty="0" smtClean="0"/>
                        <a:t>Group</a:t>
                      </a:r>
                      <a:r>
                        <a:rPr lang="en-US" baseline="0" dirty="0" smtClean="0"/>
                        <a:t> no. 2</a:t>
                      </a:r>
                      <a:endParaRPr lang="he-IL" dirty="0"/>
                    </a:p>
                  </a:txBody>
                  <a:tcPr/>
                </a:tc>
                <a:tc>
                  <a:txBody>
                    <a:bodyPr/>
                    <a:lstStyle/>
                    <a:p>
                      <a:pPr rtl="1"/>
                      <a:r>
                        <a:rPr lang="en-US" dirty="0" smtClean="0"/>
                        <a:t>Group no.</a:t>
                      </a:r>
                      <a:r>
                        <a:rPr lang="en-US" baseline="0" dirty="0" smtClean="0"/>
                        <a:t> 1</a:t>
                      </a:r>
                      <a:endParaRPr lang="he-IL" dirty="0"/>
                    </a:p>
                  </a:txBody>
                  <a:tcPr/>
                </a:tc>
              </a:tr>
              <a:tr h="433597">
                <a:tc>
                  <a:txBody>
                    <a:bodyPr/>
                    <a:lstStyle/>
                    <a:p>
                      <a:pPr rtl="1"/>
                      <a:endParaRPr lang="he-IL" dirty="0"/>
                    </a:p>
                  </a:txBody>
                  <a:tcPr/>
                </a:tc>
                <a:tc>
                  <a:txBody>
                    <a:bodyPr/>
                    <a:lstStyle/>
                    <a:p>
                      <a:pPr rtl="1"/>
                      <a:endParaRPr lang="he-IL" dirty="0"/>
                    </a:p>
                  </a:txBody>
                  <a:tcPr/>
                </a:tc>
                <a:tc>
                  <a:txBody>
                    <a:bodyPr/>
                    <a:lstStyle/>
                    <a:p>
                      <a:pPr rtl="1"/>
                      <a:endParaRPr lang="he-IL" dirty="0"/>
                    </a:p>
                  </a:txBody>
                  <a:tcPr/>
                </a:tc>
              </a:tr>
              <a:tr h="433597">
                <a:tc>
                  <a:txBody>
                    <a:bodyPr/>
                    <a:lstStyle/>
                    <a:p>
                      <a:pPr rtl="1"/>
                      <a:endParaRPr lang="he-IL" dirty="0"/>
                    </a:p>
                  </a:txBody>
                  <a:tcPr/>
                </a:tc>
                <a:tc>
                  <a:txBody>
                    <a:bodyPr/>
                    <a:lstStyle/>
                    <a:p>
                      <a:pPr rtl="1"/>
                      <a:endParaRPr lang="he-IL" dirty="0"/>
                    </a:p>
                  </a:txBody>
                  <a:tcPr/>
                </a:tc>
                <a:tc>
                  <a:txBody>
                    <a:bodyPr/>
                    <a:lstStyle/>
                    <a:p>
                      <a:pPr rtl="1"/>
                      <a:endParaRPr lang="he-IL" dirty="0"/>
                    </a:p>
                  </a:txBody>
                  <a:tcPr/>
                </a:tc>
              </a:tr>
            </a:tbl>
          </a:graphicData>
        </a:graphic>
      </p:graphicFrame>
    </p:spTree>
    <p:extLst>
      <p:ext uri="{BB962C8B-B14F-4D97-AF65-F5344CB8AC3E}">
        <p14:creationId xmlns:p14="http://schemas.microsoft.com/office/powerpoint/2010/main" val="181190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539552" y="908720"/>
            <a:ext cx="8064896" cy="5184576"/>
          </a:xfrm>
        </p:spPr>
        <p:txBody>
          <a:bodyPr>
            <a:normAutofit lnSpcReduction="10000"/>
          </a:bodyPr>
          <a:lstStyle/>
          <a:p>
            <a:pPr marL="68580" indent="0">
              <a:buNone/>
            </a:pPr>
            <a:r>
              <a:rPr lang="he-IL" sz="4400" b="1" dirty="0" smtClean="0">
                <a:solidFill>
                  <a:srgbClr val="FF0000"/>
                </a:solidFill>
              </a:rPr>
              <a:t>תפקיד ראש קבוצה</a:t>
            </a:r>
          </a:p>
          <a:p>
            <a:pPr marL="68580" indent="0">
              <a:buNone/>
            </a:pPr>
            <a:endParaRPr lang="he-IL" sz="4400" b="1" dirty="0" smtClean="0"/>
          </a:p>
          <a:p>
            <a:pPr marL="68580" indent="0">
              <a:buNone/>
            </a:pPr>
            <a:r>
              <a:rPr lang="he-IL" sz="2800" b="1" dirty="0" smtClean="0">
                <a:solidFill>
                  <a:srgbClr val="002060"/>
                </a:solidFill>
              </a:rPr>
              <a:t>לתעד את תהליך העבודה- </a:t>
            </a:r>
            <a:r>
              <a:rPr lang="he-IL" sz="2800" b="1" dirty="0" smtClean="0"/>
              <a:t>בתיקייה: </a:t>
            </a:r>
            <a:r>
              <a:rPr lang="he-IL" sz="2800" dirty="0" smtClean="0"/>
              <a:t>תאריך, מה הספקנו באותו שיעור, משימות משותפות- מה כל בת עשתה</a:t>
            </a:r>
          </a:p>
          <a:p>
            <a:pPr marL="68580" indent="0">
              <a:buNone/>
            </a:pPr>
            <a:r>
              <a:rPr lang="he-IL" sz="2800" b="1" dirty="0" smtClean="0">
                <a:solidFill>
                  <a:srgbClr val="002060"/>
                </a:solidFill>
              </a:rPr>
              <a:t>להקריא את "דף ההוראות" של המרכז בתחילת כל שיעור.</a:t>
            </a:r>
          </a:p>
          <a:p>
            <a:pPr marL="68580" indent="0">
              <a:buNone/>
            </a:pPr>
            <a:r>
              <a:rPr lang="he-IL" sz="2800" b="1" dirty="0" smtClean="0">
                <a:solidFill>
                  <a:srgbClr val="002060"/>
                </a:solidFill>
              </a:rPr>
              <a:t>לסייע לבנות הקבוצה- </a:t>
            </a:r>
            <a:r>
              <a:rPr lang="he-IL" sz="2800" dirty="0" smtClean="0"/>
              <a:t>בביצוע משימות והבנת הטקסט. כל שאלה מפנים לראש הקבוצה. אם היא לא יודעת- היא מרכזת את כל השאלות </a:t>
            </a:r>
            <a:r>
              <a:rPr lang="he-IL" sz="2800" b="1" dirty="0" smtClean="0"/>
              <a:t>ורק היא </a:t>
            </a:r>
            <a:r>
              <a:rPr lang="he-IL" sz="2800" dirty="0" smtClean="0"/>
              <a:t>פונה למורה.</a:t>
            </a:r>
          </a:p>
          <a:p>
            <a:pPr marL="68580" indent="0">
              <a:buNone/>
            </a:pPr>
            <a:endParaRPr lang="he-I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5" y="476672"/>
            <a:ext cx="3064662"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7320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txBox="1">
            <a:spLocks/>
          </p:cNvSpPr>
          <p:nvPr/>
        </p:nvSpPr>
        <p:spPr>
          <a:xfrm>
            <a:off x="467544" y="692696"/>
            <a:ext cx="8064896" cy="5544616"/>
          </a:xfrm>
          <a:prstGeom prst="rect">
            <a:avLst/>
          </a:prstGeom>
        </p:spPr>
        <p:txBody>
          <a:bodyPr vert="horz" lIns="91440" tIns="45720" rIns="91440" bIns="45720" rtlCol="0">
            <a:normAutofit fontScale="85000" lnSpcReduction="10000"/>
          </a:bodyPr>
          <a:lst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buClr>
                <a:srgbClr val="94C600"/>
              </a:buClr>
              <a:buFont typeface="Wingdings 2" pitchFamily="18" charset="2"/>
              <a:buNone/>
            </a:pPr>
            <a:r>
              <a:rPr lang="he-IL" sz="4400" b="1" dirty="0" smtClean="0">
                <a:solidFill>
                  <a:srgbClr val="FF0000"/>
                </a:solidFill>
              </a:rPr>
              <a:t>תפקיד חברות הקבוצה</a:t>
            </a:r>
          </a:p>
          <a:p>
            <a:pPr marL="68580" indent="0">
              <a:buClr>
                <a:srgbClr val="94C600"/>
              </a:buClr>
              <a:buFont typeface="Wingdings 2" pitchFamily="18" charset="2"/>
              <a:buNone/>
            </a:pPr>
            <a:endParaRPr lang="he-IL" sz="4400" b="1" dirty="0" smtClean="0">
              <a:solidFill>
                <a:srgbClr val="3E3D2D"/>
              </a:solidFill>
            </a:endParaRPr>
          </a:p>
          <a:p>
            <a:pPr marL="68580" indent="0">
              <a:buClr>
                <a:srgbClr val="94C600"/>
              </a:buClr>
              <a:buFont typeface="Wingdings 2" pitchFamily="18" charset="2"/>
              <a:buNone/>
            </a:pPr>
            <a:r>
              <a:rPr lang="he-IL" sz="2800" b="1" dirty="0" smtClean="0">
                <a:solidFill>
                  <a:srgbClr val="002060"/>
                </a:solidFill>
              </a:rPr>
              <a:t>לעבוד יחד באווירה מכבדת-</a:t>
            </a:r>
            <a:r>
              <a:rPr lang="he-IL" sz="2800" b="1" dirty="0" smtClean="0">
                <a:solidFill>
                  <a:srgbClr val="3E3D2D"/>
                </a:solidFill>
              </a:rPr>
              <a:t> </a:t>
            </a:r>
          </a:p>
          <a:p>
            <a:pPr>
              <a:buClr>
                <a:srgbClr val="94C600"/>
              </a:buClr>
            </a:pPr>
            <a:r>
              <a:rPr lang="he-IL" sz="2800" dirty="0" smtClean="0">
                <a:solidFill>
                  <a:srgbClr val="3E3D2D"/>
                </a:solidFill>
              </a:rPr>
              <a:t>גם אם מישהי טעתה או במצב רוח "הפוך"- אל תתנו לה להשפיע! היו אתן המכבדות והמשפיעות.</a:t>
            </a:r>
          </a:p>
          <a:p>
            <a:pPr>
              <a:buClr>
                <a:srgbClr val="94C600"/>
              </a:buClr>
            </a:pPr>
            <a:r>
              <a:rPr lang="he-IL" sz="2800" dirty="0" smtClean="0">
                <a:solidFill>
                  <a:srgbClr val="3E3D2D"/>
                </a:solidFill>
              </a:rPr>
              <a:t>השתדלו לקבל כל הצעה ברוח טובה. גם אם אתם ממש לא אוהבים אותה. נסו להגיע יחד לפשרה, בדרך ארץ, ובכבוד הדדי. וגם, אפשר לנסות לפרגן. מי יודע? אולי זה ישפיע על הציון...</a:t>
            </a:r>
          </a:p>
          <a:p>
            <a:pPr marL="68580" indent="0">
              <a:buClr>
                <a:srgbClr val="94C600"/>
              </a:buClr>
              <a:buFont typeface="Wingdings 2" pitchFamily="18" charset="2"/>
              <a:buNone/>
            </a:pPr>
            <a:r>
              <a:rPr lang="he-IL" sz="2800" b="1" dirty="0" smtClean="0">
                <a:solidFill>
                  <a:srgbClr val="002060"/>
                </a:solidFill>
              </a:rPr>
              <a:t>לסייע לבנות הקבוצה</a:t>
            </a:r>
            <a:r>
              <a:rPr lang="he-IL" sz="2800" dirty="0" smtClean="0">
                <a:solidFill>
                  <a:srgbClr val="002060"/>
                </a:solidFill>
              </a:rPr>
              <a:t> </a:t>
            </a:r>
            <a:r>
              <a:rPr lang="he-IL" sz="2800" dirty="0" smtClean="0">
                <a:solidFill>
                  <a:prstClr val="black"/>
                </a:solidFill>
              </a:rPr>
              <a:t>- </a:t>
            </a:r>
            <a:r>
              <a:rPr lang="he-IL" sz="2800" dirty="0" smtClean="0">
                <a:solidFill>
                  <a:prstClr val="black">
                    <a:lumMod val="75000"/>
                    <a:lumOff val="25000"/>
                  </a:prstClr>
                </a:solidFill>
              </a:rPr>
              <a:t>לא לשכוח! אתם חלק מקבוצה, מותר להציע עזרה, ומותר גם לקבל. (אבל אסור, אסור, אסור לשמש מקור להעתקות!)</a:t>
            </a:r>
          </a:p>
          <a:p>
            <a:pPr marL="68580" indent="0">
              <a:buClr>
                <a:srgbClr val="94C600"/>
              </a:buClr>
              <a:buFont typeface="Wingdings 2" pitchFamily="18" charset="2"/>
              <a:buNone/>
            </a:pPr>
            <a:r>
              <a:rPr lang="he-IL" sz="2800" b="1" dirty="0" smtClean="0">
                <a:solidFill>
                  <a:srgbClr val="002060"/>
                </a:solidFill>
              </a:rPr>
              <a:t>להשלים חומר ומטלות- </a:t>
            </a:r>
            <a:r>
              <a:rPr lang="he-IL" sz="2800" dirty="0" smtClean="0">
                <a:solidFill>
                  <a:prstClr val="black">
                    <a:lumMod val="75000"/>
                    <a:lumOff val="25000"/>
                  </a:prstClr>
                </a:solidFill>
              </a:rPr>
              <a:t>חסרת? לא השתתפת בשיעור? וודאי כי החומר החסר יושלם כבר בשיעור שלאחריו. "גרירת חומר" לא תועיל, אלא רק תזיק.</a:t>
            </a:r>
            <a:endParaRPr lang="he-IL" dirty="0">
              <a:solidFill>
                <a:prstClr val="black">
                  <a:lumMod val="75000"/>
                  <a:lumOff val="25000"/>
                </a:prstClr>
              </a:solidFill>
            </a:endParaRPr>
          </a:p>
        </p:txBody>
      </p:sp>
      <p:pic>
        <p:nvPicPr>
          <p:cNvPr id="4098" name="Picture 2" descr="C:\Users\MARSEL\AppData\Local\Microsoft\Windows\Temporary Internet Files\Content.IE5\NZCLEC55\MC900434399[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68845"/>
            <a:ext cx="3024336" cy="1758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7105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539552" y="908720"/>
            <a:ext cx="8064896" cy="5472608"/>
          </a:xfrm>
        </p:spPr>
        <p:txBody>
          <a:bodyPr>
            <a:normAutofit lnSpcReduction="10000"/>
          </a:bodyPr>
          <a:lstStyle/>
          <a:p>
            <a:pPr marL="68580" indent="0">
              <a:buNone/>
            </a:pPr>
            <a:r>
              <a:rPr lang="he-IL" sz="4400" b="1" dirty="0" smtClean="0">
                <a:solidFill>
                  <a:srgbClr val="FF0000"/>
                </a:solidFill>
              </a:rPr>
              <a:t>תפקיד המורה</a:t>
            </a:r>
          </a:p>
          <a:p>
            <a:pPr marL="68580" indent="0">
              <a:buNone/>
            </a:pPr>
            <a:endParaRPr lang="he-IL" sz="4400" b="1" dirty="0" smtClean="0"/>
          </a:p>
          <a:p>
            <a:pPr marL="68580" indent="0">
              <a:buNone/>
            </a:pPr>
            <a:r>
              <a:rPr lang="he-IL" sz="2800" b="1" dirty="0" smtClean="0">
                <a:solidFill>
                  <a:srgbClr val="002060"/>
                </a:solidFill>
              </a:rPr>
              <a:t>כל שיעור (45 דק')- לשבת עם קבוצה אחת </a:t>
            </a:r>
          </a:p>
          <a:p>
            <a:pPr marL="68580" indent="0">
              <a:buNone/>
            </a:pPr>
            <a:r>
              <a:rPr lang="he-IL" sz="2800" dirty="0" smtClean="0"/>
              <a:t>ולסייע בכל הנדרש בביצוע משימות והבנת הטקסט. שאלות של הקבוצות האחרות ייענו אחרי 20 דק' מתחילת השיעור. </a:t>
            </a:r>
          </a:p>
          <a:p>
            <a:pPr marL="68580" indent="0">
              <a:buNone/>
            </a:pPr>
            <a:r>
              <a:rPr lang="he-IL" sz="2800" b="1" dirty="0" smtClean="0">
                <a:solidFill>
                  <a:srgbClr val="002060"/>
                </a:solidFill>
              </a:rPr>
              <a:t>זמינות גם אחרי שעות הלימודים</a:t>
            </a:r>
          </a:p>
          <a:p>
            <a:pPr marL="68580" indent="0">
              <a:buNone/>
            </a:pPr>
            <a:r>
              <a:rPr lang="he-IL" sz="2800" dirty="0" smtClean="0"/>
              <a:t>קיבלתם משימה הביתה? זקוקות להכוונה פרטנית?</a:t>
            </a:r>
          </a:p>
          <a:p>
            <a:pPr marL="68580" indent="0">
              <a:buNone/>
            </a:pPr>
            <a:r>
              <a:rPr lang="he-IL" sz="2800" dirty="0" smtClean="0"/>
              <a:t>שלחו אלי מייל אחה"צ: </a:t>
            </a:r>
            <a:r>
              <a:rPr lang="en-US" sz="2800" dirty="0" smtClean="0">
                <a:hlinkClick r:id="rId2"/>
              </a:rPr>
              <a:t>marcelatehila@gmail.com</a:t>
            </a:r>
            <a:r>
              <a:rPr lang="en-US" sz="2800" dirty="0" smtClean="0"/>
              <a:t> </a:t>
            </a:r>
            <a:endParaRPr lang="he-IL" sz="2800" dirty="0" smtClean="0"/>
          </a:p>
          <a:p>
            <a:pPr marL="68580" indent="0">
              <a:buNone/>
            </a:pPr>
            <a:r>
              <a:rPr lang="he-IL" sz="2800" dirty="0" smtClean="0"/>
              <a:t>וכמובן... בדיקת תוצרים ונתינת ציון </a:t>
            </a:r>
            <a:r>
              <a:rPr lang="he-IL" sz="2800" dirty="0" smtClean="0">
                <a:sym typeface="Wingdings" panose="05000000000000000000" pitchFamily="2" charset="2"/>
              </a:rPr>
              <a:t></a:t>
            </a:r>
            <a:endParaRPr lang="he-IL"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88640"/>
            <a:ext cx="3429000" cy="308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17781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אוסטין">
  <a:themeElements>
    <a:clrScheme name="אוסטין">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אוסטין">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אוסטין">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TotalTime>
  <Words>271</Words>
  <Application>Microsoft Office PowerPoint</Application>
  <PresentationFormat>‫הצגה על המסך (4:3)</PresentationFormat>
  <Paragraphs>26</Paragraphs>
  <Slides>5</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5</vt:i4>
      </vt:variant>
    </vt:vector>
  </HeadingPairs>
  <TitlesOfParts>
    <vt:vector size="6" baseType="lpstr">
      <vt:lpstr>אוסטין</vt:lpstr>
      <vt:lpstr>מרכזי הלמידה  כללי המרכז שלנו</vt:lpstr>
      <vt:lpstr>ריענון- הרכב קבוצות</vt:lpstr>
      <vt:lpstr>מצגת של PowerPoint</vt:lpstr>
      <vt:lpstr>מצגת של PowerPoint</vt:lpstr>
      <vt:lpstr>מצגת של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ריענון- הרכב קבוצות</dc:title>
  <dc:creator>MARSEL</dc:creator>
  <cp:lastModifiedBy>MARSEL</cp:lastModifiedBy>
  <cp:revision>3</cp:revision>
  <dcterms:created xsi:type="dcterms:W3CDTF">2014-02-10T17:47:31Z</dcterms:created>
  <dcterms:modified xsi:type="dcterms:W3CDTF">2015-09-29T16:39:28Z</dcterms:modified>
</cp:coreProperties>
</file>