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79" r:id="rId6"/>
    <p:sldId id="280" r:id="rId7"/>
    <p:sldId id="281" r:id="rId8"/>
    <p:sldId id="261" r:id="rId9"/>
    <p:sldId id="262" r:id="rId10"/>
    <p:sldId id="263" r:id="rId11"/>
    <p:sldId id="264" r:id="rId12"/>
    <p:sldId id="265" r:id="rId13"/>
    <p:sldId id="267" r:id="rId14"/>
    <p:sldId id="266" r:id="rId15"/>
    <p:sldId id="268" r:id="rId16"/>
    <p:sldId id="269" r:id="rId17"/>
    <p:sldId id="271" r:id="rId18"/>
    <p:sldId id="270" r:id="rId19"/>
    <p:sldId id="273" r:id="rId20"/>
    <p:sldId id="278" r:id="rId21"/>
    <p:sldId id="275" r:id="rId22"/>
    <p:sldId id="276" r:id="rId23"/>
    <p:sldId id="277" r:id="rId24"/>
    <p:sldId id="259" r:id="rId25"/>
  </p:sldIdLst>
  <p:sldSz cx="9144000" cy="6858000" type="screen4x3"/>
  <p:notesSz cx="6877050" cy="10002838"/>
  <p:custDataLst>
    <p:tags r:id="rId26"/>
  </p:custDataLst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7B81-04AF-42BC-82E4-76A120EE8051}" type="datetimeFigureOut">
              <a:rPr lang="he-IL" smtClean="0"/>
              <a:pPr/>
              <a:t>כ"ח/שבט/תשע"ד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C0B2-EE70-4836-B9C0-07707357E6D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7B81-04AF-42BC-82E4-76A120EE8051}" type="datetimeFigureOut">
              <a:rPr lang="he-IL" smtClean="0"/>
              <a:pPr/>
              <a:t>כ"ח/שבט/תשע"ד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C0B2-EE70-4836-B9C0-07707357E6D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7B81-04AF-42BC-82E4-76A120EE8051}" type="datetimeFigureOut">
              <a:rPr lang="he-IL" smtClean="0"/>
              <a:pPr/>
              <a:t>כ"ח/שבט/תשע"ד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C0B2-EE70-4836-B9C0-07707357E6D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7B81-04AF-42BC-82E4-76A120EE8051}" type="datetimeFigureOut">
              <a:rPr lang="he-IL" smtClean="0"/>
              <a:pPr/>
              <a:t>כ"ח/שבט/תשע"ד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C0B2-EE70-4836-B9C0-07707357E6D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7B81-04AF-42BC-82E4-76A120EE8051}" type="datetimeFigureOut">
              <a:rPr lang="he-IL" smtClean="0"/>
              <a:pPr/>
              <a:t>כ"ח/שבט/תשע"ד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C0B2-EE70-4836-B9C0-07707357E6D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7B81-04AF-42BC-82E4-76A120EE8051}" type="datetimeFigureOut">
              <a:rPr lang="he-IL" smtClean="0"/>
              <a:pPr/>
              <a:t>כ"ח/שבט/תשע"ד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C0B2-EE70-4836-B9C0-07707357E6D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7B81-04AF-42BC-82E4-76A120EE8051}" type="datetimeFigureOut">
              <a:rPr lang="he-IL" smtClean="0"/>
              <a:pPr/>
              <a:t>כ"ח/שבט/תשע"ד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C0B2-EE70-4836-B9C0-07707357E6D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7B81-04AF-42BC-82E4-76A120EE8051}" type="datetimeFigureOut">
              <a:rPr lang="he-IL" smtClean="0"/>
              <a:pPr/>
              <a:t>כ"ח/שבט/תשע"ד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C0B2-EE70-4836-B9C0-07707357E6D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7B81-04AF-42BC-82E4-76A120EE8051}" type="datetimeFigureOut">
              <a:rPr lang="he-IL" smtClean="0"/>
              <a:pPr/>
              <a:t>כ"ח/שבט/תשע"ד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C0B2-EE70-4836-B9C0-07707357E6D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7B81-04AF-42BC-82E4-76A120EE8051}" type="datetimeFigureOut">
              <a:rPr lang="he-IL" smtClean="0"/>
              <a:pPr/>
              <a:t>כ"ח/שבט/תשע"ד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C0B2-EE70-4836-B9C0-07707357E6D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7B81-04AF-42BC-82E4-76A120EE8051}" type="datetimeFigureOut">
              <a:rPr lang="he-IL" smtClean="0"/>
              <a:pPr/>
              <a:t>כ"ח/שבט/תשע"ד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C0B2-EE70-4836-B9C0-07707357E6D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37B81-04AF-42BC-82E4-76A120EE8051}" type="datetimeFigureOut">
              <a:rPr lang="he-IL" smtClean="0"/>
              <a:pPr/>
              <a:t>כ"ח/שבט/תשע"ד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EC0B2-EE70-4836-B9C0-07707357E6D2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500034" y="1142984"/>
            <a:ext cx="8167621" cy="393954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5000" b="1" dirty="0" smtClean="0">
                <a:ln w="76200">
                  <a:solidFill>
                    <a:srgbClr val="FFC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uttman Mantova" pitchFamily="2" charset="-79"/>
                <a:cs typeface="Guttman Mantova" pitchFamily="2" charset="-79"/>
              </a:rPr>
              <a:t>תפקיד</a:t>
            </a:r>
            <a:endParaRPr lang="he-IL" sz="25000" b="1" cap="none" spc="0" dirty="0">
              <a:ln w="76200">
                <a:solidFill>
                  <a:srgbClr val="FFC00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uttman Mantova" pitchFamily="2" charset="-79"/>
              <a:cs typeface="Guttman Mantova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428596" y="285728"/>
            <a:ext cx="8358246" cy="58579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e-IL" sz="7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אחראית ביקור חולים</a:t>
            </a:r>
            <a:endParaRPr lang="he-IL" sz="7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28680" y="1189053"/>
            <a:ext cx="8229600" cy="4525963"/>
          </a:xfrm>
        </p:spPr>
        <p:txBody>
          <a:bodyPr/>
          <a:lstStyle/>
          <a:p>
            <a:r>
              <a:rPr lang="he-IL" sz="2800" dirty="0" smtClean="0"/>
              <a:t>בת זו אחראית להתקשר לבנות שלא הגיעו ליום הלימודים. </a:t>
            </a:r>
          </a:p>
          <a:p>
            <a:r>
              <a:rPr lang="he-IL" sz="2800" dirty="0" smtClean="0"/>
              <a:t>הבת תתעניין בשלום החברה, תספר לה מהנעשה בכיתה ותמסור לה בטלפון את שיעורי הבית</a:t>
            </a:r>
            <a:r>
              <a:rPr lang="he-IL" sz="2800" dirty="0" smtClean="0"/>
              <a:t>.</a:t>
            </a:r>
          </a:p>
          <a:p>
            <a:r>
              <a:rPr lang="he-IL" sz="2800" dirty="0" smtClean="0"/>
              <a:t>לבת שהייתה חולה ליותר משלושה ימים- יש להכין בשותפות עם כל הכיתה ברכת "ברוך רופא חולים".</a:t>
            </a:r>
            <a:endParaRPr lang="he-IL" sz="2800" dirty="0" smtClean="0"/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/>
          </a:p>
        </p:txBody>
      </p:sp>
      <p:sp>
        <p:nvSpPr>
          <p:cNvPr id="5" name="מלבן 4"/>
          <p:cNvSpPr/>
          <p:nvPr/>
        </p:nvSpPr>
        <p:spPr>
          <a:xfrm>
            <a:off x="4429124" y="4000504"/>
            <a:ext cx="4357718" cy="21431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6146" name="Picture 2" descr="C:\Documents and Settings\yosef\Local Settings\Temporary Internet Files\Content.IE5\ZQKE4DQA\MC90034069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143380"/>
            <a:ext cx="1811426" cy="173827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786710" y="285728"/>
            <a:ext cx="10001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בס"ד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428596" y="285728"/>
            <a:ext cx="8358246" cy="58579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e-IL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אחראית סוף היום</a:t>
            </a:r>
            <a:endParaRPr lang="he-IL" sz="7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2400" dirty="0" smtClean="0"/>
              <a:t>בת זו אחראית </a:t>
            </a:r>
            <a:r>
              <a:rPr lang="he-IL" sz="2400" dirty="0" err="1" smtClean="0"/>
              <a:t>לוודע</a:t>
            </a:r>
            <a:r>
              <a:rPr lang="he-IL" sz="2400" dirty="0" smtClean="0"/>
              <a:t> </a:t>
            </a:r>
            <a:r>
              <a:rPr lang="he-IL" sz="2400" dirty="0" smtClean="0"/>
              <a:t>שהמזגן סגור בסוף היום, ושכל הבנות הרימו כיסאות</a:t>
            </a:r>
            <a:r>
              <a:rPr lang="he-IL" sz="2400" dirty="0" smtClean="0"/>
              <a:t>.</a:t>
            </a:r>
          </a:p>
          <a:p>
            <a:r>
              <a:rPr lang="he-IL" sz="2400" dirty="0" smtClean="0"/>
              <a:t>בת זו אחראית לכבות את האורות.</a:t>
            </a:r>
          </a:p>
          <a:p>
            <a:r>
              <a:rPr lang="he-IL" sz="2400" dirty="0" smtClean="0"/>
              <a:t>על אחראית זו להזכיר לחברות ששוכחות להרים את כיסא- שיש להרימו, ולהסביר להם את חשיבות העניין. (אנו לא רוצים לצער את המנקה בעבודה מיותרת).</a:t>
            </a:r>
            <a:endParaRPr lang="he-IL" sz="2400" dirty="0" smtClean="0"/>
          </a:p>
          <a:p>
            <a:pPr>
              <a:buNone/>
            </a:pPr>
            <a:endParaRPr lang="he-IL" dirty="0" smtClean="0"/>
          </a:p>
        </p:txBody>
      </p:sp>
      <p:pic>
        <p:nvPicPr>
          <p:cNvPr id="2054" name="Picture 6" descr="C:\Users\yosefroom\AppData\Local\Microsoft\Windows\Temporary Internet Files\Content.IE5\58XRS8YZ\MC90034913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286256"/>
            <a:ext cx="981742" cy="1789817"/>
          </a:xfrm>
          <a:prstGeom prst="rect">
            <a:avLst/>
          </a:prstGeom>
          <a:noFill/>
        </p:spPr>
      </p:pic>
      <p:sp>
        <p:nvSpPr>
          <p:cNvPr id="6" name="מלבן 5"/>
          <p:cNvSpPr/>
          <p:nvPr/>
        </p:nvSpPr>
        <p:spPr>
          <a:xfrm>
            <a:off x="4429124" y="4000504"/>
            <a:ext cx="4357718" cy="21431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TextBox 6"/>
          <p:cNvSpPr txBox="1"/>
          <p:nvPr/>
        </p:nvSpPr>
        <p:spPr>
          <a:xfrm>
            <a:off x="7786710" y="273586"/>
            <a:ext cx="10001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בס"ד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428596" y="285728"/>
            <a:ext cx="8358246" cy="58579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3077" name="Picture 5" descr="C:\Users\yosefroom\AppData\Local\Microsoft\Windows\Temporary Internet Files\Content.IE5\GYBPE79X\MP90038761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714884"/>
            <a:ext cx="1000132" cy="1402054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אחראית גמ"ח "אהבת חסד"</a:t>
            </a:r>
            <a:endParaRPr lang="he-IL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>
            <a:normAutofit/>
          </a:bodyPr>
          <a:lstStyle/>
          <a:p>
            <a:r>
              <a:rPr lang="he-IL" sz="2400" dirty="0" smtClean="0"/>
              <a:t>בת זו אחראית לסדר את </a:t>
            </a:r>
            <a:r>
              <a:rPr lang="he-IL" sz="2400" dirty="0" err="1" smtClean="0"/>
              <a:t>הגמ"ח</a:t>
            </a:r>
            <a:r>
              <a:rPr lang="he-IL" sz="2400" dirty="0" smtClean="0"/>
              <a:t> הכיתתי של מכשירי כתיבה</a:t>
            </a:r>
            <a:r>
              <a:rPr lang="he-IL" sz="2400" dirty="0" smtClean="0"/>
              <a:t>. וכן לסמן אותו בסימון "גמ"ח".</a:t>
            </a:r>
            <a:endParaRPr lang="he-IL" sz="2400" dirty="0" smtClean="0"/>
          </a:p>
          <a:p>
            <a:r>
              <a:rPr lang="he-IL" sz="2400" dirty="0" smtClean="0"/>
              <a:t>בת זו אחראית לראות מה חסר בגמ"ח ולמצוא תורמים לציוד החסר.</a:t>
            </a:r>
          </a:p>
          <a:p>
            <a:r>
              <a:rPr lang="he-IL" sz="2400" dirty="0" smtClean="0"/>
              <a:t>כל ילדה בכיתה שתזדקק לשירותי </a:t>
            </a:r>
            <a:r>
              <a:rPr lang="he-IL" sz="2400" dirty="0" err="1" smtClean="0"/>
              <a:t>הגמ"ח</a:t>
            </a:r>
            <a:r>
              <a:rPr lang="he-IL" sz="2400" dirty="0" smtClean="0"/>
              <a:t> תפנה לאחראית </a:t>
            </a:r>
            <a:r>
              <a:rPr lang="he-IL" sz="2400" dirty="0" err="1" smtClean="0"/>
              <a:t>הגמ"ח</a:t>
            </a:r>
            <a:r>
              <a:rPr lang="he-IL" sz="2400" dirty="0" smtClean="0"/>
              <a:t>- ורק היא תביא לה את מבוקשה.</a:t>
            </a:r>
          </a:p>
          <a:p>
            <a:pPr>
              <a:buNone/>
            </a:pPr>
            <a:endParaRPr lang="he-IL" sz="2800" dirty="0"/>
          </a:p>
          <a:p>
            <a:pPr>
              <a:buNone/>
            </a:pPr>
            <a:endParaRPr lang="he-IL" sz="2800" dirty="0"/>
          </a:p>
        </p:txBody>
      </p:sp>
      <p:pic>
        <p:nvPicPr>
          <p:cNvPr id="2050" name="Picture 2" descr="C:\Documents and Settings\yosef\Local Settings\Temporary Internet Files\Content.IE5\KJ14XI19\MC90035963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4643446"/>
            <a:ext cx="1822399" cy="1307592"/>
          </a:xfrm>
          <a:prstGeom prst="rect">
            <a:avLst/>
          </a:prstGeom>
          <a:noFill/>
        </p:spPr>
      </p:pic>
      <p:sp>
        <p:nvSpPr>
          <p:cNvPr id="8" name="מלבן 7"/>
          <p:cNvSpPr/>
          <p:nvPr/>
        </p:nvSpPr>
        <p:spPr>
          <a:xfrm>
            <a:off x="4429124" y="4000504"/>
            <a:ext cx="4357718" cy="21431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TextBox 8"/>
          <p:cNvSpPr txBox="1"/>
          <p:nvPr/>
        </p:nvSpPr>
        <p:spPr>
          <a:xfrm>
            <a:off x="7786710" y="273586"/>
            <a:ext cx="10001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בס"ד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428596" y="214290"/>
            <a:ext cx="8358246" cy="58579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אחראית שליחויות כיתות וגנים</a:t>
            </a:r>
            <a:endParaRPr lang="he-IL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בת זו תהיה אחראית למלא כל משימה הקשורה לשליחות לכיתות ולגנים.</a:t>
            </a:r>
          </a:p>
          <a:p>
            <a:r>
              <a:rPr lang="he-IL" dirty="0" smtClean="0"/>
              <a:t>על הבת למלא את המשימה בזריזות ולשוב לכיתה.</a:t>
            </a:r>
            <a:endParaRPr lang="he-IL" dirty="0"/>
          </a:p>
        </p:txBody>
      </p:sp>
      <p:pic>
        <p:nvPicPr>
          <p:cNvPr id="3074" name="Picture 2" descr="C:\Documents and Settings\yosef\Local Settings\Temporary Internet Files\Content.IE5\ZQKE4DQA\MC90034905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86190"/>
            <a:ext cx="2969102" cy="1478589"/>
          </a:xfrm>
          <a:prstGeom prst="rect">
            <a:avLst/>
          </a:prstGeom>
          <a:noFill/>
        </p:spPr>
      </p:pic>
      <p:pic>
        <p:nvPicPr>
          <p:cNvPr id="3075" name="Picture 3" descr="C:\Documents and Settings\yosef\Local Settings\Temporary Internet Files\Content.IE5\E67TRPQ4\MC90041365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4857760"/>
            <a:ext cx="1436857" cy="1076462"/>
          </a:xfrm>
          <a:prstGeom prst="rect">
            <a:avLst/>
          </a:prstGeom>
          <a:noFill/>
        </p:spPr>
      </p:pic>
      <p:sp>
        <p:nvSpPr>
          <p:cNvPr id="8" name="מלבן 7"/>
          <p:cNvSpPr/>
          <p:nvPr/>
        </p:nvSpPr>
        <p:spPr>
          <a:xfrm>
            <a:off x="4429124" y="4000504"/>
            <a:ext cx="4357718" cy="21431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TextBox 8"/>
          <p:cNvSpPr txBox="1"/>
          <p:nvPr/>
        </p:nvSpPr>
        <p:spPr>
          <a:xfrm>
            <a:off x="7858148" y="202148"/>
            <a:ext cx="10001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בס"ד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357158" y="214290"/>
            <a:ext cx="8572560" cy="63579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spc="100" dirty="0" smtClean="0">
                <a:ln w="18000">
                  <a:solidFill>
                    <a:sysClr val="windowText" lastClr="000000"/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אחראית חזרה</a:t>
            </a:r>
            <a:endParaRPr lang="he-IL" sz="6000" b="1" spc="100" dirty="0">
              <a:ln w="18000">
                <a:solidFill>
                  <a:sysClr val="windowText" lastClr="000000"/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תפקיד הבת הוא לחזור על דברי המורה כאשר הדבר אינו ברור עדיין לחברות.</a:t>
            </a:r>
          </a:p>
          <a:p>
            <a:r>
              <a:rPr lang="he-IL" dirty="0" err="1" smtClean="0"/>
              <a:t>החזרנית</a:t>
            </a:r>
            <a:r>
              <a:rPr lang="he-IL" dirty="0" smtClean="0"/>
              <a:t> צריכה להיות תלמידה חרוצה שתמיד קשובה, ויודעת היטב את ההוראה כבר בפעם הראשונה.</a:t>
            </a:r>
          </a:p>
          <a:p>
            <a:endParaRPr lang="he-IL" dirty="0"/>
          </a:p>
        </p:txBody>
      </p:sp>
      <p:pic>
        <p:nvPicPr>
          <p:cNvPr id="5122" name="Picture 2" descr="C:\Users\yosefroom\AppData\Local\Microsoft\Windows\Temporary Internet Files\Content.IE5\58XRS8YZ\MP90038763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4212268"/>
            <a:ext cx="1357322" cy="1902788"/>
          </a:xfrm>
          <a:prstGeom prst="rect">
            <a:avLst/>
          </a:prstGeom>
          <a:noFill/>
        </p:spPr>
      </p:pic>
      <p:sp>
        <p:nvSpPr>
          <p:cNvPr id="15" name="מלבן 14"/>
          <p:cNvSpPr/>
          <p:nvPr/>
        </p:nvSpPr>
        <p:spPr>
          <a:xfrm>
            <a:off x="4500562" y="4429132"/>
            <a:ext cx="4357718" cy="21431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TextBox 15"/>
          <p:cNvSpPr txBox="1"/>
          <p:nvPr/>
        </p:nvSpPr>
        <p:spPr>
          <a:xfrm>
            <a:off x="7858148" y="285728"/>
            <a:ext cx="10001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בס"ד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214282" y="214290"/>
            <a:ext cx="8643998" cy="64294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he-IL" sz="6600" b="1" spc="50" dirty="0" smtClean="0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"משכינת שלום"</a:t>
            </a:r>
            <a:endParaRPr lang="he-IL" sz="6600" b="1" spc="50" dirty="0">
              <a:ln w="12700" cmpd="sng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e-IL" sz="2400" dirty="0" smtClean="0"/>
              <a:t>תפקיד משכינת השלום הוא </a:t>
            </a:r>
            <a:r>
              <a:rPr lang="he-IL" sz="2400" dirty="0" err="1" smtClean="0"/>
              <a:t>לוודע</a:t>
            </a:r>
            <a:r>
              <a:rPr lang="he-IL" sz="2400" dirty="0" smtClean="0"/>
              <a:t> שבהפסקה כל הבנות משחקות יפה ביחד, בשיתוף.</a:t>
            </a:r>
          </a:p>
          <a:p>
            <a:pPr>
              <a:buNone/>
            </a:pPr>
            <a:r>
              <a:rPr lang="he-IL" sz="2400" dirty="0" smtClean="0"/>
              <a:t>בת זו תזכיר </a:t>
            </a:r>
            <a:r>
              <a:rPr lang="he-IL" sz="2400" dirty="0" smtClean="0"/>
              <a:t>לבנות, את </a:t>
            </a:r>
            <a:r>
              <a:rPr lang="he-IL" sz="2400" dirty="0" smtClean="0"/>
              <a:t>כללי </a:t>
            </a:r>
            <a:r>
              <a:rPr lang="he-IL" sz="2400" dirty="0" smtClean="0"/>
              <a:t>הכיתה בהפסקות-</a:t>
            </a:r>
          </a:p>
          <a:p>
            <a:r>
              <a:rPr lang="he-IL" sz="2400" dirty="0" smtClean="0"/>
              <a:t>בכיתתנו </a:t>
            </a:r>
            <a:r>
              <a:rPr lang="he-IL" sz="2400" dirty="0" smtClean="0"/>
              <a:t>משתפים את </a:t>
            </a:r>
            <a:r>
              <a:rPr lang="he-IL" sz="2400" dirty="0" smtClean="0"/>
              <a:t>כולן. </a:t>
            </a:r>
          </a:p>
          <a:p>
            <a:r>
              <a:rPr lang="he-IL" sz="2400" dirty="0" smtClean="0"/>
              <a:t>מדברים </a:t>
            </a:r>
            <a:r>
              <a:rPr lang="he-IL" sz="2400" dirty="0" smtClean="0"/>
              <a:t>בלשון </a:t>
            </a:r>
            <a:r>
              <a:rPr lang="he-IL" sz="2400" dirty="0" err="1" smtClean="0"/>
              <a:t>נקיה</a:t>
            </a:r>
            <a:r>
              <a:rPr lang="he-IL" sz="2400" dirty="0" smtClean="0"/>
              <a:t>, ולא בצעקות.</a:t>
            </a:r>
          </a:p>
          <a:p>
            <a:r>
              <a:rPr lang="he-IL" sz="2400" dirty="0" smtClean="0"/>
              <a:t>ועוזרים </a:t>
            </a:r>
            <a:r>
              <a:rPr lang="he-IL" sz="2400" dirty="0" smtClean="0"/>
              <a:t>לכל </a:t>
            </a:r>
            <a:r>
              <a:rPr lang="he-IL" sz="2400" dirty="0" smtClean="0"/>
              <a:t>חברה להרגיש טוב יותר.</a:t>
            </a:r>
            <a:endParaRPr lang="he-IL" sz="2400" dirty="0" smtClean="0"/>
          </a:p>
          <a:p>
            <a:pPr algn="ctr">
              <a:buNone/>
            </a:pPr>
            <a:r>
              <a:rPr lang="he-IL" sz="2800" b="1" dirty="0" smtClean="0"/>
              <a:t>כל פעם שמשכינת שלום מדווחת על הפסקה טובה במיוחד- הכיתה כולה תקבל "נקודת שלום".</a:t>
            </a:r>
            <a:endParaRPr lang="he-IL" sz="2800" b="1" dirty="0"/>
          </a:p>
        </p:txBody>
      </p:sp>
      <p:pic>
        <p:nvPicPr>
          <p:cNvPr id="6146" name="Picture 2" descr="C:\Users\yosefroom\AppData\Local\Microsoft\Windows\Temporary Internet Files\Content.IE5\EVO202OL\MC90044140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500570"/>
            <a:ext cx="1717279" cy="2167588"/>
          </a:xfrm>
          <a:prstGeom prst="rect">
            <a:avLst/>
          </a:prstGeom>
          <a:noFill/>
        </p:spPr>
      </p:pic>
      <p:sp>
        <p:nvSpPr>
          <p:cNvPr id="6" name="מלבן 5"/>
          <p:cNvSpPr/>
          <p:nvPr/>
        </p:nvSpPr>
        <p:spPr>
          <a:xfrm>
            <a:off x="4500562" y="4500570"/>
            <a:ext cx="4357718" cy="21431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TextBox 6"/>
          <p:cNvSpPr txBox="1"/>
          <p:nvPr/>
        </p:nvSpPr>
        <p:spPr>
          <a:xfrm>
            <a:off x="7858148" y="285728"/>
            <a:ext cx="10001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בס"ד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142844" y="214290"/>
            <a:ext cx="8786874" cy="64294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7170" name="Picture 2" descr="C:\Users\yosefroom\AppData\Local\Microsoft\Windows\Temporary Internet Files\Content.IE5\EVO202OL\MP90044248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07922">
            <a:off x="494437" y="4062970"/>
            <a:ext cx="1651042" cy="2151524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600" b="1" dirty="0" smtClean="0">
                <a:ln w="19050">
                  <a:solidFill>
                    <a:srgbClr val="FFFF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"מחפשת האור"</a:t>
            </a:r>
            <a:endParaRPr lang="he-IL" sz="6600" b="1" dirty="0">
              <a:ln w="19050">
                <a:solidFill>
                  <a:srgbClr val="FFFF0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>
            <a:normAutofit/>
          </a:bodyPr>
          <a:lstStyle/>
          <a:p>
            <a:r>
              <a:rPr lang="he-IL" sz="2400" dirty="0" smtClean="0"/>
              <a:t>בת זו מחפשת דברים טובים בחברות.</a:t>
            </a:r>
          </a:p>
          <a:p>
            <a:r>
              <a:rPr lang="he-IL" sz="2400" dirty="0" smtClean="0"/>
              <a:t>את הדברים הטובים שמצאה היא תרשום ב- "</a:t>
            </a:r>
            <a:r>
              <a:rPr lang="he-IL" sz="2400" dirty="0" smtClean="0"/>
              <a:t>פנקס </a:t>
            </a:r>
            <a:r>
              <a:rPr lang="he-IL" sz="2400" dirty="0" smtClean="0"/>
              <a:t>האור".</a:t>
            </a:r>
          </a:p>
          <a:p>
            <a:r>
              <a:rPr lang="he-IL" sz="2400" dirty="0" smtClean="0"/>
              <a:t>את הפנקס מחזירה "מחפשת האור" לארון. ליד הסידורים.</a:t>
            </a:r>
          </a:p>
          <a:p>
            <a:r>
              <a:rPr lang="he-IL" sz="2400" dirty="0" smtClean="0"/>
              <a:t>ביום שישי לאחר התפילה תקרא בת זו מהפנקס את כל נקודות האור של בנות כיתה ב</a:t>
            </a:r>
            <a:r>
              <a:rPr lang="he-IL" sz="2400" dirty="0" smtClean="0"/>
              <a:t>'.</a:t>
            </a:r>
            <a:endParaRPr lang="he-IL" sz="2400" b="1" dirty="0" smtClean="0"/>
          </a:p>
          <a:p>
            <a:pPr algn="ctr">
              <a:buNone/>
            </a:pPr>
            <a:r>
              <a:rPr lang="he-IL" b="1" dirty="0" smtClean="0"/>
              <a:t>על כל 10 נקודות אור כיתה ב'                                                  תצבור נקודת אור.</a:t>
            </a:r>
            <a:endParaRPr lang="he-IL" b="1" dirty="0" smtClean="0"/>
          </a:p>
          <a:p>
            <a:pPr>
              <a:buNone/>
            </a:pPr>
            <a:endParaRPr lang="he-IL" dirty="0" smtClean="0"/>
          </a:p>
        </p:txBody>
      </p:sp>
      <p:sp>
        <p:nvSpPr>
          <p:cNvPr id="6" name="מלבן 5"/>
          <p:cNvSpPr/>
          <p:nvPr/>
        </p:nvSpPr>
        <p:spPr>
          <a:xfrm>
            <a:off x="4572000" y="4500570"/>
            <a:ext cx="4357718" cy="21431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TextBox 6"/>
          <p:cNvSpPr txBox="1"/>
          <p:nvPr/>
        </p:nvSpPr>
        <p:spPr>
          <a:xfrm>
            <a:off x="7858148" y="285728"/>
            <a:ext cx="10001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בס"ד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>
          <a:xfrm>
            <a:off x="214282" y="285728"/>
            <a:ext cx="8643998" cy="62865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600" b="1" dirty="0" smtClean="0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אחראית מפיות אוכל</a:t>
            </a:r>
            <a:endParaRPr lang="he-IL" sz="6600" b="1" dirty="0">
              <a:ln w="12700">
                <a:solidFill>
                  <a:srgbClr val="FFFF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525963"/>
          </a:xfrm>
        </p:spPr>
        <p:txBody>
          <a:bodyPr/>
          <a:lstStyle/>
          <a:p>
            <a:r>
              <a:rPr lang="he-IL" dirty="0" smtClean="0"/>
              <a:t>בת זו אחראית לחלק את מפיות האוכל לפני הסעודה ולאסוף אותם לאחר הסעודה.</a:t>
            </a:r>
          </a:p>
          <a:p>
            <a:r>
              <a:rPr lang="he-IL" dirty="0" smtClean="0"/>
              <a:t>על בת זו להזכיר לכל חברה- שחובה לאכול רק על מפית אוכל</a:t>
            </a:r>
            <a:r>
              <a:rPr lang="he-IL" dirty="0" smtClean="0"/>
              <a:t>.</a:t>
            </a:r>
            <a:endParaRPr lang="he-IL" dirty="0"/>
          </a:p>
          <a:p>
            <a:endParaRPr lang="he-IL" dirty="0" smtClean="0"/>
          </a:p>
        </p:txBody>
      </p:sp>
      <p:pic>
        <p:nvPicPr>
          <p:cNvPr id="8195" name="Picture 3" descr="C:\Users\yosefroom\AppData\Local\Microsoft\Windows\Temporary Internet Files\Content.IE5\GYBPE79X\MC90019865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4214818"/>
            <a:ext cx="2432364" cy="994372"/>
          </a:xfrm>
          <a:prstGeom prst="rect">
            <a:avLst/>
          </a:prstGeom>
          <a:noFill/>
        </p:spPr>
      </p:pic>
      <p:pic>
        <p:nvPicPr>
          <p:cNvPr id="8197" name="Picture 5" descr="C:\Users\yosefroom\AppData\Local\Microsoft\Windows\Temporary Internet Files\Content.IE5\0R4TOYY0\MC90033442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3834" y="1000108"/>
            <a:ext cx="924458" cy="1089050"/>
          </a:xfrm>
          <a:prstGeom prst="rect">
            <a:avLst/>
          </a:prstGeom>
          <a:noFill/>
        </p:spPr>
      </p:pic>
      <p:sp>
        <p:nvSpPr>
          <p:cNvPr id="7" name="מלבן 6"/>
          <p:cNvSpPr/>
          <p:nvPr/>
        </p:nvSpPr>
        <p:spPr>
          <a:xfrm>
            <a:off x="4500562" y="4429132"/>
            <a:ext cx="4357718" cy="21431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TextBox 8"/>
          <p:cNvSpPr txBox="1"/>
          <p:nvPr/>
        </p:nvSpPr>
        <p:spPr>
          <a:xfrm>
            <a:off x="7715272" y="357166"/>
            <a:ext cx="10001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בס"ד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לבן 5"/>
          <p:cNvSpPr/>
          <p:nvPr/>
        </p:nvSpPr>
        <p:spPr>
          <a:xfrm>
            <a:off x="428596" y="285728"/>
            <a:ext cx="8501122" cy="63579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0243" name="Picture 3" descr="C:\Users\yosefroom\AppData\Local\Microsoft\Windows\Temporary Internet Files\Content.IE5\EVO202OL\MP900440290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571480"/>
            <a:ext cx="1928826" cy="2841804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600" b="1" spc="50" dirty="0" smtClean="0">
                <a:ln w="38100" cmpd="sng">
                  <a:solidFill>
                    <a:srgbClr val="FFFF00"/>
                  </a:solidFill>
                  <a:prstDash val="solid"/>
                </a:ln>
                <a:solidFill>
                  <a:srgbClr val="00B05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צופר ראש חודש</a:t>
            </a:r>
            <a:endParaRPr lang="he-IL" sz="6600" b="1" spc="50" dirty="0">
              <a:ln w="38100" cmpd="sng">
                <a:solidFill>
                  <a:srgbClr val="FFFF00"/>
                </a:solidFill>
                <a:prstDash val="solid"/>
              </a:ln>
              <a:solidFill>
                <a:srgbClr val="00B05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he-IL" dirty="0" smtClean="0"/>
              <a:t>כל ראש חודש תכין אחראית החודש, צופר לכל ילדות הכיתה אשר יכלול</a:t>
            </a:r>
          </a:p>
          <a:p>
            <a:pPr>
              <a:buNone/>
            </a:pPr>
            <a:r>
              <a:rPr lang="he-IL" u="sng" dirty="0" smtClean="0"/>
              <a:t>פתק אישי</a:t>
            </a:r>
            <a:r>
              <a:rPr lang="he-IL" dirty="0" smtClean="0"/>
              <a:t> בו תהיה כתובה ברכה לבת.</a:t>
            </a:r>
          </a:p>
          <a:p>
            <a:pPr>
              <a:buNone/>
            </a:pPr>
            <a:r>
              <a:rPr lang="he-IL" u="sng" dirty="0" smtClean="0"/>
              <a:t>וממתק</a:t>
            </a:r>
            <a:r>
              <a:rPr lang="he-IL" dirty="0" smtClean="0"/>
              <a:t> מצורף.</a:t>
            </a:r>
            <a:endParaRPr lang="he-IL" dirty="0" smtClean="0"/>
          </a:p>
          <a:p>
            <a:pPr>
              <a:buNone/>
            </a:pPr>
            <a:endParaRPr lang="he-IL" dirty="0"/>
          </a:p>
        </p:txBody>
      </p:sp>
      <p:pic>
        <p:nvPicPr>
          <p:cNvPr id="10242" name="Picture 2" descr="C:\Users\yosefroom\AppData\Local\Microsoft\Windows\Temporary Internet Files\Content.IE5\EVO202OL\MP90040061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4286256"/>
            <a:ext cx="1857388" cy="2322303"/>
          </a:xfrm>
          <a:prstGeom prst="rect">
            <a:avLst/>
          </a:prstGeom>
          <a:noFill/>
        </p:spPr>
      </p:pic>
      <p:sp>
        <p:nvSpPr>
          <p:cNvPr id="7" name="מלבן 6"/>
          <p:cNvSpPr/>
          <p:nvPr/>
        </p:nvSpPr>
        <p:spPr>
          <a:xfrm>
            <a:off x="4572000" y="4500570"/>
            <a:ext cx="4357718" cy="21431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TextBox 7"/>
          <p:cNvSpPr txBox="1"/>
          <p:nvPr/>
        </p:nvSpPr>
        <p:spPr>
          <a:xfrm>
            <a:off x="7929586" y="285728"/>
            <a:ext cx="10001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בס"ד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לבן 5"/>
          <p:cNvSpPr/>
          <p:nvPr/>
        </p:nvSpPr>
        <p:spPr>
          <a:xfrm>
            <a:off x="214282" y="285728"/>
            <a:ext cx="8643998" cy="628654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1267" name="Picture 3" descr="C:\Users\yosefroom\AppData\Local\Microsoft\Windows\Temporary Internet Files\Content.IE5\GYBPE79X\MP90044827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96" y="428604"/>
            <a:ext cx="944254" cy="1451754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600" b="1" dirty="0" smtClean="0">
                <a:ln w="19050">
                  <a:solidFill>
                    <a:srgbClr val="FFFF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אחראית שכפולים</a:t>
            </a:r>
            <a:endParaRPr lang="he-IL" sz="6600" b="1" dirty="0">
              <a:ln w="19050">
                <a:solidFill>
                  <a:srgbClr val="FFFF0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158" y="1857364"/>
            <a:ext cx="8229600" cy="4525963"/>
          </a:xfrm>
        </p:spPr>
        <p:txBody>
          <a:bodyPr>
            <a:normAutofit/>
          </a:bodyPr>
          <a:lstStyle/>
          <a:p>
            <a:r>
              <a:rPr lang="he-IL" sz="2800" dirty="0" smtClean="0"/>
              <a:t>בת זו אחראית לקחת מהמורה שכפולים לבנות החסרות, לרשום את שמן, ולהניח בתיקיית השכפולים אשר בארון.</a:t>
            </a:r>
          </a:p>
          <a:p>
            <a:r>
              <a:rPr lang="he-IL" sz="2800" dirty="0" smtClean="0"/>
              <a:t>בת זו גם תזכיר לבנות השבות </a:t>
            </a:r>
            <a:r>
              <a:rPr lang="he-IL" sz="2800" dirty="0" smtClean="0"/>
              <a:t>לכיתה לאחר חיסור או מחלה- </a:t>
            </a:r>
            <a:r>
              <a:rPr lang="he-IL" sz="2800" dirty="0" smtClean="0"/>
              <a:t>כי </a:t>
            </a:r>
            <a:r>
              <a:rPr lang="he-IL" sz="2800" dirty="0" smtClean="0"/>
              <a:t>שכפול </a:t>
            </a:r>
            <a:r>
              <a:rPr lang="he-IL" sz="2800" dirty="0" smtClean="0"/>
              <a:t>הנושא שמן שמור להן בתיקייה.</a:t>
            </a:r>
          </a:p>
          <a:p>
            <a:pPr>
              <a:buNone/>
            </a:pPr>
            <a:endParaRPr lang="he-IL" sz="2800" dirty="0"/>
          </a:p>
        </p:txBody>
      </p:sp>
      <p:pic>
        <p:nvPicPr>
          <p:cNvPr id="11266" name="Picture 2" descr="C:\Users\yosefroom\AppData\Local\Microsoft\Windows\Temporary Internet Files\Content.IE5\GYBPE79X\MP900430729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4214818"/>
            <a:ext cx="2071654" cy="2071654"/>
          </a:xfrm>
          <a:prstGeom prst="rect">
            <a:avLst/>
          </a:prstGeom>
          <a:noFill/>
        </p:spPr>
      </p:pic>
      <p:sp>
        <p:nvSpPr>
          <p:cNvPr id="7" name="מלבן 6"/>
          <p:cNvSpPr/>
          <p:nvPr/>
        </p:nvSpPr>
        <p:spPr>
          <a:xfrm>
            <a:off x="4500562" y="4429132"/>
            <a:ext cx="4357718" cy="21431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TextBox 7"/>
          <p:cNvSpPr txBox="1"/>
          <p:nvPr/>
        </p:nvSpPr>
        <p:spPr>
          <a:xfrm>
            <a:off x="7786710" y="357166"/>
            <a:ext cx="10001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בס"ד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785786" y="1643050"/>
            <a:ext cx="7715574" cy="393954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none">
            <a:spAutoFit/>
          </a:bodyPr>
          <a:lstStyle/>
          <a:p>
            <a:r>
              <a:rPr lang="he-IL" sz="25000" b="1" dirty="0" smtClean="0">
                <a:ln w="76200">
                  <a:solidFill>
                    <a:srgbClr val="FFC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uttman Mantova" pitchFamily="2" charset="-79"/>
                <a:cs typeface="Guttman Mantova" pitchFamily="2" charset="-79"/>
              </a:rPr>
              <a:t>איכות</a:t>
            </a:r>
            <a:endParaRPr lang="he-IL" sz="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428596" y="285728"/>
            <a:ext cx="8358246" cy="58579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857224" y="571480"/>
            <a:ext cx="7772400" cy="1470025"/>
          </a:xfrm>
        </p:spPr>
        <p:txBody>
          <a:bodyPr>
            <a:normAutofit/>
          </a:bodyPr>
          <a:lstStyle/>
          <a:p>
            <a:r>
              <a:rPr lang="he-IL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אחראית חלוקת דפים</a:t>
            </a:r>
            <a:endParaRPr lang="he-IL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00166" y="2285992"/>
            <a:ext cx="6400800" cy="1752600"/>
          </a:xfrm>
        </p:spPr>
        <p:txBody>
          <a:bodyPr>
            <a:noAutofit/>
          </a:bodyPr>
          <a:lstStyle/>
          <a:p>
            <a:r>
              <a:rPr lang="he-IL" sz="3600" dirty="0" smtClean="0">
                <a:solidFill>
                  <a:schemeClr val="tx1"/>
                </a:solidFill>
              </a:rPr>
              <a:t>בת זו אחראית לחלק </a:t>
            </a:r>
            <a:r>
              <a:rPr lang="he-IL" sz="3600" dirty="0" err="1" smtClean="0">
                <a:solidFill>
                  <a:schemeClr val="tx1"/>
                </a:solidFill>
              </a:rPr>
              <a:t>שיכפולים</a:t>
            </a:r>
            <a:r>
              <a:rPr lang="he-IL" sz="3600" dirty="0" smtClean="0">
                <a:solidFill>
                  <a:schemeClr val="tx1"/>
                </a:solidFill>
              </a:rPr>
              <a:t> לכל החברות, ולהעביר את </a:t>
            </a:r>
            <a:r>
              <a:rPr lang="he-IL" sz="3600" dirty="0" err="1" smtClean="0">
                <a:solidFill>
                  <a:schemeClr val="tx1"/>
                </a:solidFill>
              </a:rPr>
              <a:t>השיכפולים</a:t>
            </a:r>
            <a:r>
              <a:rPr lang="he-IL" sz="3600" dirty="0" smtClean="0">
                <a:solidFill>
                  <a:schemeClr val="tx1"/>
                </a:solidFill>
              </a:rPr>
              <a:t> המיותרים לאחראית </a:t>
            </a:r>
            <a:r>
              <a:rPr lang="he-IL" sz="3600" dirty="0" smtClean="0">
                <a:solidFill>
                  <a:schemeClr val="tx1"/>
                </a:solidFill>
              </a:rPr>
              <a:t>שכפולים</a:t>
            </a:r>
            <a:r>
              <a:rPr lang="he-IL" sz="3600" dirty="0" smtClean="0">
                <a:solidFill>
                  <a:schemeClr val="tx1"/>
                </a:solidFill>
              </a:rPr>
              <a:t>.</a:t>
            </a:r>
            <a:endParaRPr lang="he-IL" sz="3600" dirty="0">
              <a:solidFill>
                <a:schemeClr val="tx1"/>
              </a:solidFill>
            </a:endParaRPr>
          </a:p>
        </p:txBody>
      </p:sp>
      <p:pic>
        <p:nvPicPr>
          <p:cNvPr id="12291" name="Picture 3" descr="C:\Users\yosefroom\AppData\Local\Microsoft\Windows\Temporary Internet Files\Content.IE5\0R4TOYY0\MP90043909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4143380"/>
            <a:ext cx="2100357" cy="1519804"/>
          </a:xfrm>
          <a:prstGeom prst="rect">
            <a:avLst/>
          </a:prstGeom>
          <a:noFill/>
        </p:spPr>
      </p:pic>
      <p:sp>
        <p:nvSpPr>
          <p:cNvPr id="6" name="מלבן 5"/>
          <p:cNvSpPr/>
          <p:nvPr/>
        </p:nvSpPr>
        <p:spPr>
          <a:xfrm>
            <a:off x="4429124" y="4000504"/>
            <a:ext cx="4357718" cy="21431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TextBox 6"/>
          <p:cNvSpPr txBox="1"/>
          <p:nvPr/>
        </p:nvSpPr>
        <p:spPr>
          <a:xfrm>
            <a:off x="7643834" y="428604"/>
            <a:ext cx="10001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בס"ד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לבן 5"/>
          <p:cNvSpPr/>
          <p:nvPr/>
        </p:nvSpPr>
        <p:spPr>
          <a:xfrm>
            <a:off x="500034" y="571480"/>
            <a:ext cx="8358246" cy="58579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5366" name="Picture 6" descr="C:\Users\yosefroom\AppData\Local\Microsoft\Windows\Temporary Internet Files\Content.IE5\EVO202OL\MP90040493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3714752"/>
            <a:ext cx="1257309" cy="898078"/>
          </a:xfrm>
          <a:prstGeom prst="rect">
            <a:avLst/>
          </a:prstGeom>
          <a:noFill/>
        </p:spPr>
      </p:pic>
      <p:pic>
        <p:nvPicPr>
          <p:cNvPr id="15363" name="Picture 3" descr="C:\Users\yosefroom\AppData\Local\Microsoft\Windows\Temporary Internet Files\Content.IE5\EVO202OL\MP900402856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4643446"/>
            <a:ext cx="1952629" cy="1571612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ln w="18000">
                  <a:solidFill>
                    <a:srgbClr val="FFFF00"/>
                  </a:solidFill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אחראית משחק שישי</a:t>
            </a:r>
            <a:endParaRPr lang="he-IL" sz="6000" b="1" dirty="0">
              <a:ln w="18000">
                <a:solidFill>
                  <a:srgbClr val="FFFF00"/>
                </a:solidFill>
                <a:prstDash val="solid"/>
                <a:miter lim="800000"/>
              </a:ln>
              <a:solidFill>
                <a:schemeClr val="accent4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בת זו אחראית לבחור משחק אשר בו כל הכיתה תשחק ביום שישי בהפסקה</a:t>
            </a:r>
            <a:r>
              <a:rPr lang="he-IL" dirty="0" smtClean="0"/>
              <a:t>.</a:t>
            </a:r>
            <a:endParaRPr lang="he-IL" dirty="0" smtClean="0"/>
          </a:p>
          <a:p>
            <a:r>
              <a:rPr lang="he-IL" dirty="0" smtClean="0"/>
              <a:t>בת זו יכולה גם להביא מהבית חומרים/ משחקים, לצורך המשחק אותו היא רוצה שהכיתה תשחק.</a:t>
            </a:r>
          </a:p>
          <a:p>
            <a:pPr>
              <a:buNone/>
            </a:pPr>
            <a:endParaRPr lang="he-IL" dirty="0"/>
          </a:p>
        </p:txBody>
      </p:sp>
      <p:pic>
        <p:nvPicPr>
          <p:cNvPr id="5125" name="Picture 5" descr="C:\Documents and Settings\yosef\Local Settings\Temporary Internet Files\Content.IE5\E67TRPQ4\MC90035985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9586" y="714356"/>
            <a:ext cx="734277" cy="984460"/>
          </a:xfrm>
          <a:prstGeom prst="rect">
            <a:avLst/>
          </a:prstGeom>
          <a:noFill/>
        </p:spPr>
      </p:pic>
      <p:pic>
        <p:nvPicPr>
          <p:cNvPr id="5128" name="Picture 8" descr="C:\Documents and Settings\yosef\Local Settings\Temporary Internet Files\Content.IE5\E67TRPQ4\MC90041357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43174" y="3857628"/>
            <a:ext cx="1834221" cy="1657019"/>
          </a:xfrm>
          <a:prstGeom prst="rect">
            <a:avLst/>
          </a:prstGeom>
          <a:noFill/>
        </p:spPr>
      </p:pic>
      <p:sp>
        <p:nvSpPr>
          <p:cNvPr id="14" name="מלבן 13"/>
          <p:cNvSpPr/>
          <p:nvPr/>
        </p:nvSpPr>
        <p:spPr>
          <a:xfrm>
            <a:off x="4500562" y="4286256"/>
            <a:ext cx="4357718" cy="21431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TextBox 14"/>
          <p:cNvSpPr txBox="1"/>
          <p:nvPr/>
        </p:nvSpPr>
        <p:spPr>
          <a:xfrm>
            <a:off x="7786710" y="642918"/>
            <a:ext cx="10001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בס"ד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לבן 5"/>
          <p:cNvSpPr/>
          <p:nvPr/>
        </p:nvSpPr>
        <p:spPr>
          <a:xfrm>
            <a:off x="428596" y="285728"/>
            <a:ext cx="8358246" cy="58579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85786" y="571480"/>
            <a:ext cx="7772400" cy="1470025"/>
          </a:xfrm>
        </p:spPr>
        <p:txBody>
          <a:bodyPr>
            <a:normAutofit/>
          </a:bodyPr>
          <a:lstStyle/>
          <a:p>
            <a:r>
              <a:rPr lang="he-IL" sz="6600" b="1" spc="100" dirty="0" smtClean="0">
                <a:ln w="18000">
                  <a:solidFill>
                    <a:sysClr val="windowText" lastClr="000000"/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אחראית ציוד</a:t>
            </a:r>
            <a:endParaRPr lang="he-IL" sz="6600" b="1" spc="100" dirty="0">
              <a:ln w="18000">
                <a:solidFill>
                  <a:sysClr val="windowText" lastClr="000000"/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57216" y="1785926"/>
            <a:ext cx="7900998" cy="3000396"/>
          </a:xfrm>
        </p:spPr>
        <p:txBody>
          <a:bodyPr>
            <a:normAutofit/>
          </a:bodyPr>
          <a:lstStyle/>
          <a:p>
            <a:r>
              <a:rPr lang="he-IL" dirty="0" smtClean="0"/>
              <a:t>בת זו אחראית </a:t>
            </a:r>
            <a:r>
              <a:rPr lang="he-IL" dirty="0" err="1" smtClean="0"/>
              <a:t>לוודע</a:t>
            </a:r>
            <a:r>
              <a:rPr lang="he-IL" dirty="0" smtClean="0"/>
              <a:t>, שבכיתה לא נשאר ציוד של חברות, (סוודרים, מעלים, חפצים </a:t>
            </a:r>
            <a:r>
              <a:rPr lang="he-IL" dirty="0" err="1" smtClean="0"/>
              <a:t>וכו'.</a:t>
            </a:r>
            <a:r>
              <a:rPr lang="he-IL" dirty="0" smtClean="0"/>
              <a:t>.) אם מצאה בת זו ציוד של חברה עליה לקיים מצוות השבת אבדה ולהשיבו. </a:t>
            </a:r>
            <a:endParaRPr lang="he-IL" dirty="0"/>
          </a:p>
        </p:txBody>
      </p:sp>
      <p:pic>
        <p:nvPicPr>
          <p:cNvPr id="14338" name="Picture 2" descr="C:\Users\yosefroom\AppData\Local\Microsoft\Windows\Temporary Internet Files\Content.IE5\EVO202OL\MC90035120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4357694"/>
            <a:ext cx="1813711" cy="1415358"/>
          </a:xfrm>
          <a:prstGeom prst="rect">
            <a:avLst/>
          </a:prstGeom>
          <a:noFill/>
        </p:spPr>
      </p:pic>
      <p:pic>
        <p:nvPicPr>
          <p:cNvPr id="14340" name="Picture 4" descr="C:\Users\yosefroom\AppData\Local\Microsoft\Windows\Temporary Internet Files\Content.IE5\58XRS8YZ\MC90035847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500042"/>
            <a:ext cx="1139884" cy="1382798"/>
          </a:xfrm>
          <a:prstGeom prst="rect">
            <a:avLst/>
          </a:prstGeom>
          <a:noFill/>
        </p:spPr>
      </p:pic>
      <p:sp>
        <p:nvSpPr>
          <p:cNvPr id="7" name="מלבן 6"/>
          <p:cNvSpPr/>
          <p:nvPr/>
        </p:nvSpPr>
        <p:spPr>
          <a:xfrm>
            <a:off x="4357686" y="3857628"/>
            <a:ext cx="4357718" cy="21431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TextBox 7"/>
          <p:cNvSpPr txBox="1"/>
          <p:nvPr/>
        </p:nvSpPr>
        <p:spPr>
          <a:xfrm>
            <a:off x="7643834" y="428604"/>
            <a:ext cx="10001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בס"ד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/>
          <p:nvPr/>
        </p:nvSpPr>
        <p:spPr>
          <a:xfrm>
            <a:off x="428596" y="285728"/>
            <a:ext cx="8358246" cy="58579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אחראית חברה וימי הולדת</a:t>
            </a:r>
            <a:endParaRPr lang="he-IL" sz="6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e-IL" dirty="0" smtClean="0"/>
              <a:t>בת זו אחראית לסדר את הכיתה לשיעור חברה, </a:t>
            </a:r>
          </a:p>
          <a:p>
            <a:pPr>
              <a:buNone/>
            </a:pPr>
            <a:r>
              <a:rPr lang="he-IL" dirty="0" smtClean="0"/>
              <a:t>לראות שהמעגל עגול.</a:t>
            </a:r>
          </a:p>
          <a:p>
            <a:pPr>
              <a:buNone/>
            </a:pPr>
            <a:r>
              <a:rPr lang="he-IL" dirty="0" smtClean="0"/>
              <a:t>ולכל חברה מקום במעגל.</a:t>
            </a:r>
          </a:p>
          <a:p>
            <a:pPr>
              <a:buNone/>
            </a:pPr>
            <a:endParaRPr lang="he-IL" dirty="0"/>
          </a:p>
        </p:txBody>
      </p:sp>
      <p:pic>
        <p:nvPicPr>
          <p:cNvPr id="13316" name="Picture 4" descr="C:\Users\yosefroom\AppData\Local\Microsoft\Windows\Temporary Internet Files\Content.IE5\0R4TOYY0\MC90035581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428868"/>
            <a:ext cx="1472981" cy="2048510"/>
          </a:xfrm>
          <a:prstGeom prst="rect">
            <a:avLst/>
          </a:prstGeom>
          <a:noFill/>
        </p:spPr>
      </p:pic>
      <p:pic>
        <p:nvPicPr>
          <p:cNvPr id="13317" name="Picture 5" descr="C:\Users\yosefroom\AppData\Local\Microsoft\Windows\Temporary Internet Files\Content.IE5\EVO202OL\MC90033443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3429000"/>
            <a:ext cx="1928826" cy="2639575"/>
          </a:xfrm>
          <a:prstGeom prst="rect">
            <a:avLst/>
          </a:prstGeom>
          <a:noFill/>
        </p:spPr>
      </p:pic>
      <p:sp>
        <p:nvSpPr>
          <p:cNvPr id="9" name="מלבן 8"/>
          <p:cNvSpPr/>
          <p:nvPr/>
        </p:nvSpPr>
        <p:spPr>
          <a:xfrm>
            <a:off x="4429124" y="4000504"/>
            <a:ext cx="4357718" cy="21431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TextBox 9"/>
          <p:cNvSpPr txBox="1"/>
          <p:nvPr/>
        </p:nvSpPr>
        <p:spPr>
          <a:xfrm>
            <a:off x="7643834" y="428604"/>
            <a:ext cx="10001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בס"ד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71472" y="1500175"/>
            <a:ext cx="8229600" cy="3714776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pPr>
              <a:buNone/>
            </a:pPr>
            <a:r>
              <a:rPr lang="he-IL" sz="24000" b="1" dirty="0" smtClean="0">
                <a:ln w="76200">
                  <a:solidFill>
                    <a:srgbClr val="FFC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uttman Mantova" pitchFamily="2" charset="-79"/>
                <a:cs typeface="Guttman Mantova" pitchFamily="2" charset="-79"/>
              </a:rPr>
              <a:t>מלכות</a:t>
            </a:r>
            <a:endParaRPr lang="he-IL" sz="2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714480" y="1571612"/>
            <a:ext cx="6015022" cy="4525963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he-IL" sz="24000" b="1" dirty="0" smtClean="0">
                <a:ln w="76200">
                  <a:solidFill>
                    <a:srgbClr val="FFC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uttman Mantova" pitchFamily="2" charset="-79"/>
                <a:cs typeface="Guttman Mantova" pitchFamily="2" charset="-79"/>
              </a:rPr>
              <a:t>לבת</a:t>
            </a:r>
            <a:r>
              <a:rPr lang="he-IL" sz="28700" b="1" dirty="0" smtClean="0">
                <a:ln w="76200">
                  <a:solidFill>
                    <a:srgbClr val="FFC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uttman Mantova" pitchFamily="2" charset="-79"/>
                <a:cs typeface="Guttman Mantova" pitchFamily="2" charset="-79"/>
              </a:rPr>
              <a:t> </a:t>
            </a:r>
            <a:endParaRPr lang="he-IL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285720" y="214290"/>
            <a:ext cx="8501122" cy="60722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cmpd="thinThick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027" name="Picture 3" descr="C:\Users\yosefroom\AppData\Local\Microsoft\Windows\Temporary Internet Files\Content.IE5\GYBPE79X\MP90044829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857628"/>
            <a:ext cx="1643074" cy="1928826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e-IL" sz="7200" b="1" dirty="0" smtClean="0">
                <a:ln w="28575" cmpd="sng">
                  <a:solidFill>
                    <a:sysClr val="windowText" lastClr="000000">
                      <a:alpha val="55000"/>
                    </a:sys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הספרנית</a:t>
            </a:r>
            <a:endParaRPr lang="he-IL" sz="7200" b="1" dirty="0">
              <a:ln w="28575" cmpd="sng">
                <a:solidFill>
                  <a:sysClr val="windowText" lastClr="000000">
                    <a:alpha val="55000"/>
                  </a:sys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4525963"/>
          </a:xfrm>
        </p:spPr>
        <p:txBody>
          <a:bodyPr/>
          <a:lstStyle/>
          <a:p>
            <a:endParaRPr lang="he-IL" sz="2400" dirty="0" smtClean="0"/>
          </a:p>
          <a:p>
            <a:r>
              <a:rPr lang="he-IL" sz="2400" dirty="0" smtClean="0"/>
              <a:t>הספרנית </a:t>
            </a:r>
            <a:r>
              <a:rPr lang="he-IL" sz="2400" dirty="0" smtClean="0"/>
              <a:t>אחראית לרשום ספרים </a:t>
            </a:r>
            <a:r>
              <a:rPr lang="he-IL" sz="2400" dirty="0" smtClean="0"/>
              <a:t>בשיעורי עברית- לקראת סיום השיעור.</a:t>
            </a:r>
            <a:endParaRPr lang="he-IL" sz="2400" dirty="0" smtClean="0"/>
          </a:p>
          <a:p>
            <a:r>
              <a:rPr lang="he-IL" sz="2400" dirty="0" smtClean="0"/>
              <a:t>הספרנית אחראית שהספרים יהיו </a:t>
            </a:r>
            <a:r>
              <a:rPr lang="he-IL" sz="2400" dirty="0" smtClean="0"/>
              <a:t>מסודרים במדף.</a:t>
            </a:r>
            <a:endParaRPr lang="he-IL" sz="2400" dirty="0" smtClean="0"/>
          </a:p>
          <a:p>
            <a:r>
              <a:rPr lang="he-IL" sz="2400" dirty="0" smtClean="0"/>
              <a:t>הספרנית אחראית לבדוק שהספרים המושאלים חוזרים במצב תקין לכיתה</a:t>
            </a:r>
            <a:r>
              <a:rPr lang="he-IL" sz="2400" dirty="0" smtClean="0"/>
              <a:t>.</a:t>
            </a:r>
          </a:p>
          <a:p>
            <a:r>
              <a:rPr lang="he-IL" sz="2400" dirty="0" smtClean="0"/>
              <a:t>הספרנית עורכת רישום </a:t>
            </a:r>
            <a:r>
              <a:rPr lang="he-IL" sz="2400" dirty="0" err="1" smtClean="0"/>
              <a:t>בפינקס</a:t>
            </a:r>
            <a:r>
              <a:rPr lang="he-IL" sz="2400" dirty="0" smtClean="0"/>
              <a:t> מיוחד שיינתן לה.</a:t>
            </a:r>
            <a:endParaRPr lang="he-IL" sz="2400" dirty="0" smtClean="0"/>
          </a:p>
          <a:p>
            <a:endParaRPr lang="he-IL" sz="2400" dirty="0" smtClean="0"/>
          </a:p>
          <a:p>
            <a:pPr>
              <a:buNone/>
            </a:pPr>
            <a:endParaRPr lang="he-IL" sz="2800" dirty="0" smtClean="0"/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643834" y="285728"/>
            <a:ext cx="10001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בס"ד</a:t>
            </a:r>
            <a:endParaRPr lang="he-IL" dirty="0"/>
          </a:p>
        </p:txBody>
      </p:sp>
      <p:sp>
        <p:nvSpPr>
          <p:cNvPr id="7" name="מלבן 6"/>
          <p:cNvSpPr/>
          <p:nvPr/>
        </p:nvSpPr>
        <p:spPr>
          <a:xfrm>
            <a:off x="4429124" y="4143380"/>
            <a:ext cx="4357718" cy="21431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לבן 5"/>
          <p:cNvSpPr/>
          <p:nvPr/>
        </p:nvSpPr>
        <p:spPr>
          <a:xfrm>
            <a:off x="4643438" y="285728"/>
            <a:ext cx="4357718" cy="21431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6600" dirty="0" err="1" smtClean="0">
                <a:solidFill>
                  <a:schemeClr val="accent6">
                    <a:lumMod val="75000"/>
                  </a:schemeClr>
                </a:solidFill>
              </a:rPr>
              <a:t>פייגא</a:t>
            </a:r>
            <a:r>
              <a:rPr lang="he-IL" sz="6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he-IL" sz="6600" dirty="0" err="1" smtClean="0">
                <a:solidFill>
                  <a:schemeClr val="accent6">
                    <a:lumMod val="75000"/>
                  </a:schemeClr>
                </a:solidFill>
              </a:rPr>
              <a:t>חמבי</a:t>
            </a:r>
            <a:endParaRPr lang="he-IL" sz="6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4572000" y="2714620"/>
            <a:ext cx="4357718" cy="21431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6600" dirty="0" smtClean="0">
                <a:solidFill>
                  <a:schemeClr val="accent3">
                    <a:lumMod val="75000"/>
                  </a:schemeClr>
                </a:solidFill>
              </a:rPr>
              <a:t>תמר בן גל</a:t>
            </a:r>
            <a:endParaRPr lang="he-IL" sz="6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214282" y="285728"/>
            <a:ext cx="4357718" cy="21431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66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אודליה חיים</a:t>
            </a:r>
            <a:endParaRPr lang="he-IL" sz="66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142844" y="2714620"/>
            <a:ext cx="4357718" cy="21431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6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שירה לב</a:t>
            </a:r>
            <a:endParaRPr lang="he-IL" sz="6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לבן 3"/>
          <p:cNvSpPr/>
          <p:nvPr/>
        </p:nvSpPr>
        <p:spPr>
          <a:xfrm>
            <a:off x="4572000" y="357166"/>
            <a:ext cx="4357718" cy="21431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6600" dirty="0" smtClean="0">
                <a:solidFill>
                  <a:schemeClr val="accent3">
                    <a:lumMod val="50000"/>
                  </a:schemeClr>
                </a:solidFill>
              </a:rPr>
              <a:t>עלמא אלדד</a:t>
            </a:r>
            <a:endParaRPr lang="he-IL" sz="6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4572000" y="2714620"/>
            <a:ext cx="4357718" cy="21431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6600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FF0000"/>
                </a:solidFill>
              </a:rPr>
              <a:t>שקד </a:t>
            </a:r>
            <a:r>
              <a:rPr lang="he-IL" sz="6600" dirty="0" err="1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FF0000"/>
                </a:solidFill>
              </a:rPr>
              <a:t>בידוסה</a:t>
            </a:r>
            <a:endParaRPr lang="he-IL" sz="6600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142844" y="357166"/>
            <a:ext cx="4357718" cy="21431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6600" dirty="0" smtClean="0">
                <a:solidFill>
                  <a:schemeClr val="accent6">
                    <a:lumMod val="75000"/>
                  </a:schemeClr>
                </a:solidFill>
              </a:rPr>
              <a:t>שירה פרץ</a:t>
            </a:r>
            <a:endParaRPr lang="he-IL" sz="6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142844" y="2714620"/>
            <a:ext cx="4357718" cy="21431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6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שירה </a:t>
            </a:r>
            <a:r>
              <a:rPr lang="he-IL" sz="6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זרגרי</a:t>
            </a:r>
            <a:endParaRPr lang="he-IL" sz="6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4643438" y="142852"/>
            <a:ext cx="4357718" cy="21431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6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אסתר שמחה אטיאס</a:t>
            </a:r>
            <a:endParaRPr lang="he-IL" sz="6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4572000" y="2357430"/>
            <a:ext cx="4357718" cy="21431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6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יהודית גרמה</a:t>
            </a:r>
            <a:endParaRPr lang="he-IL" sz="6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42844" y="142852"/>
            <a:ext cx="4357718" cy="21431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6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נעמי הלוי</a:t>
            </a:r>
            <a:endParaRPr lang="he-IL" sz="66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142844" y="2357430"/>
            <a:ext cx="4357718" cy="21431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6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שרה אוחנה</a:t>
            </a:r>
            <a:endParaRPr lang="he-IL" sz="6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2285984" y="4572008"/>
            <a:ext cx="4357718" cy="21431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6600" dirty="0" smtClean="0">
                <a:solidFill>
                  <a:schemeClr val="accent3">
                    <a:lumMod val="75000"/>
                  </a:schemeClr>
                </a:solidFill>
              </a:rPr>
              <a:t>אסתר קלדרון</a:t>
            </a:r>
            <a:endParaRPr lang="he-IL" sz="66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428596" y="285728"/>
            <a:ext cx="8358246" cy="58579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e-IL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אחראית לוח</a:t>
            </a:r>
            <a:endParaRPr lang="he-IL" sz="8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525963"/>
          </a:xfrm>
        </p:spPr>
        <p:txBody>
          <a:bodyPr/>
          <a:lstStyle/>
          <a:p>
            <a:r>
              <a:rPr lang="he-IL" dirty="0" smtClean="0"/>
              <a:t>אחראית הלוח אחראית על מחיקת הלוח לאחר השיעור ובהפסקה.</a:t>
            </a:r>
          </a:p>
          <a:p>
            <a:r>
              <a:rPr lang="he-IL" dirty="0" smtClean="0"/>
              <a:t>אחראית לוח, שמה לב שלא ימחקו </a:t>
            </a:r>
            <a:r>
              <a:rPr lang="he-IL" dirty="0" err="1" smtClean="0"/>
              <a:t>הבס"ד</a:t>
            </a:r>
            <a:r>
              <a:rPr lang="he-IL" dirty="0" smtClean="0"/>
              <a:t>, התאריך ופינת "ליומן נעתיק מיד".</a:t>
            </a:r>
          </a:p>
          <a:p>
            <a:r>
              <a:rPr lang="he-IL" dirty="0" smtClean="0"/>
              <a:t>אם נמחקו- האחראית תכתוב שוב את הנדרש. </a:t>
            </a:r>
            <a:endParaRPr lang="he-IL" dirty="0"/>
          </a:p>
        </p:txBody>
      </p:sp>
      <p:sp>
        <p:nvSpPr>
          <p:cNvPr id="5" name="מלבן 4"/>
          <p:cNvSpPr/>
          <p:nvPr/>
        </p:nvSpPr>
        <p:spPr>
          <a:xfrm>
            <a:off x="4429124" y="4000504"/>
            <a:ext cx="4357718" cy="21431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7643834" y="428604"/>
            <a:ext cx="10001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בס"ד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428596" y="285728"/>
            <a:ext cx="8358246" cy="58579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>
            <a:normAutofit/>
          </a:bodyPr>
          <a:lstStyle/>
          <a:p>
            <a:r>
              <a:rPr lang="he-IL" sz="6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אחראית שליחויות- מזכירות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בת זו תישלח למזכירות לכל משימה שתתבקש. </a:t>
            </a:r>
          </a:p>
          <a:p>
            <a:r>
              <a:rPr lang="he-IL" dirty="0" smtClean="0"/>
              <a:t>בת זו אחראית לשאול/ לבקש מהמזכירה במדויק מה שאמרה המורה, לבצע את המשימה ולחזור בזריזות לכיתה.</a:t>
            </a:r>
          </a:p>
          <a:p>
            <a:pPr>
              <a:buNone/>
            </a:pPr>
            <a:endParaRPr lang="he-IL" dirty="0"/>
          </a:p>
        </p:txBody>
      </p:sp>
      <p:sp>
        <p:nvSpPr>
          <p:cNvPr id="1026" name="Documents"/>
          <p:cNvSpPr>
            <a:spLocks noEditPoints="1" noChangeArrowheads="1"/>
          </p:cNvSpPr>
          <p:nvPr/>
        </p:nvSpPr>
        <p:spPr bwMode="auto">
          <a:xfrm>
            <a:off x="1142976" y="3714752"/>
            <a:ext cx="1352550" cy="1809750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4429124" y="4000504"/>
            <a:ext cx="4357718" cy="21431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TextBox 10"/>
          <p:cNvSpPr txBox="1"/>
          <p:nvPr/>
        </p:nvSpPr>
        <p:spPr>
          <a:xfrm>
            <a:off x="7643834" y="428604"/>
            <a:ext cx="10001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בס"ד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2cdfd3395e3d27a3fe816cdd7f13cdb758337"/>
</p:tagLst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692</Words>
  <Application>Microsoft Office PowerPoint</Application>
  <PresentationFormat>‫הצגה על המסך (4:3)</PresentationFormat>
  <Paragraphs>101</Paragraphs>
  <Slides>24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24</vt:i4>
      </vt:variant>
    </vt:vector>
  </HeadingPairs>
  <TitlesOfParts>
    <vt:vector size="25" baseType="lpstr">
      <vt:lpstr>ערכת נושא Office</vt:lpstr>
      <vt:lpstr>שקופית 1</vt:lpstr>
      <vt:lpstr>שקופית 2</vt:lpstr>
      <vt:lpstr>שקופית 3</vt:lpstr>
      <vt:lpstr>הספרנית</vt:lpstr>
      <vt:lpstr>שקופית 5</vt:lpstr>
      <vt:lpstr>שקופית 6</vt:lpstr>
      <vt:lpstr>שקופית 7</vt:lpstr>
      <vt:lpstr>אחראית לוח</vt:lpstr>
      <vt:lpstr>אחראית שליחויות- מזכירות</vt:lpstr>
      <vt:lpstr>אחראית ביקור חולים</vt:lpstr>
      <vt:lpstr>אחראית סוף היום</vt:lpstr>
      <vt:lpstr>אחראית גמ"ח "אהבת חסד"</vt:lpstr>
      <vt:lpstr>אחראית שליחויות כיתות וגנים</vt:lpstr>
      <vt:lpstr>אחראית חזרה</vt:lpstr>
      <vt:lpstr>"משכינת שלום"</vt:lpstr>
      <vt:lpstr>"מחפשת האור"</vt:lpstr>
      <vt:lpstr>אחראית מפיות אוכל</vt:lpstr>
      <vt:lpstr>צופר ראש חודש</vt:lpstr>
      <vt:lpstr>אחראית שכפולים</vt:lpstr>
      <vt:lpstr>אחראית חלוקת דפים</vt:lpstr>
      <vt:lpstr>אחראית משחק שישי</vt:lpstr>
      <vt:lpstr>אחראית ציוד</vt:lpstr>
      <vt:lpstr>אחראית חברה וימי הולדת</vt:lpstr>
      <vt:lpstr>שקופית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yosefroom</dc:creator>
  <cp:lastModifiedBy>1234</cp:lastModifiedBy>
  <cp:revision>31</cp:revision>
  <dcterms:created xsi:type="dcterms:W3CDTF">2014-01-27T18:32:50Z</dcterms:created>
  <dcterms:modified xsi:type="dcterms:W3CDTF">2014-01-29T19:58:09Z</dcterms:modified>
</cp:coreProperties>
</file>