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sldIdLst>
    <p:sldId id="256" r:id="rId2"/>
    <p:sldId id="269" r:id="rId3"/>
    <p:sldId id="257" r:id="rId4"/>
    <p:sldId id="258" r:id="rId5"/>
    <p:sldId id="259" r:id="rId6"/>
    <p:sldId id="260" r:id="rId7"/>
    <p:sldId id="267" r:id="rId8"/>
    <p:sldId id="270" r:id="rId9"/>
    <p:sldId id="261" r:id="rId10"/>
    <p:sldId id="262" r:id="rId11"/>
    <p:sldId id="263" r:id="rId12"/>
    <p:sldId id="264" r:id="rId13"/>
    <p:sldId id="265" r:id="rId14"/>
    <p:sldId id="266" r:id="rId15"/>
    <p:sldId id="272" r:id="rId16"/>
    <p:sldId id="273" r:id="rId17"/>
    <p:sldId id="274" r:id="rId18"/>
    <p:sldId id="275" r:id="rId19"/>
    <p:sldId id="276" r:id="rId20"/>
    <p:sldId id="271" r:id="rId21"/>
    <p:sldId id="277" r:id="rId22"/>
    <p:sldId id="279" r:id="rId23"/>
    <p:sldId id="278" r:id="rId24"/>
    <p:sldId id="280" r:id="rId25"/>
    <p:sldId id="281" r:id="rId26"/>
    <p:sldId id="283" r:id="rId27"/>
    <p:sldId id="284" r:id="rId28"/>
    <p:sldId id="282" r:id="rId29"/>
    <p:sldId id="290" r:id="rId30"/>
    <p:sldId id="286" r:id="rId31"/>
    <p:sldId id="289" r:id="rId32"/>
    <p:sldId id="285" r:id="rId33"/>
    <p:sldId id="287" r:id="rId34"/>
    <p:sldId id="288" r:id="rId3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כותרת משנה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כותרת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e-IL" smtClean="0"/>
              <a:t>לחץ כדי לערוך סגנון כותרת של תבנית בסיס</a:t>
            </a:r>
            <a:endParaRPr kumimoji="0" lang="en-US"/>
          </a:p>
        </p:txBody>
      </p:sp>
      <p:cxnSp>
        <p:nvCxnSpPr>
          <p:cNvPr id="8" name="מחבר ישר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אליפסה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מציין מיקום של תאריך 14"/>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16" name="מציין מיקום של מספר שקופית 15"/>
          <p:cNvSpPr>
            <a:spLocks noGrp="1"/>
          </p:cNvSpPr>
          <p:nvPr>
            <p:ph type="sldNum" sz="quarter" idx="11"/>
          </p:nvPr>
        </p:nvSpPr>
        <p:spPr/>
        <p:txBody>
          <a:bodyPr/>
          <a:lstStyle/>
          <a:p>
            <a:fld id="{725757A6-321D-40E4-9F51-6E709A4A47AC}" type="slidenum">
              <a:rPr lang="he-IL" smtClean="0"/>
              <a:t>‹#›</a:t>
            </a:fld>
            <a:endParaRPr lang="he-IL"/>
          </a:p>
        </p:txBody>
      </p:sp>
      <p:sp>
        <p:nvSpPr>
          <p:cNvPr id="17" name="מציין מיקום של כותרת תחתונה 16"/>
          <p:cNvSpPr>
            <a:spLocks noGrp="1"/>
          </p:cNvSpPr>
          <p:nvPr>
            <p:ph type="ftr" sz="quarter" idx="12"/>
          </p:nvPr>
        </p:nvSpPr>
        <p:spPr/>
        <p:txBody>
          <a:bodyPr/>
          <a:lstStyle/>
          <a:p>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5757A6-321D-40E4-9F51-6E709A4A47AC}"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5757A6-321D-40E4-9F51-6E709A4A47AC}"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9" name="מציין מיקום תוכן 8"/>
          <p:cNvSpPr>
            <a:spLocks noGrp="1"/>
          </p:cNvSpPr>
          <p:nvPr>
            <p:ph idx="1"/>
          </p:nvPr>
        </p:nvSpPr>
        <p:spPr>
          <a:xfrm>
            <a:off x="457200" y="1524000"/>
            <a:ext cx="8229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4" name="מציין מיקום של תאריך 13"/>
          <p:cNvSpPr>
            <a:spLocks noGrp="1"/>
          </p:cNvSpPr>
          <p:nvPr>
            <p:ph type="dt" sz="half" idx="14"/>
          </p:nvPr>
        </p:nvSpPr>
        <p:spPr/>
        <p:txBody>
          <a:bodyPr/>
          <a:lstStyle/>
          <a:p>
            <a:fld id="{83FCF23C-9386-4EF2-9B2F-16BA52223221}" type="datetimeFigureOut">
              <a:rPr lang="he-IL" smtClean="0"/>
              <a:t>כ"ב/טבת/תשע"ו</a:t>
            </a:fld>
            <a:endParaRPr lang="he-IL"/>
          </a:p>
        </p:txBody>
      </p:sp>
      <p:sp>
        <p:nvSpPr>
          <p:cNvPr id="15" name="מציין מיקום של מספר שקופית 14"/>
          <p:cNvSpPr>
            <a:spLocks noGrp="1"/>
          </p:cNvSpPr>
          <p:nvPr>
            <p:ph type="sldNum" sz="quarter" idx="15"/>
          </p:nvPr>
        </p:nvSpPr>
        <p:spPr/>
        <p:txBody>
          <a:bodyPr/>
          <a:lstStyle>
            <a:lvl1pPr algn="ctr">
              <a:defRPr/>
            </a:lvl1pPr>
          </a:lstStyle>
          <a:p>
            <a:fld id="{725757A6-321D-40E4-9F51-6E709A4A47AC}" type="slidenum">
              <a:rPr lang="he-IL" smtClean="0"/>
              <a:t>‹#›</a:t>
            </a:fld>
            <a:endParaRPr lang="he-IL"/>
          </a:p>
        </p:txBody>
      </p:sp>
      <p:sp>
        <p:nvSpPr>
          <p:cNvPr id="16" name="מציין מיקום של כותרת תחתונה 15"/>
          <p:cNvSpPr>
            <a:spLocks noGrp="1"/>
          </p:cNvSpPr>
          <p:nvPr>
            <p:ph type="ftr" sz="quarter" idx="16"/>
          </p:nvPr>
        </p:nvSpPr>
        <p:spPr/>
        <p:txBody>
          <a:bodyPr/>
          <a:lstStyle/>
          <a:p>
            <a:endParaRPr lang="he-IL"/>
          </a:p>
        </p:txBody>
      </p:sp>
      <p:sp>
        <p:nvSpPr>
          <p:cNvPr id="17" name="כותרת 16"/>
          <p:cNvSpPr>
            <a:spLocks noGrp="1"/>
          </p:cNvSpPr>
          <p:nvPr>
            <p:ph type="title"/>
          </p:nvPr>
        </p:nvSpPr>
        <p:spPr/>
        <p:txBody>
          <a:bodyPr rtlCol="0" anchor="b" anchorCtr="0"/>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5757A6-321D-40E4-9F51-6E709A4A47AC}" type="slidenum">
              <a:rPr lang="he-IL" smtClean="0"/>
              <a:t>‹#›</a:t>
            </a:fld>
            <a:endParaRPr lang="he-IL"/>
          </a:p>
        </p:txBody>
      </p:sp>
      <p:sp>
        <p:nvSpPr>
          <p:cNvPr id="2" name="כותרת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cxnSp>
        <p:nvCxnSpPr>
          <p:cNvPr id="7" name="מחבר ישר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5757A6-321D-40E4-9F51-6E709A4A47AC}" type="slidenum">
              <a:rPr lang="he-IL" smtClean="0"/>
              <a:t>‹#›</a:t>
            </a:fld>
            <a:endParaRPr lang="he-IL"/>
          </a:p>
        </p:txBody>
      </p:sp>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11" name="מציין מיקום תוכן 10"/>
          <p:cNvSpPr>
            <a:spLocks noGrp="1"/>
          </p:cNvSpPr>
          <p:nvPr>
            <p:ph sz="half" idx="1"/>
          </p:nvPr>
        </p:nvSpPr>
        <p:spPr>
          <a:xfrm>
            <a:off x="457200" y="1524000"/>
            <a:ext cx="4059936"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524000"/>
            <a:ext cx="4059936"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9" name="מציין מיקום של מספר שקופית 8"/>
          <p:cNvSpPr>
            <a:spLocks noGrp="1"/>
          </p:cNvSpPr>
          <p:nvPr>
            <p:ph type="sldNum" sz="quarter" idx="12"/>
          </p:nvPr>
        </p:nvSpPr>
        <p:spPr/>
        <p:txBody>
          <a:bodyPr/>
          <a:lstStyle/>
          <a:p>
            <a:fld id="{725757A6-321D-40E4-9F51-6E709A4A47AC}" type="slidenum">
              <a:rPr lang="he-IL" smtClean="0"/>
              <a:t>‹#›</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7" name="מציין מיקום של תאריך 6"/>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3" name="מציין מיקום טקסט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32" name="מציין מיקום תוכן 31"/>
          <p:cNvSpPr>
            <a:spLocks noGrp="1"/>
          </p:cNvSpPr>
          <p:nvPr>
            <p:ph sz="half" idx="2"/>
          </p:nvPr>
        </p:nvSpPr>
        <p:spPr>
          <a:xfrm>
            <a:off x="457200" y="2201896"/>
            <a:ext cx="4038600" cy="391363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34" name="מציין מיקום תוכן 33"/>
          <p:cNvSpPr>
            <a:spLocks noGrp="1"/>
          </p:cNvSpPr>
          <p:nvPr>
            <p:ph sz="quarter" idx="4"/>
          </p:nvPr>
        </p:nvSpPr>
        <p:spPr>
          <a:xfrm>
            <a:off x="4649788" y="2201896"/>
            <a:ext cx="4038600" cy="391363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 name="כותרת 1"/>
          <p:cNvSpPr>
            <a:spLocks noGrp="1"/>
          </p:cNvSpPr>
          <p:nvPr>
            <p:ph type="title"/>
          </p:nvPr>
        </p:nvSpPr>
        <p:spPr>
          <a:xfrm>
            <a:off x="457200" y="155448"/>
            <a:ext cx="8229600" cy="1143000"/>
          </a:xfrm>
        </p:spPr>
        <p:txBody>
          <a:bodyPr anchor="b" anchorCtr="0"/>
          <a:lstStyle>
            <a:lvl1pPr>
              <a:defRPr/>
            </a:lvl1pPr>
          </a:lstStyle>
          <a:p>
            <a:r>
              <a:rPr kumimoji="0" lang="he-IL" smtClean="0"/>
              <a:t>לחץ כדי לערוך סגנון כותרת של תבנית בסיס</a:t>
            </a:r>
            <a:endParaRPr kumimoji="0" lang="en-US"/>
          </a:p>
        </p:txBody>
      </p:sp>
      <p:sp>
        <p:nvSpPr>
          <p:cNvPr id="12" name="מציין מיקום טקסט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cxnSp>
        <p:nvCxnSpPr>
          <p:cNvPr id="10" name="מחבר ישר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25757A6-321D-40E4-9F51-6E709A4A47AC}" type="slidenum">
              <a:rPr lang="he-IL" smtClean="0"/>
              <a:t>‹#›</a:t>
            </a:fld>
            <a:endParaRPr lang="he-IL"/>
          </a:p>
        </p:txBody>
      </p:sp>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5757A6-321D-40E4-9F51-6E709A4A47AC}"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9" name="מציין מיקום תוכן 28"/>
          <p:cNvSpPr>
            <a:spLocks noGrp="1"/>
          </p:cNvSpPr>
          <p:nvPr>
            <p:ph sz="quarter" idx="1"/>
          </p:nvPr>
        </p:nvSpPr>
        <p:spPr>
          <a:xfrm>
            <a:off x="457200" y="457200"/>
            <a:ext cx="6248400" cy="5715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3" name="מציין מיקום טקסט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31" name="כותרת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e-IL" smtClean="0"/>
              <a:t>לחץ כדי לערוך סגנון כותרת של תבנית בסיס</a:t>
            </a:r>
            <a:endParaRPr kumimoji="0" lang="en-US"/>
          </a:p>
        </p:txBody>
      </p:sp>
      <p:sp>
        <p:nvSpPr>
          <p:cNvPr id="8" name="מציין מיקום של תאריך 7"/>
          <p:cNvSpPr>
            <a:spLocks noGrp="1"/>
          </p:cNvSpPr>
          <p:nvPr>
            <p:ph type="dt" sz="half" idx="14"/>
          </p:nvPr>
        </p:nvSpPr>
        <p:spPr/>
        <p:txBody>
          <a:bodyPr/>
          <a:lstStyle/>
          <a:p>
            <a:fld id="{83FCF23C-9386-4EF2-9B2F-16BA52223221}" type="datetimeFigureOut">
              <a:rPr lang="he-IL" smtClean="0"/>
              <a:t>כ"ב/טבת/תשע"ו</a:t>
            </a:fld>
            <a:endParaRPr lang="he-IL"/>
          </a:p>
        </p:txBody>
      </p:sp>
      <p:sp>
        <p:nvSpPr>
          <p:cNvPr id="9" name="מציין מיקום של מספר שקופית 8"/>
          <p:cNvSpPr>
            <a:spLocks noGrp="1"/>
          </p:cNvSpPr>
          <p:nvPr>
            <p:ph type="sldNum" sz="quarter" idx="15"/>
          </p:nvPr>
        </p:nvSpPr>
        <p:spPr/>
        <p:txBody>
          <a:bodyPr/>
          <a:lstStyle/>
          <a:p>
            <a:fld id="{725757A6-321D-40E4-9F51-6E709A4A47AC}" type="slidenum">
              <a:rPr lang="he-IL" smtClean="0"/>
              <a:t>‹#›</a:t>
            </a:fld>
            <a:endParaRPr lang="he-IL"/>
          </a:p>
        </p:txBody>
      </p:sp>
      <p:sp>
        <p:nvSpPr>
          <p:cNvPr id="10" name="מציין מיקום של כותרת תחתונה 9"/>
          <p:cNvSpPr>
            <a:spLocks noGrp="1"/>
          </p:cNvSpPr>
          <p:nvPr>
            <p:ph type="ftr" sz="quarter" idx="16"/>
          </p:nvPr>
        </p:nvSpPr>
        <p:spPr/>
        <p:txBody>
          <a:bodyPr/>
          <a:lstStyle/>
          <a:p>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e-IL" smtClean="0"/>
              <a:t>לחץ על הסמל כדי להוסיף תמונה</a:t>
            </a:r>
            <a:endParaRPr kumimoji="0" lang="en-US"/>
          </a:p>
        </p:txBody>
      </p:sp>
      <p:sp>
        <p:nvSpPr>
          <p:cNvPr id="4" name="מציין מיקום טקסט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8" name="מציין מיקום של תאריך 7"/>
          <p:cNvSpPr>
            <a:spLocks noGrp="1"/>
          </p:cNvSpPr>
          <p:nvPr>
            <p:ph type="dt" sz="half" idx="10"/>
          </p:nvPr>
        </p:nvSpPr>
        <p:spPr/>
        <p:txBody>
          <a:bodyPr/>
          <a:lstStyle/>
          <a:p>
            <a:fld id="{83FCF23C-9386-4EF2-9B2F-16BA52223221}" type="datetimeFigureOut">
              <a:rPr lang="he-IL" smtClean="0"/>
              <a:t>כ"ב/טבת/תשע"ו</a:t>
            </a:fld>
            <a:endParaRPr lang="he-IL"/>
          </a:p>
        </p:txBody>
      </p:sp>
      <p:sp>
        <p:nvSpPr>
          <p:cNvPr id="9" name="מציין מיקום של מספר שקופית 8"/>
          <p:cNvSpPr>
            <a:spLocks noGrp="1"/>
          </p:cNvSpPr>
          <p:nvPr>
            <p:ph type="sldNum" sz="quarter" idx="11"/>
          </p:nvPr>
        </p:nvSpPr>
        <p:spPr/>
        <p:txBody>
          <a:bodyPr/>
          <a:lstStyle/>
          <a:p>
            <a:fld id="{725757A6-321D-40E4-9F51-6E709A4A47AC}" type="slidenum">
              <a:rPr lang="he-IL" smtClean="0"/>
              <a:t>‹#›</a:t>
            </a:fld>
            <a:endParaRPr lang="he-IL"/>
          </a:p>
        </p:txBody>
      </p:sp>
      <p:sp>
        <p:nvSpPr>
          <p:cNvPr id="10" name="מציין מיקום של כותרת תחתונה 9"/>
          <p:cNvSpPr>
            <a:spLocks noGrp="1"/>
          </p:cNvSpPr>
          <p:nvPr>
            <p:ph type="ftr" sz="quarter" idx="12"/>
          </p:nvPr>
        </p:nvSpPr>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מציין מיקום טקסט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4" name="מציין מיקום של תאריך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3FCF23C-9386-4EF2-9B2F-16BA52223221}" type="datetimeFigureOut">
              <a:rPr lang="he-IL" smtClean="0"/>
              <a:t>כ"ב/טבת/תשע"ו</a:t>
            </a:fld>
            <a:endParaRPr lang="he-IL"/>
          </a:p>
        </p:txBody>
      </p:sp>
      <p:sp>
        <p:nvSpPr>
          <p:cNvPr id="10" name="מציין מיקום של כותרת תחתונה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e-IL"/>
          </a:p>
        </p:txBody>
      </p:sp>
      <p:sp>
        <p:nvSpPr>
          <p:cNvPr id="22" name="מציין מיקום של מספר שקופית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757A6-321D-40E4-9F51-6E709A4A47AC}" type="slidenum">
              <a:rPr lang="he-IL" smtClean="0"/>
              <a:t>‹#›</a:t>
            </a:fld>
            <a:endParaRPr lang="he-IL"/>
          </a:p>
        </p:txBody>
      </p:sp>
      <p:sp>
        <p:nvSpPr>
          <p:cNvPr id="5" name="מציין מיקום של כותרת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e-IL" smtClean="0"/>
              <a:t>לחץ כדי לערוך סגנון כותרת של תבנית בסיס</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87016" y="980728"/>
            <a:ext cx="8856984" cy="1224136"/>
          </a:xfrm>
        </p:spPr>
        <p:txBody>
          <a:bodyPr/>
          <a:lstStyle/>
          <a:p>
            <a:r>
              <a:rPr lang="he-IL" sz="7200" b="1" dirty="0" smtClean="0">
                <a:effectLst>
                  <a:outerShdw blurRad="38100" dist="38100" dir="2700000" algn="tl">
                    <a:srgbClr val="000000">
                      <a:alpha val="43137"/>
                    </a:srgbClr>
                  </a:outerShdw>
                </a:effectLst>
                <a:cs typeface="HANIT" pitchFamily="2" charset="-79"/>
              </a:rPr>
              <a:t>מופעי הירח</a:t>
            </a:r>
          </a:p>
          <a:p>
            <a:r>
              <a:rPr lang="he-IL" sz="7200" b="1" dirty="0" smtClean="0">
                <a:effectLst>
                  <a:outerShdw blurRad="38100" dist="38100" dir="2700000" algn="tl">
                    <a:srgbClr val="000000">
                      <a:alpha val="43137"/>
                    </a:srgbClr>
                  </a:outerShdw>
                </a:effectLst>
                <a:cs typeface="HANIT" pitchFamily="2" charset="-79"/>
              </a:rPr>
              <a:t>קידוש החודש</a:t>
            </a:r>
          </a:p>
          <a:p>
            <a:r>
              <a:rPr lang="he-IL" sz="7200" b="1" dirty="0" smtClean="0">
                <a:effectLst>
                  <a:outerShdw blurRad="38100" dist="38100" dir="2700000" algn="tl">
                    <a:srgbClr val="000000">
                      <a:alpha val="43137"/>
                    </a:srgbClr>
                  </a:outerShdw>
                </a:effectLst>
                <a:cs typeface="HANIT" pitchFamily="2" charset="-79"/>
              </a:rPr>
              <a:t>ליקוי חמה וליקוי לבנה</a:t>
            </a:r>
          </a:p>
          <a:p>
            <a:r>
              <a:rPr lang="he-IL" sz="7200" b="1" dirty="0" smtClean="0">
                <a:effectLst>
                  <a:outerShdw blurRad="38100" dist="38100" dir="2700000" algn="tl">
                    <a:srgbClr val="000000">
                      <a:alpha val="43137"/>
                    </a:srgbClr>
                  </a:outerShdw>
                </a:effectLst>
                <a:cs typeface="HANIT" pitchFamily="2" charset="-79"/>
              </a:rPr>
              <a:t>לוח השנה ושנה מעוברת</a:t>
            </a:r>
            <a:endParaRPr lang="he-IL" sz="7200" b="1" dirty="0">
              <a:effectLst>
                <a:outerShdw blurRad="38100" dist="38100" dir="2700000" algn="tl">
                  <a:srgbClr val="000000">
                    <a:alpha val="43137"/>
                  </a:srgbClr>
                </a:outerShdw>
              </a:effectLst>
              <a:cs typeface="HANIT" pitchFamily="2" charset="-79"/>
            </a:endParaRPr>
          </a:p>
        </p:txBody>
      </p:sp>
    </p:spTree>
    <p:extLst>
      <p:ext uri="{BB962C8B-B14F-4D97-AF65-F5344CB8AC3E}">
        <p14:creationId xmlns:p14="http://schemas.microsoft.com/office/powerpoint/2010/main" val="143714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322766"/>
            <a:ext cx="6840760" cy="5130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כותרת 2"/>
          <p:cNvSpPr>
            <a:spLocks noGrp="1"/>
          </p:cNvSpPr>
          <p:nvPr>
            <p:ph type="title"/>
          </p:nvPr>
        </p:nvSpPr>
        <p:spPr>
          <a:xfrm>
            <a:off x="179512" y="1201688"/>
            <a:ext cx="8748464" cy="1219200"/>
          </a:xfrm>
        </p:spPr>
        <p:txBody>
          <a:bodyPr>
            <a:noAutofit/>
          </a:bodyPr>
          <a:lstStyle/>
          <a:p>
            <a:pPr algn="ctr"/>
            <a:r>
              <a:rPr lang="he-IL" sz="4400" b="1" u="sng" dirty="0">
                <a:solidFill>
                  <a:srgbClr val="FFC000"/>
                </a:solidFill>
                <a:effectLst/>
                <a:cs typeface="BriefMF" pitchFamily="2" charset="-79"/>
              </a:rPr>
              <a:t>והשנים</a:t>
            </a:r>
            <a:r>
              <a:rPr lang="he-IL" sz="4400" b="1" dirty="0">
                <a:effectLst/>
                <a:cs typeface="BriefMF" pitchFamily="2" charset="-79"/>
              </a:rPr>
              <a:t> שאנו מחשבין הם שני החמה שנאמר "שמור את חודש האביב" </a:t>
            </a:r>
            <a:r>
              <a:rPr lang="en-US" sz="4400" b="1" dirty="0">
                <a:effectLst/>
                <a:cs typeface="BriefMF" pitchFamily="2" charset="-79"/>
              </a:rPr>
              <a:t/>
            </a:r>
            <a:br>
              <a:rPr lang="en-US" sz="4400" b="1" dirty="0">
                <a:effectLst/>
                <a:cs typeface="BriefMF" pitchFamily="2" charset="-79"/>
              </a:rPr>
            </a:br>
            <a:endParaRPr lang="he-IL" sz="4400" b="1" dirty="0">
              <a:cs typeface="BriefMF" pitchFamily="2" charset="-79"/>
            </a:endParaRPr>
          </a:p>
        </p:txBody>
      </p:sp>
    </p:spTree>
    <p:extLst>
      <p:ext uri="{BB962C8B-B14F-4D97-AF65-F5344CB8AC3E}">
        <p14:creationId xmlns:p14="http://schemas.microsoft.com/office/powerpoint/2010/main" val="85078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4603" t="3651" r="17936" b="5767"/>
          <a:stretch/>
        </p:blipFill>
        <p:spPr>
          <a:xfrm>
            <a:off x="915931" y="1556792"/>
            <a:ext cx="7385480" cy="4858072"/>
          </a:xfrm>
          <a:prstGeom prst="rect">
            <a:avLst/>
          </a:prstGeom>
          <a:ln>
            <a:noFill/>
          </a:ln>
          <a:effectLst>
            <a:softEdge rad="112500"/>
          </a:effectLst>
        </p:spPr>
      </p:pic>
      <p:sp>
        <p:nvSpPr>
          <p:cNvPr id="3" name="כותרת 2"/>
          <p:cNvSpPr>
            <a:spLocks noGrp="1"/>
          </p:cNvSpPr>
          <p:nvPr>
            <p:ph type="title"/>
          </p:nvPr>
        </p:nvSpPr>
        <p:spPr>
          <a:xfrm>
            <a:off x="683568" y="692696"/>
            <a:ext cx="8229600" cy="1219200"/>
          </a:xfrm>
        </p:spPr>
        <p:txBody>
          <a:bodyPr>
            <a:noAutofit/>
          </a:bodyPr>
          <a:lstStyle/>
          <a:p>
            <a:pPr algn="r"/>
            <a:r>
              <a:rPr lang="he-IL" sz="4800" b="1" dirty="0" smtClean="0">
                <a:solidFill>
                  <a:srgbClr val="FFC000"/>
                </a:solidFill>
                <a:cs typeface="BriefMF" pitchFamily="2" charset="-79"/>
              </a:rPr>
              <a:t>תנועת ההקפה של כדור הארץ סביב השמש היא 365 יום </a:t>
            </a:r>
            <a:endParaRPr lang="he-IL" sz="4800" b="1" dirty="0">
              <a:solidFill>
                <a:srgbClr val="FFC000"/>
              </a:solidFill>
              <a:cs typeface="BriefMF" pitchFamily="2" charset="-79"/>
            </a:endParaRPr>
          </a:p>
        </p:txBody>
      </p:sp>
      <p:sp>
        <p:nvSpPr>
          <p:cNvPr id="5" name="כותרת 2"/>
          <p:cNvSpPr txBox="1">
            <a:spLocks/>
          </p:cNvSpPr>
          <p:nvPr/>
        </p:nvSpPr>
        <p:spPr>
          <a:xfrm>
            <a:off x="251520" y="5373216"/>
            <a:ext cx="8229600" cy="1219200"/>
          </a:xfrm>
          <a:prstGeom prst="rect">
            <a:avLst/>
          </a:prstGeom>
          <a:ln w="6350" cap="rnd">
            <a:noFill/>
          </a:ln>
        </p:spPr>
        <p:txBody>
          <a:bodyPr vert="horz" rtlCol="0" anchor="b" anchorCtr="0">
            <a:noAutofit/>
          </a:bodyPr>
          <a:lst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he-IL" sz="4800" b="1" dirty="0" smtClean="0">
                <a:solidFill>
                  <a:srgbClr val="C00000"/>
                </a:solidFill>
                <a:cs typeface="BriefMF" pitchFamily="2" charset="-79"/>
              </a:rPr>
              <a:t>זהו מהלך השמש = 365 יום </a:t>
            </a:r>
          </a:p>
          <a:p>
            <a:r>
              <a:rPr lang="he-IL" sz="4800" b="1" dirty="0" smtClean="0">
                <a:solidFill>
                  <a:srgbClr val="C00000"/>
                </a:solidFill>
                <a:cs typeface="BriefMF" pitchFamily="2" charset="-79"/>
              </a:rPr>
              <a:t>היוצרים שנה אחת</a:t>
            </a:r>
            <a:endParaRPr lang="he-IL" sz="4800" b="1" dirty="0">
              <a:solidFill>
                <a:srgbClr val="C00000"/>
              </a:solidFill>
              <a:cs typeface="BriefMF" pitchFamily="2" charset="-79"/>
            </a:endParaRPr>
          </a:p>
        </p:txBody>
      </p:sp>
    </p:spTree>
    <p:extLst>
      <p:ext uri="{BB962C8B-B14F-4D97-AF65-F5344CB8AC3E}">
        <p14:creationId xmlns:p14="http://schemas.microsoft.com/office/powerpoint/2010/main" val="3669240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01216" y="625624"/>
            <a:ext cx="8229600" cy="1219200"/>
          </a:xfrm>
        </p:spPr>
        <p:txBody>
          <a:bodyPr>
            <a:noAutofit/>
          </a:bodyPr>
          <a:lstStyle/>
          <a:p>
            <a:pPr algn="r"/>
            <a:r>
              <a:rPr lang="he-IL" sz="4800" b="1" dirty="0" smtClean="0">
                <a:cs typeface="BriefMF" pitchFamily="2" charset="-79"/>
              </a:rPr>
              <a:t>ותנועת ההקפה של הירח סביב כדור הארץ היא כ- 30 יום</a:t>
            </a:r>
            <a:endParaRPr lang="he-IL" sz="4800" b="1" dirty="0">
              <a:cs typeface="BriefMF" pitchFamily="2" charset="-79"/>
            </a:endParaRPr>
          </a:p>
        </p:txBody>
      </p:sp>
      <p:pic>
        <p:nvPicPr>
          <p:cNvPr id="6" name="מציין מיקום תוכן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8037" t="44444" r="9106" b="11111"/>
          <a:stretch/>
        </p:blipFill>
        <p:spPr>
          <a:xfrm>
            <a:off x="4635" y="1988840"/>
            <a:ext cx="4711381" cy="3312369"/>
          </a:xfrm>
          <a:prstGeom prst="rect">
            <a:avLst/>
          </a:prstGeom>
          <a:ln>
            <a:noFill/>
          </a:ln>
          <a:effectLst>
            <a:softEdge rad="112500"/>
          </a:effectLst>
        </p:spPr>
      </p:pic>
      <p:pic>
        <p:nvPicPr>
          <p:cNvPr id="7" name="מציין מיקום תוכן 3"/>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22398"/>
          <a:stretch/>
        </p:blipFill>
        <p:spPr>
          <a:xfrm>
            <a:off x="4716016" y="1988840"/>
            <a:ext cx="4427984" cy="3312368"/>
          </a:xfrm>
          <a:prstGeom prst="rect">
            <a:avLst/>
          </a:prstGeom>
          <a:ln>
            <a:noFill/>
          </a:ln>
          <a:effectLst>
            <a:softEdge rad="112500"/>
          </a:effectLst>
        </p:spPr>
      </p:pic>
      <p:sp>
        <p:nvSpPr>
          <p:cNvPr id="8" name="כותרת 2"/>
          <p:cNvSpPr txBox="1">
            <a:spLocks/>
          </p:cNvSpPr>
          <p:nvPr/>
        </p:nvSpPr>
        <p:spPr>
          <a:xfrm>
            <a:off x="395536" y="5445224"/>
            <a:ext cx="8229600" cy="1219200"/>
          </a:xfrm>
          <a:prstGeom prst="rect">
            <a:avLst/>
          </a:prstGeom>
          <a:ln w="6350" cap="rnd">
            <a:noFill/>
          </a:ln>
        </p:spPr>
        <p:txBody>
          <a:bodyPr vert="horz" rtlCol="0" anchor="b" anchorCtr="0">
            <a:noAutofit/>
          </a:bodyPr>
          <a:lst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he-IL" sz="4400" b="1" dirty="0" smtClean="0">
                <a:solidFill>
                  <a:schemeClr val="accent3">
                    <a:lumMod val="50000"/>
                  </a:schemeClr>
                </a:solidFill>
                <a:cs typeface="BriefMF" pitchFamily="2" charset="-79"/>
              </a:rPr>
              <a:t>זהו מהלך הירח = 30 יום</a:t>
            </a:r>
          </a:p>
          <a:p>
            <a:r>
              <a:rPr lang="he-IL" sz="4400" b="1" dirty="0" smtClean="0">
                <a:solidFill>
                  <a:schemeClr val="accent3">
                    <a:lumMod val="50000"/>
                  </a:schemeClr>
                </a:solidFill>
                <a:cs typeface="BriefMF" pitchFamily="2" charset="-79"/>
              </a:rPr>
              <a:t>היוצרים חודש אחד</a:t>
            </a:r>
            <a:endParaRPr lang="he-IL" sz="4400" b="1" dirty="0">
              <a:solidFill>
                <a:schemeClr val="accent3">
                  <a:lumMod val="50000"/>
                </a:schemeClr>
              </a:solidFill>
              <a:cs typeface="BriefMF" pitchFamily="2" charset="-79"/>
            </a:endParaRPr>
          </a:p>
        </p:txBody>
      </p:sp>
    </p:spTree>
    <p:extLst>
      <p:ext uri="{BB962C8B-B14F-4D97-AF65-F5344CB8AC3E}">
        <p14:creationId xmlns:p14="http://schemas.microsoft.com/office/powerpoint/2010/main" val="354671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79512" y="1412776"/>
            <a:ext cx="8784976" cy="5184576"/>
          </a:xfrm>
        </p:spPr>
        <p:txBody>
          <a:bodyPr>
            <a:normAutofit fontScale="92500" lnSpcReduction="20000"/>
          </a:bodyPr>
          <a:lstStyle/>
          <a:p>
            <a:pPr marL="0" indent="0" algn="ctr" rtl="0">
              <a:buNone/>
            </a:pPr>
            <a:r>
              <a:rPr lang="he-IL" sz="3500" dirty="0" smtClean="0">
                <a:cs typeface="CampainB" pitchFamily="2" charset="-79"/>
              </a:rPr>
              <a:t>בחשבון פשוט – שמנה לב לתרגיל הבא:</a:t>
            </a:r>
          </a:p>
          <a:p>
            <a:pPr marL="0" indent="0" algn="ctr" rtl="0">
              <a:buNone/>
            </a:pPr>
            <a:r>
              <a:rPr lang="he-IL" sz="3500" dirty="0" smtClean="0">
                <a:cs typeface="CampainB" pitchFamily="2" charset="-79"/>
              </a:rPr>
              <a:t>נכפיל 6 חודשים מלאים ב30 יום- 30^6= 180</a:t>
            </a:r>
          </a:p>
          <a:p>
            <a:pPr marL="0" indent="0" algn="ctr" rtl="0">
              <a:buNone/>
            </a:pPr>
            <a:r>
              <a:rPr lang="he-IL" sz="3500" dirty="0" smtClean="0">
                <a:cs typeface="CampainB" pitchFamily="2" charset="-79"/>
              </a:rPr>
              <a:t>נכפיל עוד 6 חודשים חסרים ב29 יום – 6^29=174</a:t>
            </a:r>
          </a:p>
          <a:p>
            <a:pPr marL="0" indent="0" algn="ctr" rtl="0">
              <a:buNone/>
            </a:pPr>
            <a:r>
              <a:rPr lang="he-IL" sz="3500" dirty="0" smtClean="0">
                <a:cs typeface="CampainB" pitchFamily="2" charset="-79"/>
              </a:rPr>
              <a:t>נסכם – 180+174 = 354</a:t>
            </a:r>
          </a:p>
          <a:p>
            <a:pPr marL="0" indent="0" algn="ctr" rtl="0">
              <a:buNone/>
            </a:pPr>
            <a:r>
              <a:rPr lang="he-IL" sz="3500" dirty="0" smtClean="0">
                <a:solidFill>
                  <a:srgbClr val="C00000"/>
                </a:solidFill>
                <a:cs typeface="CampainB" pitchFamily="2" charset="-79"/>
              </a:rPr>
              <a:t>354 ימים בשנה על פי מהלך הירח</a:t>
            </a:r>
          </a:p>
          <a:p>
            <a:pPr marL="0" indent="0" algn="ctr" rtl="0">
              <a:buNone/>
            </a:pPr>
            <a:r>
              <a:rPr lang="he-IL" sz="3500" dirty="0" smtClean="0">
                <a:cs typeface="CampainB" pitchFamily="2" charset="-79"/>
              </a:rPr>
              <a:t>ובמהלך החמה – הרי ישנם 365 ימים!</a:t>
            </a:r>
          </a:p>
          <a:p>
            <a:pPr marL="0" indent="0" algn="ctr" rtl="0">
              <a:buNone/>
            </a:pPr>
            <a:r>
              <a:rPr lang="he-IL" sz="4200" dirty="0" smtClean="0">
                <a:cs typeface="CampainB" pitchFamily="2" charset="-79"/>
              </a:rPr>
              <a:t>נוריד 354 מ365</a:t>
            </a:r>
            <a:r>
              <a:rPr lang="he-IL" sz="2800" dirty="0" smtClean="0">
                <a:cs typeface="CampainB" pitchFamily="2" charset="-79"/>
              </a:rPr>
              <a:t>:</a:t>
            </a:r>
          </a:p>
          <a:p>
            <a:pPr marL="0" indent="0" rtl="0">
              <a:buNone/>
            </a:pPr>
            <a:r>
              <a:rPr lang="he-IL" dirty="0" smtClean="0">
                <a:cs typeface="CampainB" pitchFamily="2" charset="-79"/>
              </a:rPr>
              <a:t> </a:t>
            </a:r>
          </a:p>
          <a:p>
            <a:pPr marL="0" indent="0" rtl="0">
              <a:buNone/>
            </a:pPr>
            <a:r>
              <a:rPr lang="he-IL" sz="4000" b="1" dirty="0">
                <a:effectLst>
                  <a:outerShdw blurRad="38100" dist="38100" dir="2700000" algn="tl">
                    <a:srgbClr val="000000">
                      <a:alpha val="43137"/>
                    </a:srgbClr>
                  </a:outerShdw>
                </a:effectLst>
                <a:cs typeface="BriefMF" pitchFamily="2" charset="-79"/>
              </a:rPr>
              <a:t>כ -11 ימים בשנה</a:t>
            </a:r>
            <a:r>
              <a:rPr lang="he-IL" sz="4000" b="1" dirty="0" smtClean="0">
                <a:effectLst>
                  <a:outerShdw blurRad="38100" dist="38100" dir="2700000" algn="tl">
                    <a:srgbClr val="000000">
                      <a:alpha val="43137"/>
                    </a:srgbClr>
                  </a:outerShdw>
                </a:effectLst>
                <a:cs typeface="BriefMF" pitchFamily="2" charset="-79"/>
              </a:rPr>
              <a:t>!</a:t>
            </a:r>
          </a:p>
          <a:p>
            <a:pPr marL="0" indent="0" rtl="0">
              <a:buNone/>
            </a:pPr>
            <a:r>
              <a:rPr lang="he-IL" sz="4300" b="1" dirty="0" smtClean="0">
                <a:solidFill>
                  <a:srgbClr val="FFC000"/>
                </a:solidFill>
                <a:effectLst>
                  <a:outerShdw blurRad="38100" dist="38100" dir="2700000" algn="tl">
                    <a:srgbClr val="000000">
                      <a:alpha val="43137"/>
                    </a:srgbClr>
                  </a:outerShdw>
                </a:effectLst>
                <a:cs typeface="BriefMF" pitchFamily="2" charset="-79"/>
              </a:rPr>
              <a:t>"קרוב </a:t>
            </a:r>
            <a:r>
              <a:rPr lang="he-IL" sz="4300" b="1" dirty="0">
                <a:solidFill>
                  <a:srgbClr val="FFC000"/>
                </a:solidFill>
                <a:effectLst>
                  <a:outerShdw blurRad="38100" dist="38100" dir="2700000" algn="tl">
                    <a:srgbClr val="000000">
                      <a:alpha val="43137"/>
                    </a:srgbClr>
                  </a:outerShdw>
                </a:effectLst>
                <a:cs typeface="BriefMF" pitchFamily="2" charset="-79"/>
              </a:rPr>
              <a:t>מאחד עשר יום</a:t>
            </a:r>
            <a:r>
              <a:rPr lang="he-IL" sz="4300" b="1" dirty="0" smtClean="0">
                <a:solidFill>
                  <a:srgbClr val="FFC000"/>
                </a:solidFill>
                <a:effectLst>
                  <a:outerShdw blurRad="38100" dist="38100" dir="2700000" algn="tl">
                    <a:srgbClr val="000000">
                      <a:alpha val="43137"/>
                    </a:srgbClr>
                  </a:outerShdw>
                </a:effectLst>
                <a:cs typeface="BriefMF" pitchFamily="2" charset="-79"/>
              </a:rPr>
              <a:t>." כלשון </a:t>
            </a:r>
            <a:r>
              <a:rPr lang="he-IL" sz="4300" b="1" dirty="0" err="1" smtClean="0">
                <a:solidFill>
                  <a:srgbClr val="FFC000"/>
                </a:solidFill>
                <a:effectLst>
                  <a:outerShdw blurRad="38100" dist="38100" dir="2700000" algn="tl">
                    <a:srgbClr val="000000">
                      <a:alpha val="43137"/>
                    </a:srgbClr>
                  </a:outerShdw>
                </a:effectLst>
                <a:cs typeface="BriefMF" pitchFamily="2" charset="-79"/>
              </a:rPr>
              <a:t>הרמב</a:t>
            </a:r>
            <a:r>
              <a:rPr lang="he-IL" sz="4300" b="1" dirty="0" smtClean="0">
                <a:solidFill>
                  <a:srgbClr val="FFC000"/>
                </a:solidFill>
                <a:effectLst>
                  <a:outerShdw blurRad="38100" dist="38100" dir="2700000" algn="tl">
                    <a:srgbClr val="000000">
                      <a:alpha val="43137"/>
                    </a:srgbClr>
                  </a:outerShdw>
                </a:effectLst>
                <a:cs typeface="BriefMF" pitchFamily="2" charset="-79"/>
              </a:rPr>
              <a:t>''ם </a:t>
            </a:r>
            <a:endParaRPr lang="he-IL" sz="4300" b="1" dirty="0">
              <a:solidFill>
                <a:srgbClr val="FFC000"/>
              </a:solidFill>
              <a:effectLst>
                <a:outerShdw blurRad="38100" dist="38100" dir="2700000" algn="tl">
                  <a:srgbClr val="000000">
                    <a:alpha val="43137"/>
                  </a:srgbClr>
                </a:outerShdw>
              </a:effectLst>
              <a:cs typeface="BriefMF" pitchFamily="2" charset="-79"/>
            </a:endParaRPr>
          </a:p>
        </p:txBody>
      </p:sp>
      <p:sp>
        <p:nvSpPr>
          <p:cNvPr id="3" name="כותרת 2"/>
          <p:cNvSpPr>
            <a:spLocks noGrp="1"/>
          </p:cNvSpPr>
          <p:nvPr>
            <p:ph type="title"/>
          </p:nvPr>
        </p:nvSpPr>
        <p:spPr>
          <a:xfrm>
            <a:off x="611560" y="332656"/>
            <a:ext cx="8568952" cy="715144"/>
          </a:xfrm>
        </p:spPr>
        <p:txBody>
          <a:bodyPr>
            <a:noAutofit/>
          </a:bodyPr>
          <a:lstStyle/>
          <a:p>
            <a:r>
              <a:rPr lang="he-IL" sz="3600" b="1" dirty="0" smtClean="0">
                <a:effectLst/>
                <a:cs typeface="BriefMF" pitchFamily="2" charset="-79"/>
              </a:rPr>
              <a:t>"וכמה </a:t>
            </a:r>
            <a:r>
              <a:rPr lang="he-IL" sz="3600" b="1" dirty="0">
                <a:effectLst/>
                <a:cs typeface="BriefMF" pitchFamily="2" charset="-79"/>
              </a:rPr>
              <a:t>יתרה </a:t>
            </a:r>
            <a:r>
              <a:rPr lang="he-IL" sz="3600" b="1" dirty="0">
                <a:solidFill>
                  <a:srgbClr val="FFC000"/>
                </a:solidFill>
                <a:effectLst/>
                <a:cs typeface="BriefMF" pitchFamily="2" charset="-79"/>
              </a:rPr>
              <a:t>שנת החמה </a:t>
            </a:r>
            <a:r>
              <a:rPr lang="he-IL" sz="3600" b="1" dirty="0">
                <a:effectLst/>
                <a:cs typeface="BriefMF" pitchFamily="2" charset="-79"/>
              </a:rPr>
              <a:t>על </a:t>
            </a:r>
            <a:r>
              <a:rPr lang="he-IL" sz="3600" b="1" dirty="0">
                <a:solidFill>
                  <a:schemeClr val="accent3">
                    <a:lumMod val="50000"/>
                  </a:schemeClr>
                </a:solidFill>
                <a:effectLst/>
                <a:cs typeface="BriefMF" pitchFamily="2" charset="-79"/>
              </a:rPr>
              <a:t>שנת </a:t>
            </a:r>
            <a:r>
              <a:rPr lang="he-IL" sz="3600" b="1" dirty="0" smtClean="0">
                <a:solidFill>
                  <a:schemeClr val="accent3">
                    <a:lumMod val="50000"/>
                  </a:schemeClr>
                </a:solidFill>
                <a:effectLst/>
                <a:cs typeface="BriefMF" pitchFamily="2" charset="-79"/>
              </a:rPr>
              <a:t>הלבנה</a:t>
            </a:r>
            <a:r>
              <a:rPr lang="he-IL" sz="3600" b="1" dirty="0" smtClean="0">
                <a:solidFill>
                  <a:schemeClr val="tx1"/>
                </a:solidFill>
                <a:effectLst/>
                <a:cs typeface="BriefMF" pitchFamily="2" charset="-79"/>
              </a:rPr>
              <a:t>?"</a:t>
            </a:r>
            <a:r>
              <a:rPr lang="he-IL" sz="3600" b="1" dirty="0" smtClean="0">
                <a:solidFill>
                  <a:schemeClr val="accent3">
                    <a:lumMod val="50000"/>
                  </a:schemeClr>
                </a:solidFill>
                <a:effectLst/>
                <a:cs typeface="BriefMF" pitchFamily="2" charset="-79"/>
              </a:rPr>
              <a:t> </a:t>
            </a:r>
            <a:endParaRPr lang="he-IL" sz="3600" b="1" dirty="0">
              <a:cs typeface="BriefMF" pitchFamily="2" charset="-79"/>
            </a:endParaRPr>
          </a:p>
        </p:txBody>
      </p:sp>
    </p:spTree>
    <p:extLst>
      <p:ext uri="{BB962C8B-B14F-4D97-AF65-F5344CB8AC3E}">
        <p14:creationId xmlns:p14="http://schemas.microsoft.com/office/powerpoint/2010/main" val="41157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1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1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1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1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10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10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barn(inVertical)">
                                      <p:cBhvr>
                                        <p:cTn id="57"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323528" y="5445224"/>
            <a:ext cx="8229600" cy="1219200"/>
          </a:xfrm>
        </p:spPr>
        <p:txBody>
          <a:bodyPr>
            <a:noAutofit/>
          </a:bodyPr>
          <a:lstStyle/>
          <a:p>
            <a:r>
              <a:rPr lang="he-IL" sz="4400" b="1" dirty="0" smtClean="0">
                <a:effectLst/>
                <a:cs typeface="Fistuk Shalom" pitchFamily="2" charset="-79"/>
              </a:rPr>
              <a:t>"לפיכך </a:t>
            </a:r>
            <a:r>
              <a:rPr lang="he-IL" sz="4400" b="1" dirty="0">
                <a:effectLst/>
                <a:cs typeface="Fistuk Shalom" pitchFamily="2" charset="-79"/>
              </a:rPr>
              <a:t>כשיתקבץ מן התוספת הזאת כמו שלושים יום או פחות מעט או יותר מעט מוסיפין חדש אחד ועושין אותה השנה שלשה עשר חודש והיא הנקראת שנה מעוברת. שאי אפשר להיות השנה שניים עשר חודש וכך וכך ימים שנאמר "לחודשי השנה" – חודשים אתה מונה לשנה ואי אתה מונה ימים</a:t>
            </a:r>
            <a:r>
              <a:rPr lang="he-IL" sz="4400" b="1" dirty="0" smtClean="0">
                <a:effectLst/>
                <a:cs typeface="Fistuk Shalom" pitchFamily="2" charset="-79"/>
              </a:rPr>
              <a:t>.</a:t>
            </a:r>
            <a:r>
              <a:rPr lang="en-US" sz="4400" b="1" dirty="0" smtClean="0">
                <a:effectLst/>
                <a:cs typeface="Fistuk Shalom" pitchFamily="2" charset="-79"/>
              </a:rPr>
              <a:t>"</a:t>
            </a:r>
            <a:r>
              <a:rPr lang="en-US" sz="4400" b="1" dirty="0">
                <a:effectLst/>
                <a:cs typeface="Fistuk Shalom" pitchFamily="2" charset="-79"/>
              </a:rPr>
              <a:t/>
            </a:r>
            <a:br>
              <a:rPr lang="en-US" sz="4400" b="1" dirty="0">
                <a:effectLst/>
                <a:cs typeface="Fistuk Shalom" pitchFamily="2" charset="-79"/>
              </a:rPr>
            </a:br>
            <a:endParaRPr lang="he-IL" sz="4400" b="1" dirty="0">
              <a:cs typeface="Fistuk Shalom" pitchFamily="2" charset="-79"/>
            </a:endParaRPr>
          </a:p>
        </p:txBody>
      </p:sp>
    </p:spTree>
    <p:extLst>
      <p:ext uri="{BB962C8B-B14F-4D97-AF65-F5344CB8AC3E}">
        <p14:creationId xmlns:p14="http://schemas.microsoft.com/office/powerpoint/2010/main" val="41846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87016" y="1196752"/>
            <a:ext cx="8856984" cy="1224136"/>
          </a:xfrm>
        </p:spPr>
        <p:txBody>
          <a:bodyPr/>
          <a:lstStyle/>
          <a:p>
            <a:r>
              <a:rPr lang="he-IL" sz="13800" b="1" dirty="0" smtClean="0">
                <a:effectLst>
                  <a:outerShdw blurRad="38100" dist="38100" dir="2700000" algn="tl">
                    <a:srgbClr val="000000">
                      <a:alpha val="43137"/>
                    </a:srgbClr>
                  </a:outerShdw>
                </a:effectLst>
                <a:cs typeface="HANIT" pitchFamily="2" charset="-79"/>
              </a:rPr>
              <a:t>ליקוי חמה</a:t>
            </a:r>
          </a:p>
          <a:p>
            <a:r>
              <a:rPr lang="he-IL" sz="13800" b="1" dirty="0" smtClean="0">
                <a:effectLst>
                  <a:outerShdw blurRad="38100" dist="38100" dir="2700000" algn="tl">
                    <a:srgbClr val="000000">
                      <a:alpha val="43137"/>
                    </a:srgbClr>
                  </a:outerShdw>
                </a:effectLst>
                <a:cs typeface="HANIT" pitchFamily="2" charset="-79"/>
              </a:rPr>
              <a:t>וליקוי לבנה</a:t>
            </a:r>
            <a:endParaRPr lang="he-IL" sz="13800" b="1" dirty="0">
              <a:effectLst>
                <a:outerShdw blurRad="38100" dist="38100" dir="2700000" algn="tl">
                  <a:srgbClr val="000000">
                    <a:alpha val="43137"/>
                  </a:srgbClr>
                </a:outerShdw>
              </a:effectLst>
              <a:cs typeface="HANIT" pitchFamily="2" charset="-79"/>
            </a:endParaRPr>
          </a:p>
        </p:txBody>
      </p:sp>
    </p:spTree>
    <p:extLst>
      <p:ext uri="{BB962C8B-B14F-4D97-AF65-F5344CB8AC3E}">
        <p14:creationId xmlns:p14="http://schemas.microsoft.com/office/powerpoint/2010/main" val="85388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4234" y="1556792"/>
            <a:ext cx="8925698" cy="4572000"/>
          </a:xfrm>
        </p:spPr>
        <p:txBody>
          <a:bodyPr>
            <a:noAutofit/>
          </a:bodyPr>
          <a:lstStyle/>
          <a:p>
            <a:pPr rtl="0"/>
            <a:r>
              <a:rPr lang="he-IL" sz="1800" b="1" dirty="0"/>
              <a:t>תושבי מזרח אסיה, יפן, איי האוקיינוס השקט ומערב ארצות הברית חזו הלילה ב"טבעת האש" המרשימה בשמיים, שנצפתה לאחרונה לפני 18 שנה. מדובר בליקוי חמה חלקי במהלכו הירח והשמש מתיישרים על אותו הציר כך שהירח מסתיר את אור השמש בנקודה הרחוקה ביותר שלו מכדור </a:t>
            </a:r>
            <a:r>
              <a:rPr lang="he-IL" sz="1800" b="1" dirty="0" smtClean="0"/>
              <a:t>הארץ</a:t>
            </a:r>
            <a:r>
              <a:rPr lang="en-US" sz="1800" b="1" dirty="0" smtClean="0"/>
              <a:t>. </a:t>
            </a:r>
          </a:p>
          <a:p>
            <a:pPr rtl="0"/>
            <a:r>
              <a:rPr lang="he-IL" sz="1800" b="1" dirty="0" smtClean="0"/>
              <a:t>בניגוד </a:t>
            </a:r>
            <a:r>
              <a:rPr lang="he-IL" sz="1800" b="1" dirty="0"/>
              <a:t>לליקוי חמה רגיל, בו הירח מסתיר את כל אור השמש, בשיא הליקוי הטבעתי הלילה הירח חסם רק 96 אחוזים מאור השמש ונוצרה הטבעת הכתומה-לבנה המפורסמת. חובבי אסטרונומיה התאספו בסין, </a:t>
            </a:r>
            <a:r>
              <a:rPr lang="he-IL" sz="1800" b="1" dirty="0" err="1"/>
              <a:t>בטייוואן</a:t>
            </a:r>
            <a:r>
              <a:rPr lang="he-IL" sz="1800" b="1" dirty="0"/>
              <a:t>, וביפן בבתי הספר, בגנים, על ספינות שעשועים ואפילו המריאו במטוסים פרטיים כדי לחזות באירוע</a:t>
            </a:r>
            <a:r>
              <a:rPr lang="en-US" sz="1800" b="1" dirty="0"/>
              <a:t>.</a:t>
            </a:r>
          </a:p>
          <a:p>
            <a:pPr rtl="0"/>
            <a:r>
              <a:rPr lang="he-IL" sz="1800" b="1" dirty="0"/>
              <a:t>בארצות הברית נאספו רבים ברינו, </a:t>
            </a:r>
            <a:r>
              <a:rPr lang="he-IL" sz="1800" b="1" dirty="0" err="1"/>
              <a:t>נוואדה</a:t>
            </a:r>
            <a:r>
              <a:rPr lang="he-IL" sz="1800" b="1" dirty="0"/>
              <a:t>, אוקלנד, קליפורניה ועוד, ונעזרו במשקפיים מסננות מיוחדות כדי להביט ישירות בשמש. "זה הדבר היפה ביותר שראיתי אי פעם," סיפר ברנט ולטרי מקולורדו אבל ההיסטריה </a:t>
            </a:r>
            <a:r>
              <a:rPr lang="he-IL" sz="1800" b="1" dirty="0" err="1"/>
              <a:t>האמיתית</a:t>
            </a:r>
            <a:r>
              <a:rPr lang="he-IL" sz="1800" b="1" dirty="0"/>
              <a:t> הייתה בטוקיו</a:t>
            </a:r>
            <a:r>
              <a:rPr lang="en-US" sz="1800" b="1" dirty="0"/>
              <a:t>.</a:t>
            </a:r>
          </a:p>
          <a:p>
            <a:pPr rtl="0"/>
            <a:r>
              <a:rPr lang="he-IL" sz="1800" b="1" dirty="0"/>
              <a:t>הליקוי שודר חי </a:t>
            </a:r>
            <a:r>
              <a:rPr lang="he-IL" sz="1800" b="1" dirty="0" smtClean="0"/>
              <a:t>ביפן, </a:t>
            </a:r>
            <a:r>
              <a:rPr lang="he-IL" sz="1800" b="1" dirty="0"/>
              <a:t>שם הם לא זכו לראות ליקוי חמה מאז </a:t>
            </a:r>
            <a:r>
              <a:rPr lang="he-IL" sz="1800" b="1" dirty="0" smtClean="0"/>
              <a:t>1839.ה יפניים </a:t>
            </a:r>
            <a:r>
              <a:rPr lang="he-IL" sz="1800" b="1" dirty="0"/>
              <a:t>טיפסו לפסגת הר פוג'י ולמרות שגשם קל, שירד על טוקיו כשהליקוי החל ואיים לקלקל את החוויה, העננים התפזרו בדיוק כשהוא הגיע לשיאו</a:t>
            </a:r>
            <a:r>
              <a:rPr lang="en-US" sz="1800" b="1" dirty="0"/>
              <a:t> .</a:t>
            </a:r>
          </a:p>
          <a:p>
            <a:r>
              <a:rPr lang="he-IL" sz="1800" b="1" dirty="0"/>
              <a:t>לעומת היפנים, הסטודנטים שהתאספו בנמל הונג קונג לא היו ברי מזל כמו שכניהם ועננות כבדה הסתירה את הליקוי. "זה היה מאוד מסתורי," אמר </a:t>
            </a:r>
            <a:r>
              <a:rPr lang="he-IL" sz="1800" b="1" dirty="0" err="1"/>
              <a:t>קאורי</a:t>
            </a:r>
            <a:r>
              <a:rPr lang="he-IL" sz="1800" b="1" dirty="0"/>
              <a:t> </a:t>
            </a:r>
            <a:r>
              <a:rPr lang="he-IL" sz="1800" b="1" dirty="0" err="1"/>
              <a:t>סאסאקי</a:t>
            </a:r>
            <a:r>
              <a:rPr lang="he-IL" sz="1800" b="1" dirty="0"/>
              <a:t>, שצפה בליקוי בטוקיו "מעולם לא ראיתי דבר כזה". </a:t>
            </a:r>
          </a:p>
        </p:txBody>
      </p:sp>
      <p:sp>
        <p:nvSpPr>
          <p:cNvPr id="4" name="מלבן 3"/>
          <p:cNvSpPr/>
          <p:nvPr/>
        </p:nvSpPr>
        <p:spPr>
          <a:xfrm>
            <a:off x="-252536" y="116632"/>
            <a:ext cx="9144000" cy="1200329"/>
          </a:xfrm>
          <a:prstGeom prst="rect">
            <a:avLst/>
          </a:prstGeom>
        </p:spPr>
        <p:txBody>
          <a:bodyPr wrap="square">
            <a:spAutoFit/>
          </a:bodyPr>
          <a:lstStyle/>
          <a:p>
            <a:pPr rtl="0"/>
            <a:r>
              <a:rPr lang="he-IL" sz="2400" b="1" dirty="0">
                <a:solidFill>
                  <a:srgbClr val="FFFF00"/>
                </a:solidFill>
                <a:effectLst>
                  <a:outerShdw blurRad="38100" dist="38100" dir="2700000" algn="tl">
                    <a:srgbClr val="000000">
                      <a:alpha val="43137"/>
                    </a:srgbClr>
                  </a:outerShdw>
                </a:effectLst>
                <a:cs typeface="AlexandraH" pitchFamily="2" charset="-79"/>
              </a:rPr>
              <a:t>תיעוד: "טבעת האש" הדליקה את השמיים הלילה</a:t>
            </a:r>
            <a:endParaRPr lang="en-US" sz="2400" dirty="0">
              <a:solidFill>
                <a:srgbClr val="FFFF00"/>
              </a:solidFill>
              <a:effectLst>
                <a:outerShdw blurRad="38100" dist="38100" dir="2700000" algn="tl">
                  <a:srgbClr val="000000">
                    <a:alpha val="43137"/>
                  </a:srgbClr>
                </a:outerShdw>
              </a:effectLst>
              <a:cs typeface="AlexandraH" pitchFamily="2" charset="-79"/>
            </a:endParaRPr>
          </a:p>
          <a:p>
            <a:r>
              <a:rPr lang="he-IL" sz="2400" b="1" dirty="0">
                <a:solidFill>
                  <a:srgbClr val="FFFF00"/>
                </a:solidFill>
                <a:effectLst>
                  <a:outerShdw blurRad="38100" dist="38100" dir="2700000" algn="tl">
                    <a:srgbClr val="000000">
                      <a:alpha val="43137"/>
                    </a:srgbClr>
                  </a:outerShdw>
                </a:effectLst>
                <a:cs typeface="AlexandraH" pitchFamily="2" charset="-79"/>
              </a:rPr>
              <a:t>רבבות בני אדם במזרח אסיה ובמערב ארה"ב הביטו </a:t>
            </a:r>
            <a:r>
              <a:rPr lang="he-IL" sz="2000" b="1" dirty="0">
                <a:solidFill>
                  <a:srgbClr val="FFFF00"/>
                </a:solidFill>
                <a:effectLst>
                  <a:outerShdw blurRad="38100" dist="38100" dir="2700000" algn="tl">
                    <a:srgbClr val="000000">
                      <a:alpha val="43137"/>
                    </a:srgbClr>
                  </a:outerShdw>
                </a:effectLst>
                <a:cs typeface="AlexandraH" pitchFamily="2" charset="-79"/>
              </a:rPr>
              <a:t>למעלה</a:t>
            </a:r>
            <a:r>
              <a:rPr lang="he-IL" sz="2400" b="1" dirty="0">
                <a:solidFill>
                  <a:srgbClr val="FFFF00"/>
                </a:solidFill>
                <a:effectLst>
                  <a:outerShdw blurRad="38100" dist="38100" dir="2700000" algn="tl">
                    <a:srgbClr val="000000">
                      <a:alpha val="43137"/>
                    </a:srgbClr>
                  </a:outerShdw>
                </a:effectLst>
                <a:cs typeface="AlexandraH" pitchFamily="2" charset="-79"/>
              </a:rPr>
              <a:t> בהתרגשות הלילה כשליקוי חמה טבעתי מהמם החשיך את השמיים ועיטר את הרקיע בטבעת אש כתומה לבנה</a:t>
            </a:r>
            <a:endParaRPr lang="he-IL" sz="2400" dirty="0">
              <a:solidFill>
                <a:srgbClr val="FFFF00"/>
              </a:solidFill>
              <a:effectLst>
                <a:outerShdw blurRad="38100" dist="38100" dir="2700000" algn="tl">
                  <a:srgbClr val="000000">
                    <a:alpha val="43137"/>
                  </a:srgbClr>
                </a:outerShdw>
              </a:effectLst>
              <a:cs typeface="AlexandraH" pitchFamily="2" charset="-79"/>
            </a:endParaRPr>
          </a:p>
        </p:txBody>
      </p:sp>
    </p:spTree>
    <p:extLst>
      <p:ext uri="{BB962C8B-B14F-4D97-AF65-F5344CB8AC3E}">
        <p14:creationId xmlns:p14="http://schemas.microsoft.com/office/powerpoint/2010/main" val="1734474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ליקוי חמה טבעתי"/>
          <p:cNvPicPr/>
          <p:nvPr/>
        </p:nvPicPr>
        <p:blipFill>
          <a:blip r:embed="rId2" cstate="print"/>
          <a:srcRect/>
          <a:stretch>
            <a:fillRect/>
          </a:stretch>
        </p:blipFill>
        <p:spPr bwMode="auto">
          <a:xfrm>
            <a:off x="611560" y="692696"/>
            <a:ext cx="7776864" cy="5328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כותרת 2"/>
          <p:cNvSpPr>
            <a:spLocks noGrp="1"/>
          </p:cNvSpPr>
          <p:nvPr>
            <p:ph type="title"/>
          </p:nvPr>
        </p:nvSpPr>
        <p:spPr>
          <a:xfrm>
            <a:off x="755576" y="5411688"/>
            <a:ext cx="8229600" cy="1219200"/>
          </a:xfrm>
        </p:spPr>
        <p:txBody>
          <a:bodyPr>
            <a:normAutofit fontScale="90000"/>
          </a:bodyPr>
          <a:lstStyle/>
          <a:p>
            <a:pPr rtl="0"/>
            <a:r>
              <a:rPr lang="he-IL" dirty="0">
                <a:effectLst/>
              </a:rPr>
              <a:t>טבעת האש בשמי יפן</a:t>
            </a:r>
            <a:r>
              <a:rPr lang="en-US" dirty="0">
                <a:effectLst/>
              </a:rPr>
              <a:t/>
            </a:r>
            <a:br>
              <a:rPr lang="en-US" dirty="0">
                <a:effectLst/>
              </a:rPr>
            </a:br>
            <a:r>
              <a:rPr lang="en-US" dirty="0">
                <a:effectLst/>
              </a:rPr>
              <a:t> </a:t>
            </a:r>
            <a:r>
              <a:rPr lang="he-IL" dirty="0">
                <a:effectLst/>
              </a:rPr>
              <a:t>צילום</a:t>
            </a:r>
            <a:r>
              <a:rPr lang="en-US" dirty="0">
                <a:effectLst/>
              </a:rPr>
              <a:t>: getty images</a:t>
            </a:r>
            <a:br>
              <a:rPr lang="en-US" dirty="0">
                <a:effectLst/>
              </a:rPr>
            </a:br>
            <a:endParaRPr lang="he-IL" dirty="0"/>
          </a:p>
        </p:txBody>
      </p:sp>
    </p:spTree>
    <p:extLst>
      <p:ext uri="{BB962C8B-B14F-4D97-AF65-F5344CB8AC3E}">
        <p14:creationId xmlns:p14="http://schemas.microsoft.com/office/powerpoint/2010/main" val="2260858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ליקוי חמה טבעתי"/>
          <p:cNvPicPr/>
          <p:nvPr/>
        </p:nvPicPr>
        <p:blipFill>
          <a:blip r:embed="rId2" cstate="print"/>
          <a:srcRect/>
          <a:stretch>
            <a:fillRect/>
          </a:stretch>
        </p:blipFill>
        <p:spPr bwMode="auto">
          <a:xfrm>
            <a:off x="1043608" y="1124744"/>
            <a:ext cx="7449118" cy="5373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כותרת 2"/>
          <p:cNvSpPr>
            <a:spLocks noGrp="1"/>
          </p:cNvSpPr>
          <p:nvPr>
            <p:ph type="title"/>
          </p:nvPr>
        </p:nvSpPr>
        <p:spPr>
          <a:xfrm>
            <a:off x="467544" y="260648"/>
            <a:ext cx="8229600" cy="1219200"/>
          </a:xfrm>
        </p:spPr>
        <p:txBody>
          <a:bodyPr>
            <a:normAutofit fontScale="90000"/>
          </a:bodyPr>
          <a:lstStyle/>
          <a:p>
            <a:pPr algn="r"/>
            <a:r>
              <a:rPr lang="he-IL" dirty="0">
                <a:effectLst/>
              </a:rPr>
              <a:t>הליקוי מתחיל בשמי אריזונה</a:t>
            </a:r>
            <a:r>
              <a:rPr lang="en-US" dirty="0">
                <a:effectLst/>
              </a:rPr>
              <a:t/>
            </a:r>
            <a:br>
              <a:rPr lang="en-US" dirty="0">
                <a:effectLst/>
              </a:rPr>
            </a:br>
            <a:endParaRPr lang="he-IL" dirty="0"/>
          </a:p>
        </p:txBody>
      </p:sp>
    </p:spTree>
    <p:extLst>
      <p:ext uri="{BB962C8B-B14F-4D97-AF65-F5344CB8AC3E}">
        <p14:creationId xmlns:p14="http://schemas.microsoft.com/office/powerpoint/2010/main" val="2755017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fontScale="90000"/>
          </a:bodyPr>
          <a:lstStyle/>
          <a:p>
            <a:r>
              <a:rPr lang="he-IL" dirty="0">
                <a:effectLst/>
              </a:rPr>
              <a:t>טבעת האש בשמי קליפורניה</a:t>
            </a:r>
            <a:r>
              <a:rPr lang="en-US" dirty="0">
                <a:effectLst/>
              </a:rPr>
              <a:t/>
            </a:r>
            <a:br>
              <a:rPr lang="en-US" dirty="0">
                <a:effectLst/>
              </a:rPr>
            </a:br>
            <a:endParaRPr lang="he-IL" dirty="0"/>
          </a:p>
        </p:txBody>
      </p:sp>
      <p:pic>
        <p:nvPicPr>
          <p:cNvPr id="4" name="תמונה 3" descr="ליקוי חמה טבעתי"/>
          <p:cNvPicPr/>
          <p:nvPr/>
        </p:nvPicPr>
        <p:blipFill>
          <a:blip r:embed="rId2" cstate="print"/>
          <a:srcRect/>
          <a:stretch>
            <a:fillRect/>
          </a:stretch>
        </p:blipFill>
        <p:spPr bwMode="auto">
          <a:xfrm>
            <a:off x="1115616" y="836712"/>
            <a:ext cx="7072873" cy="54452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47072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95536" y="4221088"/>
            <a:ext cx="8229600" cy="4572000"/>
          </a:xfrm>
        </p:spPr>
        <p:txBody>
          <a:bodyPr>
            <a:normAutofit/>
          </a:bodyPr>
          <a:lstStyle/>
          <a:p>
            <a:pPr marL="0" indent="0" algn="ctr">
              <a:buNone/>
            </a:pPr>
            <a:r>
              <a:rPr lang="he-IL" sz="5400" dirty="0" smtClean="0">
                <a:effectLst>
                  <a:outerShdw blurRad="38100" dist="38100" dir="2700000" algn="tl">
                    <a:srgbClr val="000000">
                      <a:alpha val="43137"/>
                    </a:srgbClr>
                  </a:outerShdw>
                </a:effectLst>
                <a:cs typeface="Alice Light" pitchFamily="2" charset="-79"/>
              </a:rPr>
              <a:t>תנועת ההקפה של הירח</a:t>
            </a:r>
          </a:p>
          <a:p>
            <a:pPr marL="0" indent="0" algn="ctr">
              <a:buNone/>
            </a:pPr>
            <a:r>
              <a:rPr lang="he-IL" sz="5400" dirty="0" smtClean="0">
                <a:effectLst>
                  <a:outerShdw blurRad="38100" dist="38100" dir="2700000" algn="tl">
                    <a:srgbClr val="000000">
                      <a:alpha val="43137"/>
                    </a:srgbClr>
                  </a:outerShdw>
                </a:effectLst>
                <a:cs typeface="Alice Light" pitchFamily="2" charset="-79"/>
              </a:rPr>
              <a:t>וקידוש הלבנה</a:t>
            </a:r>
            <a:endParaRPr lang="he-IL" sz="5400" dirty="0">
              <a:effectLst>
                <a:outerShdw blurRad="38100" dist="38100" dir="2700000" algn="tl">
                  <a:srgbClr val="000000">
                    <a:alpha val="43137"/>
                  </a:srgbClr>
                </a:outerShdw>
              </a:effectLst>
              <a:cs typeface="Alice Light" pitchFamily="2" charset="-79"/>
            </a:endParaRPr>
          </a:p>
        </p:txBody>
      </p:sp>
      <p:sp>
        <p:nvSpPr>
          <p:cNvPr id="3" name="כותרת 2"/>
          <p:cNvSpPr>
            <a:spLocks noGrp="1"/>
          </p:cNvSpPr>
          <p:nvPr>
            <p:ph type="title"/>
          </p:nvPr>
        </p:nvSpPr>
        <p:spPr>
          <a:xfrm>
            <a:off x="518864" y="4442048"/>
            <a:ext cx="8229600" cy="1219200"/>
          </a:xfrm>
        </p:spPr>
        <p:txBody>
          <a:bodyPr>
            <a:noAutofit/>
          </a:bodyPr>
          <a:lstStyle/>
          <a:p>
            <a:r>
              <a:rPr lang="he-IL" sz="11500" dirty="0" smtClean="0">
                <a:effectLst>
                  <a:outerShdw blurRad="38100" dist="38100" dir="2700000" algn="tl">
                    <a:srgbClr val="000000">
                      <a:alpha val="43137"/>
                    </a:srgbClr>
                  </a:outerShdw>
                </a:effectLst>
                <a:cs typeface="BriefMF" pitchFamily="2" charset="-79"/>
              </a:rPr>
              <a:t>"וללבנה אמר שתתחדש..."</a:t>
            </a:r>
            <a:br>
              <a:rPr lang="he-IL" sz="11500" dirty="0" smtClean="0">
                <a:effectLst>
                  <a:outerShdw blurRad="38100" dist="38100" dir="2700000" algn="tl">
                    <a:srgbClr val="000000">
                      <a:alpha val="43137"/>
                    </a:srgbClr>
                  </a:outerShdw>
                </a:effectLst>
                <a:cs typeface="BriefMF" pitchFamily="2" charset="-79"/>
              </a:rPr>
            </a:br>
            <a:endParaRPr lang="he-IL" sz="11500" dirty="0">
              <a:effectLst>
                <a:outerShdw blurRad="38100" dist="38100" dir="2700000" algn="tl">
                  <a:srgbClr val="000000">
                    <a:alpha val="43137"/>
                  </a:srgbClr>
                </a:outerShdw>
              </a:effectLst>
              <a:cs typeface="BriefMF" pitchFamily="2" charset="-79"/>
            </a:endParaRPr>
          </a:p>
        </p:txBody>
      </p:sp>
    </p:spTree>
    <p:extLst>
      <p:ext uri="{BB962C8B-B14F-4D97-AF65-F5344CB8AC3E}">
        <p14:creationId xmlns:p14="http://schemas.microsoft.com/office/powerpoint/2010/main" val="429289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anim calcmode="lin" valueType="num">
                                      <p:cBhvr>
                                        <p:cTn id="13"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2000"/>
                                        <p:tgtEl>
                                          <p:spTgt spid="2">
                                            <p:txEl>
                                              <p:pRg st="1" end="1"/>
                                            </p:txEl>
                                          </p:spTgt>
                                        </p:tgtEl>
                                      </p:cBhvr>
                                    </p:animEffect>
                                    <p:anim calcmode="lin" valueType="num">
                                      <p:cBhvr>
                                        <p:cTn id="2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9821" t="10794" r="5714" b="45714"/>
          <a:stretch/>
        </p:blipFill>
        <p:spPr>
          <a:xfrm>
            <a:off x="611560" y="2564904"/>
            <a:ext cx="8025056" cy="2636529"/>
          </a:xfrm>
        </p:spPr>
      </p:pic>
      <p:sp>
        <p:nvSpPr>
          <p:cNvPr id="3" name="כותרת 2"/>
          <p:cNvSpPr>
            <a:spLocks noGrp="1"/>
          </p:cNvSpPr>
          <p:nvPr>
            <p:ph type="title"/>
          </p:nvPr>
        </p:nvSpPr>
        <p:spPr>
          <a:xfrm>
            <a:off x="457200" y="913656"/>
            <a:ext cx="8229600" cy="1219200"/>
          </a:xfrm>
        </p:spPr>
        <p:txBody>
          <a:bodyPr>
            <a:noAutofit/>
          </a:bodyPr>
          <a:lstStyle/>
          <a:p>
            <a:pPr algn="ctr"/>
            <a:r>
              <a:rPr lang="he-IL" sz="8000" b="1" dirty="0" smtClean="0">
                <a:solidFill>
                  <a:srgbClr val="FFC000"/>
                </a:solidFill>
                <a:cs typeface="Hand Old" pitchFamily="2" charset="-79"/>
              </a:rPr>
              <a:t>ליקוי חמה – ליקוי שמש</a:t>
            </a:r>
            <a:endParaRPr lang="he-IL" sz="8000" b="1" dirty="0">
              <a:solidFill>
                <a:srgbClr val="FFC000"/>
              </a:solidFill>
              <a:cs typeface="Hand Old" pitchFamily="2" charset="-79"/>
            </a:endParaRPr>
          </a:p>
        </p:txBody>
      </p:sp>
    </p:spTree>
    <p:extLst>
      <p:ext uri="{BB962C8B-B14F-4D97-AF65-F5344CB8AC3E}">
        <p14:creationId xmlns:p14="http://schemas.microsoft.com/office/powerpoint/2010/main" val="3701312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536689" y="260648"/>
            <a:ext cx="8229600" cy="1219200"/>
          </a:xfrm>
        </p:spPr>
        <p:txBody>
          <a:bodyPr>
            <a:normAutofit fontScale="90000"/>
          </a:bodyPr>
          <a:lstStyle/>
          <a:p>
            <a:pPr algn="ctr"/>
            <a:r>
              <a:rPr lang="he-IL" dirty="0">
                <a:effectLst/>
              </a:rPr>
              <a:t>מסלול ליקוי החמה הטבעתי</a:t>
            </a:r>
            <a:r>
              <a:rPr lang="en-US" dirty="0">
                <a:effectLst/>
              </a:rPr>
              <a:t/>
            </a:r>
            <a:br>
              <a:rPr lang="en-US" dirty="0">
                <a:effectLst/>
              </a:rPr>
            </a:br>
            <a:endParaRPr lang="he-IL" dirty="0"/>
          </a:p>
        </p:txBody>
      </p:sp>
      <p:pic>
        <p:nvPicPr>
          <p:cNvPr id="4" name="תמונה 3" descr="ליקוי חמה טבעתי"/>
          <p:cNvPicPr/>
          <p:nvPr/>
        </p:nvPicPr>
        <p:blipFill>
          <a:blip r:embed="rId2" cstate="print"/>
          <a:srcRect/>
          <a:stretch>
            <a:fillRect/>
          </a:stretch>
        </p:blipFill>
        <p:spPr bwMode="auto">
          <a:xfrm>
            <a:off x="899592" y="1052736"/>
            <a:ext cx="7503794" cy="5544616"/>
          </a:xfrm>
          <a:prstGeom prst="rect">
            <a:avLst/>
          </a:prstGeom>
          <a:noFill/>
          <a:ln w="9525">
            <a:noFill/>
            <a:miter lim="800000"/>
            <a:headEnd/>
            <a:tailEnd/>
          </a:ln>
        </p:spPr>
      </p:pic>
    </p:spTree>
    <p:extLst>
      <p:ext uri="{BB962C8B-B14F-4D97-AF65-F5344CB8AC3E}">
        <p14:creationId xmlns:p14="http://schemas.microsoft.com/office/powerpoint/2010/main" val="1349346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pic>
        <p:nvPicPr>
          <p:cNvPr id="4" name="תמונה 3" descr="http://www.ynet.co.il/PicServer2/20122005/757878/hama.jpg"/>
          <p:cNvPicPr/>
          <p:nvPr/>
        </p:nvPicPr>
        <p:blipFill>
          <a:blip r:embed="rId2" cstate="print"/>
          <a:srcRect/>
          <a:stretch>
            <a:fillRect/>
          </a:stretch>
        </p:blipFill>
        <p:spPr bwMode="auto">
          <a:xfrm>
            <a:off x="424430" y="692696"/>
            <a:ext cx="8352928" cy="5373216"/>
          </a:xfrm>
          <a:prstGeom prst="rect">
            <a:avLst/>
          </a:prstGeom>
          <a:noFill/>
          <a:ln w="9525">
            <a:noFill/>
            <a:miter lim="800000"/>
            <a:headEnd/>
            <a:tailEnd/>
          </a:ln>
        </p:spPr>
      </p:pic>
    </p:spTree>
    <p:extLst>
      <p:ext uri="{BB962C8B-B14F-4D97-AF65-F5344CB8AC3E}">
        <p14:creationId xmlns:p14="http://schemas.microsoft.com/office/powerpoint/2010/main" val="2933566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529208" y="5229200"/>
            <a:ext cx="8229600" cy="1219200"/>
          </a:xfrm>
        </p:spPr>
        <p:txBody>
          <a:bodyPr/>
          <a:lstStyle/>
          <a:p>
            <a:pPr algn="ctr"/>
            <a:r>
              <a:rPr lang="he-IL" b="1" dirty="0" smtClean="0"/>
              <a:t>זה לא הירח... זו השמש, בעת ליקוי חמה</a:t>
            </a:r>
            <a:endParaRPr lang="he-IL" b="1" dirty="0"/>
          </a:p>
        </p:txBody>
      </p:sp>
      <p:pic>
        <p:nvPicPr>
          <p:cNvPr id="4" name="תמונה 3" descr="http://www.ynet.co.il/PicServer2/20122005/757926/likuy1_wa.jpg"/>
          <p:cNvPicPr/>
          <p:nvPr/>
        </p:nvPicPr>
        <p:blipFill>
          <a:blip r:embed="rId2" cstate="print"/>
          <a:srcRect/>
          <a:stretch>
            <a:fillRect/>
          </a:stretch>
        </p:blipFill>
        <p:spPr bwMode="auto">
          <a:xfrm>
            <a:off x="755576" y="404664"/>
            <a:ext cx="7776864"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4500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r"/>
            <a:r>
              <a:rPr lang="he-IL" dirty="0" smtClean="0"/>
              <a:t>תחילת הליקוי כפי שנצפה בטורקיה</a:t>
            </a:r>
            <a:endParaRPr lang="he-IL" dirty="0"/>
          </a:p>
        </p:txBody>
      </p:sp>
      <p:pic>
        <p:nvPicPr>
          <p:cNvPr id="4" name="תמונה 3" descr="צילום: איי פי"/>
          <p:cNvPicPr/>
          <p:nvPr/>
        </p:nvPicPr>
        <p:blipFill>
          <a:blip r:embed="rId2" cstate="print"/>
          <a:srcRect/>
          <a:stretch>
            <a:fillRect/>
          </a:stretch>
        </p:blipFill>
        <p:spPr bwMode="auto">
          <a:xfrm>
            <a:off x="827584" y="1628800"/>
            <a:ext cx="7128792" cy="4608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8365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1025" name="תמונה 30" descr="תיאור: http://www.ynet.co.il/PicServer2/20122005/756029/BEI101_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72" y="620688"/>
            <a:ext cx="7704856" cy="48721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713742" y="5634245"/>
            <a:ext cx="39308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יש להצטייד במשקפי רתכים... </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צפייה בליקוי חמה בלבנון</a:t>
            </a:r>
            <a:r>
              <a:rPr kumimoji="0" lang="en-US" sz="28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32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rPr>
              <a:t> </a:t>
            </a:r>
            <a:endParaRPr kumimoji="0" lang="en-US" sz="72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77187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l="18929" t="51428" r="4286" b="5079"/>
          <a:stretch/>
        </p:blipFill>
        <p:spPr>
          <a:xfrm>
            <a:off x="251520" y="2636912"/>
            <a:ext cx="8546025" cy="2722803"/>
          </a:xfrm>
        </p:spPr>
      </p:pic>
      <p:sp>
        <p:nvSpPr>
          <p:cNvPr id="3" name="כותרת 2"/>
          <p:cNvSpPr>
            <a:spLocks noGrp="1"/>
          </p:cNvSpPr>
          <p:nvPr>
            <p:ph type="title"/>
          </p:nvPr>
        </p:nvSpPr>
        <p:spPr>
          <a:xfrm>
            <a:off x="251520" y="1124744"/>
            <a:ext cx="8229600" cy="1219200"/>
          </a:xfrm>
        </p:spPr>
        <p:txBody>
          <a:bodyPr>
            <a:noAutofit/>
          </a:bodyPr>
          <a:lstStyle/>
          <a:p>
            <a:pPr algn="ctr"/>
            <a:r>
              <a:rPr lang="he-IL" sz="8000" dirty="0" smtClean="0">
                <a:solidFill>
                  <a:schemeClr val="tx2">
                    <a:lumMod val="75000"/>
                  </a:schemeClr>
                </a:solidFill>
                <a:cs typeface="Hand Old" pitchFamily="2" charset="-79"/>
              </a:rPr>
              <a:t>ליקוי לבנה – ליקוי ירח</a:t>
            </a:r>
            <a:endParaRPr lang="he-IL" sz="8000" dirty="0">
              <a:solidFill>
                <a:schemeClr val="tx2">
                  <a:lumMod val="75000"/>
                </a:schemeClr>
              </a:solidFill>
              <a:cs typeface="Hand Old" pitchFamily="2" charset="-79"/>
            </a:endParaRPr>
          </a:p>
        </p:txBody>
      </p:sp>
    </p:spTree>
    <p:extLst>
      <p:ext uri="{BB962C8B-B14F-4D97-AF65-F5344CB8AC3E}">
        <p14:creationId xmlns:p14="http://schemas.microsoft.com/office/powerpoint/2010/main" val="2169950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www.ynet.co.il/PicServer2/20122005/757901/sahar.jpg"/>
          <p:cNvPicPr/>
          <p:nvPr/>
        </p:nvPicPr>
        <p:blipFill>
          <a:blip r:embed="rId2" cstate="print"/>
          <a:srcRect/>
          <a:stretch>
            <a:fillRect/>
          </a:stretch>
        </p:blipFill>
        <p:spPr bwMode="auto">
          <a:xfrm>
            <a:off x="415415" y="764704"/>
            <a:ext cx="8189033" cy="5328592"/>
          </a:xfrm>
          <a:prstGeom prst="rect">
            <a:avLst/>
          </a:prstGeom>
          <a:noFill/>
          <a:ln w="9525">
            <a:noFill/>
            <a:miter lim="800000"/>
            <a:headEnd/>
            <a:tailEnd/>
          </a:ln>
        </p:spPr>
      </p:pic>
    </p:spTree>
    <p:extLst>
      <p:ext uri="{BB962C8B-B14F-4D97-AF65-F5344CB8AC3E}">
        <p14:creationId xmlns:p14="http://schemas.microsoft.com/office/powerpoint/2010/main" val="379365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pPr algn="r"/>
            <a:r>
              <a:rPr lang="he-IL" b="1" dirty="0">
                <a:effectLst/>
              </a:rPr>
              <a:t>ליקוי לבנה מלא </a:t>
            </a:r>
            <a:r>
              <a:rPr lang="he-IL" sz="2000" b="1" dirty="0">
                <a:effectLst/>
              </a:rPr>
              <a:t>(צילום: אלעד </a:t>
            </a:r>
            <a:r>
              <a:rPr lang="he-IL" sz="2000" b="1" dirty="0" err="1" smtClean="0">
                <a:effectLst/>
              </a:rPr>
              <a:t>גרשגורן</a:t>
            </a:r>
            <a:r>
              <a:rPr lang="he-IL" sz="2000" b="1" dirty="0">
                <a:effectLst/>
              </a:rPr>
              <a:t>)</a:t>
            </a:r>
            <a:endParaRPr lang="he-IL" sz="2000" dirty="0"/>
          </a:p>
        </p:txBody>
      </p:sp>
      <p:pic>
        <p:nvPicPr>
          <p:cNvPr id="4" name="תמונה 3" descr="http://www.ynet.co.il/PicServer2/20122005/759585/YE0317296_wa.jpg"/>
          <p:cNvPicPr/>
          <p:nvPr/>
        </p:nvPicPr>
        <p:blipFill>
          <a:blip r:embed="rId2" cstate="print"/>
          <a:srcRect/>
          <a:stretch>
            <a:fillRect/>
          </a:stretch>
        </p:blipFill>
        <p:spPr bwMode="auto">
          <a:xfrm>
            <a:off x="683568" y="1412776"/>
            <a:ext cx="7848872" cy="48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6680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2"/>
          <p:cNvSpPr txBox="1">
            <a:spLocks/>
          </p:cNvSpPr>
          <p:nvPr/>
        </p:nvSpPr>
        <p:spPr>
          <a:xfrm>
            <a:off x="446856" y="5378152"/>
            <a:ext cx="8445624" cy="1219200"/>
          </a:xfrm>
          <a:prstGeom prst="rect">
            <a:avLst/>
          </a:prstGeom>
          <a:ln w="6350" cap="rnd">
            <a:noFill/>
          </a:ln>
        </p:spPr>
        <p:txBody>
          <a:bodyPr vert="horz" rtlCol="0" anchor="b" anchorCtr="0">
            <a:noAutofit/>
          </a:bodyPr>
          <a:lst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he-IL" sz="4400" b="1" spc="300" dirty="0" smtClean="0">
                <a:solidFill>
                  <a:schemeClr val="bg1"/>
                </a:solidFill>
                <a:effectLst/>
                <a:cs typeface="Hameiri Light" pitchFamily="2" charset="-79"/>
              </a:rPr>
              <a:t>"ויאמר אלוקים יהי מאורות ברקיע השמיים....  והיו לאותות" </a:t>
            </a:r>
            <a:r>
              <a:rPr lang="he-IL" sz="2800" b="1" spc="300" dirty="0" smtClean="0">
                <a:solidFill>
                  <a:schemeClr val="bg1"/>
                </a:solidFill>
                <a:effectLst/>
                <a:cs typeface="Fistuk Shalom" pitchFamily="2" charset="-79"/>
              </a:rPr>
              <a:t>(בראשית א' יד)</a:t>
            </a:r>
            <a:r>
              <a:rPr lang="he-IL" sz="4400" b="1" spc="300" dirty="0" smtClean="0">
                <a:effectLst/>
                <a:cs typeface="Fistuk Shalom" pitchFamily="2" charset="-79"/>
              </a:rPr>
              <a:t> </a:t>
            </a:r>
          </a:p>
          <a:p>
            <a:endParaRPr lang="he-IL" sz="4400" b="1" spc="300" dirty="0" smtClean="0">
              <a:effectLst/>
              <a:cs typeface="Fistuk Shalom" pitchFamily="2" charset="-79"/>
            </a:endParaRPr>
          </a:p>
          <a:p>
            <a:r>
              <a:rPr lang="he-IL" sz="4400" b="1" dirty="0" err="1" smtClean="0">
                <a:solidFill>
                  <a:schemeClr val="bg1"/>
                </a:solidFill>
                <a:effectLst/>
                <a:cs typeface="X-reshi5" pitchFamily="2" charset="-79"/>
              </a:rPr>
              <a:t>רש''י</a:t>
            </a:r>
            <a:r>
              <a:rPr lang="he-IL" sz="4400" b="1" dirty="0" smtClean="0">
                <a:solidFill>
                  <a:schemeClr val="bg1"/>
                </a:solidFill>
                <a:effectLst/>
                <a:cs typeface="AbetkaLeftMF" pitchFamily="2" charset="-79"/>
              </a:rPr>
              <a:t>:</a:t>
            </a:r>
            <a:r>
              <a:rPr lang="he-IL" sz="4400" b="1" dirty="0" smtClean="0">
                <a:effectLst/>
                <a:cs typeface="AbetkaLeftMF" pitchFamily="2" charset="-79"/>
              </a:rPr>
              <a:t> </a:t>
            </a:r>
            <a:r>
              <a:rPr lang="he-IL" sz="4400" b="1" dirty="0" smtClean="0">
                <a:solidFill>
                  <a:schemeClr val="bg1">
                    <a:lumMod val="75000"/>
                    <a:lumOff val="25000"/>
                  </a:schemeClr>
                </a:solidFill>
                <a:effectLst/>
                <a:cs typeface="AbetkaLeftMF" pitchFamily="2" charset="-79"/>
              </a:rPr>
              <a:t>כשהמאורות </a:t>
            </a:r>
            <a:r>
              <a:rPr lang="he-IL" sz="4400" b="1" dirty="0" err="1" smtClean="0">
                <a:solidFill>
                  <a:schemeClr val="bg1">
                    <a:lumMod val="75000"/>
                    <a:lumOff val="25000"/>
                  </a:schemeClr>
                </a:solidFill>
                <a:effectLst/>
                <a:cs typeface="AbetkaLeftMF" pitchFamily="2" charset="-79"/>
              </a:rPr>
              <a:t>לוקין</a:t>
            </a:r>
            <a:r>
              <a:rPr lang="he-IL" sz="4400" b="1" dirty="0" smtClean="0">
                <a:solidFill>
                  <a:schemeClr val="bg1">
                    <a:lumMod val="75000"/>
                    <a:lumOff val="25000"/>
                  </a:schemeClr>
                </a:solidFill>
                <a:effectLst/>
                <a:cs typeface="AbetkaLeftMF" pitchFamily="2" charset="-79"/>
              </a:rPr>
              <a:t> סימן רע הוא לעולם שנאמר </a:t>
            </a:r>
            <a:r>
              <a:rPr lang="he-IL" sz="3200" b="1" dirty="0" smtClean="0">
                <a:solidFill>
                  <a:schemeClr val="bg1">
                    <a:lumMod val="75000"/>
                    <a:lumOff val="25000"/>
                  </a:schemeClr>
                </a:solidFill>
                <a:effectLst/>
                <a:cs typeface="AbetkaLeftMF" pitchFamily="2" charset="-79"/>
              </a:rPr>
              <a:t>(ירמיהו י ב) </a:t>
            </a:r>
          </a:p>
          <a:p>
            <a:r>
              <a:rPr lang="he-IL" sz="3200" b="1" dirty="0" smtClean="0">
                <a:solidFill>
                  <a:schemeClr val="bg1">
                    <a:lumMod val="75000"/>
                    <a:lumOff val="25000"/>
                  </a:schemeClr>
                </a:solidFill>
                <a:effectLst/>
                <a:cs typeface="AbetkaLeftMF" pitchFamily="2" charset="-79"/>
              </a:rPr>
              <a:t>"</a:t>
            </a:r>
            <a:r>
              <a:rPr lang="he-IL" sz="4400" b="1" dirty="0" smtClean="0">
                <a:solidFill>
                  <a:schemeClr val="bg1">
                    <a:lumMod val="75000"/>
                    <a:lumOff val="25000"/>
                  </a:schemeClr>
                </a:solidFill>
                <a:effectLst/>
                <a:cs typeface="AbetkaLeftMF" pitchFamily="2" charset="-79"/>
              </a:rPr>
              <a:t>ומאותות השמיים אל תחתו" </a:t>
            </a:r>
          </a:p>
          <a:p>
            <a:r>
              <a:rPr lang="he-IL" sz="4400" b="1" dirty="0" smtClean="0">
                <a:solidFill>
                  <a:schemeClr val="bg1">
                    <a:lumMod val="75000"/>
                    <a:lumOff val="25000"/>
                  </a:schemeClr>
                </a:solidFill>
                <a:effectLst/>
                <a:cs typeface="AbetkaLeftMF" pitchFamily="2" charset="-79"/>
              </a:rPr>
              <a:t>בעשותכם רצון הקדוש ברוך הוא, אין אתם צריכים לדאוג מן הפורענות </a:t>
            </a:r>
            <a:r>
              <a:rPr lang="he-IL" sz="3200" b="1" dirty="0" smtClean="0">
                <a:solidFill>
                  <a:schemeClr val="bg1">
                    <a:lumMod val="75000"/>
                    <a:lumOff val="25000"/>
                  </a:schemeClr>
                </a:solidFill>
                <a:effectLst/>
                <a:cs typeface="AbetkaLeftMF" pitchFamily="2" charset="-79"/>
              </a:rPr>
              <a:t>(סוכה </a:t>
            </a:r>
            <a:r>
              <a:rPr lang="he-IL" sz="3200" b="1" dirty="0" err="1" smtClean="0">
                <a:solidFill>
                  <a:schemeClr val="bg1">
                    <a:lumMod val="75000"/>
                    <a:lumOff val="25000"/>
                  </a:schemeClr>
                </a:solidFill>
                <a:effectLst/>
                <a:cs typeface="AbetkaLeftMF" pitchFamily="2" charset="-79"/>
              </a:rPr>
              <a:t>כט</a:t>
            </a:r>
            <a:r>
              <a:rPr lang="he-IL" sz="3200" b="1" dirty="0" smtClean="0">
                <a:solidFill>
                  <a:schemeClr val="bg1">
                    <a:lumMod val="75000"/>
                    <a:lumOff val="25000"/>
                  </a:schemeClr>
                </a:solidFill>
                <a:effectLst/>
                <a:cs typeface="AbetkaLeftMF" pitchFamily="2" charset="-79"/>
              </a:rPr>
              <a:t>)</a:t>
            </a:r>
            <a:r>
              <a:rPr lang="he-IL" sz="4400" b="1" dirty="0" smtClean="0">
                <a:effectLst/>
                <a:cs typeface="AbetkaLeftMF" pitchFamily="2" charset="-79"/>
              </a:rPr>
              <a:t/>
            </a:r>
            <a:br>
              <a:rPr lang="he-IL" sz="4400" b="1" dirty="0" smtClean="0">
                <a:effectLst/>
                <a:cs typeface="AbetkaLeftMF" pitchFamily="2" charset="-79"/>
              </a:rPr>
            </a:br>
            <a:endParaRPr lang="he-IL" sz="4400" b="1" dirty="0">
              <a:cs typeface="AbetkaLeftMF" pitchFamily="2" charset="-79"/>
            </a:endParaRPr>
          </a:p>
        </p:txBody>
      </p:sp>
    </p:spTree>
    <p:extLst>
      <p:ext uri="{BB962C8B-B14F-4D97-AF65-F5344CB8AC3E}">
        <p14:creationId xmlns:p14="http://schemas.microsoft.com/office/powerpoint/2010/main" val="31942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l="1102" t="-1618" r="-1102" b="-220"/>
          <a:stretch/>
        </p:blipFill>
        <p:spPr>
          <a:xfrm>
            <a:off x="-77125" y="1340768"/>
            <a:ext cx="9247765" cy="4951996"/>
          </a:xfrm>
          <a:prstGeom prst="roundRect">
            <a:avLst/>
          </a:prstGeom>
        </p:spPr>
      </p:pic>
      <p:sp>
        <p:nvSpPr>
          <p:cNvPr id="3" name="כותרת 2"/>
          <p:cNvSpPr>
            <a:spLocks noGrp="1"/>
          </p:cNvSpPr>
          <p:nvPr>
            <p:ph type="title"/>
          </p:nvPr>
        </p:nvSpPr>
        <p:spPr>
          <a:xfrm>
            <a:off x="27632" y="188640"/>
            <a:ext cx="9144000" cy="1219200"/>
          </a:xfrm>
        </p:spPr>
        <p:txBody>
          <a:bodyPr>
            <a:noAutofit/>
          </a:bodyPr>
          <a:lstStyle/>
          <a:p>
            <a:pPr algn="ctr"/>
            <a:r>
              <a:rPr lang="he-IL" sz="4000" b="1" u="sng" dirty="0" smtClean="0">
                <a:solidFill>
                  <a:schemeClr val="tx1"/>
                </a:solidFill>
                <a:cs typeface="BN World" pitchFamily="2" charset="-79"/>
              </a:rPr>
              <a:t>לירח מערכת תנועות מורכבת:</a:t>
            </a:r>
            <a:br>
              <a:rPr lang="he-IL" sz="4000" b="1" u="sng" dirty="0" smtClean="0">
                <a:solidFill>
                  <a:schemeClr val="tx1"/>
                </a:solidFill>
                <a:cs typeface="BN World" pitchFamily="2" charset="-79"/>
              </a:rPr>
            </a:br>
            <a:r>
              <a:rPr lang="en-US" sz="4000" b="1" dirty="0" smtClean="0">
                <a:solidFill>
                  <a:schemeClr val="tx1"/>
                </a:solidFill>
                <a:cs typeface="BN World" pitchFamily="2" charset="-79"/>
              </a:rPr>
              <a:t> </a:t>
            </a:r>
            <a:r>
              <a:rPr lang="he-IL" sz="4000" b="1" dirty="0" smtClean="0">
                <a:solidFill>
                  <a:schemeClr val="tx1"/>
                </a:solidFill>
                <a:cs typeface="BN World" pitchFamily="2" charset="-79"/>
              </a:rPr>
              <a:t>1. סיבוב עצמי. 2. הירח מקיף את כדור הארץ</a:t>
            </a:r>
            <a:endParaRPr lang="he-IL" sz="4000" b="1" dirty="0">
              <a:solidFill>
                <a:schemeClr val="tx1"/>
              </a:solidFill>
              <a:cs typeface="BN World" pitchFamily="2" charset="-79"/>
            </a:endParaRPr>
          </a:p>
        </p:txBody>
      </p:sp>
    </p:spTree>
    <p:extLst>
      <p:ext uri="{BB962C8B-B14F-4D97-AF65-F5344CB8AC3E}">
        <p14:creationId xmlns:p14="http://schemas.microsoft.com/office/powerpoint/2010/main" val="28212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tl00_ContentMain_UcArticle1_imgTopLeft" descr="http://www.news1.co.il/uploadimages/NFC-717251002788544.jpg"/>
          <p:cNvPicPr/>
          <p:nvPr/>
        </p:nvPicPr>
        <p:blipFill>
          <a:blip r:embed="rId2" cstate="print"/>
          <a:srcRect/>
          <a:stretch>
            <a:fillRect/>
          </a:stretch>
        </p:blipFill>
        <p:spPr bwMode="auto">
          <a:xfrm rot="450820">
            <a:off x="4733011" y="1889187"/>
            <a:ext cx="4176464" cy="2952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תמונה 4" descr="ברכת החמה"/>
          <p:cNvPicPr/>
          <p:nvPr/>
        </p:nvPicPr>
        <p:blipFill>
          <a:blip r:embed="rId3" cstate="print"/>
          <a:srcRect/>
          <a:stretch>
            <a:fillRect/>
          </a:stretch>
        </p:blipFill>
        <p:spPr bwMode="auto">
          <a:xfrm rot="20636014">
            <a:off x="615531" y="1745170"/>
            <a:ext cx="4320480" cy="324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כותרת משנה 2"/>
          <p:cNvSpPr>
            <a:spLocks noGrp="1"/>
          </p:cNvSpPr>
          <p:nvPr>
            <p:ph type="subTitle" idx="1"/>
          </p:nvPr>
        </p:nvSpPr>
        <p:spPr>
          <a:xfrm>
            <a:off x="230405" y="188640"/>
            <a:ext cx="8856984" cy="1224136"/>
          </a:xfrm>
        </p:spPr>
        <p:txBody>
          <a:bodyPr/>
          <a:lstStyle/>
          <a:p>
            <a:r>
              <a:rPr lang="he-IL" sz="8800" b="1" dirty="0" smtClean="0">
                <a:effectLst>
                  <a:outerShdw blurRad="38100" dist="38100" dir="2700000" algn="tl">
                    <a:srgbClr val="000000">
                      <a:alpha val="43137"/>
                    </a:srgbClr>
                  </a:outerShdw>
                </a:effectLst>
                <a:cs typeface="HANIT" pitchFamily="2" charset="-79"/>
              </a:rPr>
              <a:t>ברכת החמה</a:t>
            </a:r>
            <a:endParaRPr lang="he-IL" sz="8800" b="1" dirty="0">
              <a:effectLst>
                <a:outerShdw blurRad="38100" dist="38100" dir="2700000" algn="tl">
                  <a:srgbClr val="000000">
                    <a:alpha val="43137"/>
                  </a:srgbClr>
                </a:outerShdw>
              </a:effectLst>
              <a:cs typeface="HANIT" pitchFamily="2" charset="-79"/>
            </a:endParaRPr>
          </a:p>
        </p:txBody>
      </p:sp>
      <p:pic>
        <p:nvPicPr>
          <p:cNvPr id="6" name="תמונה 5" descr="ברכת החמה"/>
          <p:cNvPicPr/>
          <p:nvPr/>
        </p:nvPicPr>
        <p:blipFill>
          <a:blip r:embed="rId4" cstate="print"/>
          <a:srcRect/>
          <a:stretch>
            <a:fillRect/>
          </a:stretch>
        </p:blipFill>
        <p:spPr bwMode="auto">
          <a:xfrm>
            <a:off x="3491880" y="4199522"/>
            <a:ext cx="3528392" cy="23978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13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04664"/>
            <a:ext cx="7823392" cy="5878850"/>
          </a:xfrm>
          <a:prstGeom prst="rect">
            <a:avLst/>
          </a:prstGeom>
          <a:ln w="190500" cap="sq">
            <a:solidFill>
              <a:srgbClr val="C8C6BD"/>
            </a:solidFill>
            <a:prstDash val="solid"/>
            <a:miter lim="800000"/>
          </a:ln>
          <a:effectLst>
            <a:outerShdw blurRad="279400" dist="419100" dir="2460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37096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dirty="0"/>
          </a:p>
        </p:txBody>
      </p:sp>
      <p:pic>
        <p:nvPicPr>
          <p:cNvPr id="5" name="תמונה 4" descr="https://upload.wikimedia.org/wikipedia/commons/thumb/f/fe/Birkat_hachama_Maale_Adumim.jpg/250px-Birkat_hachama_Maale_Adumim.jpg"/>
          <p:cNvPicPr/>
          <p:nvPr/>
        </p:nvPicPr>
        <p:blipFill>
          <a:blip r:embed="rId2" cstate="print"/>
          <a:srcRect/>
          <a:stretch>
            <a:fillRect/>
          </a:stretch>
        </p:blipFill>
        <p:spPr bwMode="auto">
          <a:xfrm>
            <a:off x="467544" y="332656"/>
            <a:ext cx="8208912" cy="6264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7068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ברכת החמה ברחובות | צילום: מאיר אלפסי ..."/>
          <p:cNvPicPr/>
          <p:nvPr/>
        </p:nvPicPr>
        <p:blipFill>
          <a:blip r:embed="rId2" cstate="print"/>
          <a:srcRect/>
          <a:stretch>
            <a:fillRect/>
          </a:stretch>
        </p:blipFill>
        <p:spPr bwMode="auto">
          <a:xfrm>
            <a:off x="395536" y="2636912"/>
            <a:ext cx="5400600" cy="3816424"/>
          </a:xfrm>
          <a:prstGeom prst="rect">
            <a:avLst/>
          </a:prstGeom>
          <a:solidFill>
            <a:srgbClr val="FFFFFF">
              <a:shade val="85000"/>
            </a:srgbClr>
          </a:solidFill>
          <a:ln w="88900" cap="sq">
            <a:solidFill>
              <a:srgbClr val="FFFFFF"/>
            </a:solidFill>
            <a:miter lim="800000"/>
          </a:ln>
          <a:effectLst>
            <a:outerShdw blurRad="63500" dist="279400" dir="708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תמונה 4" descr="ברכת החמה"/>
          <p:cNvPicPr/>
          <p:nvPr/>
        </p:nvPicPr>
        <p:blipFill>
          <a:blip r:embed="rId3" cstate="print"/>
          <a:srcRect/>
          <a:stretch>
            <a:fillRect/>
          </a:stretch>
        </p:blipFill>
        <p:spPr bwMode="auto">
          <a:xfrm rot="1090180">
            <a:off x="5333192" y="668795"/>
            <a:ext cx="3169432" cy="2155994"/>
          </a:xfrm>
          <a:prstGeom prst="rect">
            <a:avLst/>
          </a:prstGeom>
          <a:solidFill>
            <a:srgbClr val="FFFFFF">
              <a:shade val="85000"/>
            </a:srgbClr>
          </a:solidFill>
          <a:ln w="88900" cap="sq">
            <a:solidFill>
              <a:srgbClr val="FFFFFF"/>
            </a:solidFill>
            <a:miter lim="800000"/>
          </a:ln>
          <a:effectLst>
            <a:outerShdw blurRad="152400" dist="279400" algn="l" rotWithShape="0">
              <a:prstClr val="black">
                <a:alpha val="56000"/>
              </a:prstClr>
            </a:outerShdw>
          </a:effectLst>
          <a:scene3d>
            <a:camera prst="orthographicFront"/>
            <a:lightRig rig="twoPt" dir="t">
              <a:rot lat="0" lon="0" rev="7200000"/>
            </a:lightRig>
          </a:scene3d>
          <a:sp3d>
            <a:bevelT w="25400" h="19050"/>
            <a:contourClr>
              <a:srgbClr val="FFFFFF"/>
            </a:contourClr>
          </a:sp3d>
        </p:spPr>
      </p:pic>
      <p:pic>
        <p:nvPicPr>
          <p:cNvPr id="6" name="תמונה 5" descr="ברכת החמה [צילום: פלאש 90]"/>
          <p:cNvPicPr/>
          <p:nvPr/>
        </p:nvPicPr>
        <p:blipFill>
          <a:blip r:embed="rId4" cstate="print"/>
          <a:srcRect/>
          <a:stretch>
            <a:fillRect/>
          </a:stretch>
        </p:blipFill>
        <p:spPr bwMode="auto">
          <a:xfrm>
            <a:off x="4572000" y="2994698"/>
            <a:ext cx="4033593" cy="2954582"/>
          </a:xfrm>
          <a:prstGeom prst="rect">
            <a:avLst/>
          </a:prstGeom>
          <a:solidFill>
            <a:srgbClr val="FFFFFF">
              <a:shade val="85000"/>
            </a:srgbClr>
          </a:solidFill>
          <a:ln w="88900" cap="sq">
            <a:solidFill>
              <a:srgbClr val="FFFFFF"/>
            </a:solidFill>
            <a:miter lim="800000"/>
          </a:ln>
          <a:effectLst>
            <a:outerShdw blurRad="101600" dist="419100" dir="30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תמונה 6" descr="ברכת החמה. ירושלים תרנ&quot;ז (1897)"/>
          <p:cNvPicPr/>
          <p:nvPr/>
        </p:nvPicPr>
        <p:blipFill>
          <a:blip r:embed="rId5" cstate="print"/>
          <a:srcRect/>
          <a:stretch>
            <a:fillRect/>
          </a:stretch>
        </p:blipFill>
        <p:spPr bwMode="auto">
          <a:xfrm rot="20804208">
            <a:off x="474222" y="452293"/>
            <a:ext cx="4347843" cy="2719642"/>
          </a:xfrm>
          <a:prstGeom prst="rect">
            <a:avLst/>
          </a:prstGeom>
          <a:ln>
            <a:noFill/>
          </a:ln>
          <a:effectLst>
            <a:glow rad="101600">
              <a:schemeClr val="accent1">
                <a:satMod val="175000"/>
                <a:alpha val="40000"/>
              </a:schemeClr>
            </a:glow>
            <a:softEdge rad="112500"/>
          </a:effectLst>
          <a:scene3d>
            <a:camera prst="orthographicFront"/>
            <a:lightRig rig="threePt" dir="t"/>
          </a:scene3d>
          <a:sp3d>
            <a:bevelT w="165100" prst="coolSlant"/>
          </a:sp3d>
        </p:spPr>
      </p:pic>
    </p:spTree>
    <p:extLst>
      <p:ext uri="{BB962C8B-B14F-4D97-AF65-F5344CB8AC3E}">
        <p14:creationId xmlns:p14="http://schemas.microsoft.com/office/powerpoint/2010/main" val="117363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ות ממעמדי ברכת החמה בשנים שעברו"/>
          <p:cNvPicPr/>
          <p:nvPr/>
        </p:nvPicPr>
        <p:blipFill>
          <a:blip r:embed="rId2" cstate="print"/>
          <a:srcRect/>
          <a:stretch>
            <a:fillRect/>
          </a:stretch>
        </p:blipFill>
        <p:spPr bwMode="auto">
          <a:xfrm>
            <a:off x="899592" y="952082"/>
            <a:ext cx="7416824" cy="5051254"/>
          </a:xfrm>
          <a:prstGeom prst="rect">
            <a:avLst/>
          </a:prstGeom>
          <a:ln w="228600" cap="sq" cmpd="thickThin">
            <a:solidFill>
              <a:srgbClr val="000000"/>
            </a:solidFill>
            <a:prstDash val="solid"/>
            <a:miter lim="800000"/>
          </a:ln>
          <a:effectLst>
            <a:outerShdw blurRad="50800" dist="381000" dir="2700000" algn="tl" rotWithShape="0">
              <a:prstClr val="black">
                <a:alpha val="40000"/>
              </a:prstClr>
            </a:outerShdw>
          </a:effectLst>
        </p:spPr>
      </p:pic>
    </p:spTree>
    <p:extLst>
      <p:ext uri="{BB962C8B-B14F-4D97-AF65-F5344CB8AC3E}">
        <p14:creationId xmlns:p14="http://schemas.microsoft.com/office/powerpoint/2010/main" val="102538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83568" y="764704"/>
            <a:ext cx="8229600" cy="1219200"/>
          </a:xfrm>
        </p:spPr>
        <p:txBody>
          <a:bodyPr>
            <a:noAutofit/>
          </a:bodyPr>
          <a:lstStyle/>
          <a:p>
            <a:pPr algn="r"/>
            <a:r>
              <a:rPr lang="he-IL" sz="5400" dirty="0" smtClean="0">
                <a:cs typeface="Fistuk Shalom" pitchFamily="2" charset="-79"/>
              </a:rPr>
              <a:t>כשהירח נמצא </a:t>
            </a:r>
            <a:br>
              <a:rPr lang="he-IL" sz="5400" dirty="0" smtClean="0">
                <a:cs typeface="Fistuk Shalom" pitchFamily="2" charset="-79"/>
              </a:rPr>
            </a:br>
            <a:r>
              <a:rPr lang="he-IL" sz="5400" dirty="0" smtClean="0">
                <a:cs typeface="Fistuk Shalom" pitchFamily="2" charset="-79"/>
              </a:rPr>
              <a:t>בשלב הזה של החודש</a:t>
            </a:r>
            <a:endParaRPr lang="he-IL" sz="5400" dirty="0">
              <a:cs typeface="Fistuk Shalom" pitchFamily="2" charset="-79"/>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1833013"/>
            <a:ext cx="9039225" cy="4752975"/>
          </a:xfrm>
          <a:prstGeom prst="rect">
            <a:avLst/>
          </a:prstGeom>
          <a:ln>
            <a:noFill/>
          </a:ln>
          <a:effectLst>
            <a:softEdge rad="112500"/>
          </a:effectLst>
        </p:spPr>
      </p:pic>
      <p:pic>
        <p:nvPicPr>
          <p:cNvPr id="5" name="מציין מיקום תוכן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24387" y="2719305"/>
            <a:ext cx="4379559" cy="3284669"/>
          </a:xfrm>
        </p:spPr>
      </p:pic>
      <p:sp>
        <p:nvSpPr>
          <p:cNvPr id="7" name="חץ ימינה 6"/>
          <p:cNvSpPr/>
          <p:nvPr/>
        </p:nvSpPr>
        <p:spPr>
          <a:xfrm rot="8593773">
            <a:off x="1823495" y="2023306"/>
            <a:ext cx="1756819" cy="543149"/>
          </a:xfrm>
          <a:prstGeom prst="rightArrow">
            <a:avLst>
              <a:gd name="adj1" fmla="val 50000"/>
              <a:gd name="adj2" fmla="val 8151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2"/>
          <p:cNvSpPr txBox="1">
            <a:spLocks/>
          </p:cNvSpPr>
          <p:nvPr/>
        </p:nvSpPr>
        <p:spPr>
          <a:xfrm>
            <a:off x="251520" y="5366788"/>
            <a:ext cx="8229600" cy="1219200"/>
          </a:xfrm>
          <a:prstGeom prst="rect">
            <a:avLst/>
          </a:prstGeom>
          <a:ln w="6350" cap="rnd">
            <a:noFill/>
          </a:ln>
        </p:spPr>
        <p:txBody>
          <a:bodyPr vert="horz" rtlCol="0" anchor="b" anchorCtr="0">
            <a:noAutofit/>
          </a:bodyPr>
          <a:lst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he-IL" sz="5400" dirty="0" smtClean="0">
                <a:solidFill>
                  <a:schemeClr val="accent2">
                    <a:lumMod val="50000"/>
                  </a:schemeClr>
                </a:solidFill>
                <a:cs typeface="Fistuk Shalom" pitchFamily="2" charset="-79"/>
              </a:rPr>
              <a:t>מכדור הארץ הוא </a:t>
            </a:r>
          </a:p>
          <a:p>
            <a:r>
              <a:rPr lang="he-IL" sz="5400" dirty="0" smtClean="0">
                <a:solidFill>
                  <a:schemeClr val="accent2">
                    <a:lumMod val="50000"/>
                  </a:schemeClr>
                </a:solidFill>
                <a:cs typeface="Fistuk Shalom" pitchFamily="2" charset="-79"/>
              </a:rPr>
              <a:t>יראה לעינינו כך</a:t>
            </a:r>
            <a:endParaRPr lang="he-IL" sz="5400" dirty="0">
              <a:solidFill>
                <a:schemeClr val="accent2">
                  <a:lumMod val="50000"/>
                </a:schemeClr>
              </a:solidFill>
              <a:cs typeface="Fistuk Shalom" pitchFamily="2" charset="-79"/>
            </a:endParaRPr>
          </a:p>
        </p:txBody>
      </p:sp>
      <p:sp>
        <p:nvSpPr>
          <p:cNvPr id="9" name="חץ ימינה 8"/>
          <p:cNvSpPr/>
          <p:nvPr/>
        </p:nvSpPr>
        <p:spPr>
          <a:xfrm rot="19493959">
            <a:off x="3941675" y="5096895"/>
            <a:ext cx="2303502" cy="539786"/>
          </a:xfrm>
          <a:prstGeom prst="rightArrow">
            <a:avLst>
              <a:gd name="adj1" fmla="val 50000"/>
              <a:gd name="adj2" fmla="val 8151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4785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83568" y="764704"/>
            <a:ext cx="8229600" cy="1219200"/>
          </a:xfrm>
        </p:spPr>
        <p:txBody>
          <a:bodyPr>
            <a:noAutofit/>
          </a:bodyPr>
          <a:lstStyle/>
          <a:p>
            <a:pPr algn="r"/>
            <a:r>
              <a:rPr lang="he-IL" sz="5400" dirty="0" smtClean="0">
                <a:cs typeface="Fistuk Shalom" pitchFamily="2" charset="-79"/>
              </a:rPr>
              <a:t>וכשהירח נמצא </a:t>
            </a:r>
            <a:br>
              <a:rPr lang="he-IL" sz="5400" dirty="0" smtClean="0">
                <a:cs typeface="Fistuk Shalom" pitchFamily="2" charset="-79"/>
              </a:rPr>
            </a:br>
            <a:r>
              <a:rPr lang="he-IL" sz="5400" dirty="0" smtClean="0">
                <a:cs typeface="Fistuk Shalom" pitchFamily="2" charset="-79"/>
              </a:rPr>
              <a:t>בשלב הזה של החודש</a:t>
            </a:r>
            <a:endParaRPr lang="he-IL" sz="5400" dirty="0">
              <a:cs typeface="Fistuk Shalom" pitchFamily="2" charset="-79"/>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44" y="1835515"/>
            <a:ext cx="9039225" cy="4752975"/>
          </a:xfrm>
          <a:prstGeom prst="rect">
            <a:avLst/>
          </a:prstGeom>
        </p:spPr>
      </p:pic>
      <p:sp>
        <p:nvSpPr>
          <p:cNvPr id="7" name="חץ ימינה 6"/>
          <p:cNvSpPr/>
          <p:nvPr/>
        </p:nvSpPr>
        <p:spPr>
          <a:xfrm rot="8593773">
            <a:off x="1235832" y="2424149"/>
            <a:ext cx="2597261" cy="543149"/>
          </a:xfrm>
          <a:prstGeom prst="rightArrow">
            <a:avLst>
              <a:gd name="adj1" fmla="val 50000"/>
              <a:gd name="adj2" fmla="val 8151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2"/>
          <p:cNvSpPr txBox="1">
            <a:spLocks/>
          </p:cNvSpPr>
          <p:nvPr/>
        </p:nvSpPr>
        <p:spPr>
          <a:xfrm>
            <a:off x="251520" y="5366788"/>
            <a:ext cx="8229600" cy="1219200"/>
          </a:xfrm>
          <a:prstGeom prst="rect">
            <a:avLst/>
          </a:prstGeom>
          <a:ln w="6350" cap="rnd">
            <a:noFill/>
          </a:ln>
        </p:spPr>
        <p:txBody>
          <a:bodyPr vert="horz" rtlCol="0" anchor="b" anchorCtr="0">
            <a:noAutofit/>
          </a:bodyPr>
          <a:lst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he-IL" sz="5400" dirty="0" smtClean="0">
                <a:solidFill>
                  <a:schemeClr val="accent2">
                    <a:lumMod val="50000"/>
                  </a:schemeClr>
                </a:solidFill>
                <a:cs typeface="Fistuk Shalom" pitchFamily="2" charset="-79"/>
              </a:rPr>
              <a:t>מכדור הארץ הוא </a:t>
            </a:r>
          </a:p>
          <a:p>
            <a:r>
              <a:rPr lang="he-IL" sz="5400" dirty="0" smtClean="0">
                <a:solidFill>
                  <a:schemeClr val="accent2">
                    <a:lumMod val="50000"/>
                  </a:schemeClr>
                </a:solidFill>
                <a:cs typeface="Fistuk Shalom" pitchFamily="2" charset="-79"/>
              </a:rPr>
              <a:t>יראה לעינינו כך</a:t>
            </a:r>
            <a:endParaRPr lang="he-IL" sz="5400" dirty="0">
              <a:solidFill>
                <a:schemeClr val="accent2">
                  <a:lumMod val="50000"/>
                </a:schemeClr>
              </a:solidFill>
              <a:cs typeface="Fistuk Shalom" pitchFamily="2" charset="-79"/>
            </a:endParaRPr>
          </a:p>
        </p:txBody>
      </p:sp>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l="23493" t="22434" r="25396" b="24233"/>
          <a:stretch/>
        </p:blipFill>
        <p:spPr>
          <a:xfrm>
            <a:off x="4764663" y="2852936"/>
            <a:ext cx="4120898" cy="3225051"/>
          </a:xfrm>
          <a:prstGeom prst="ellipse">
            <a:avLst/>
          </a:prstGeom>
          <a:ln w="63500" cap="rnd">
            <a:solidFill>
              <a:srgbClr val="333333"/>
            </a:solidFill>
          </a:ln>
          <a:effectLst>
            <a:outerShdw blurRad="50800" dist="292100" dir="276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9" name="חץ ימינה 8"/>
          <p:cNvSpPr/>
          <p:nvPr/>
        </p:nvSpPr>
        <p:spPr>
          <a:xfrm rot="19493959">
            <a:off x="3941675" y="5096895"/>
            <a:ext cx="2303502" cy="539786"/>
          </a:xfrm>
          <a:prstGeom prst="rightArrow">
            <a:avLst>
              <a:gd name="adj1" fmla="val 50000"/>
              <a:gd name="adj2" fmla="val 8151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688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39552" y="1628800"/>
            <a:ext cx="8229600" cy="4572000"/>
          </a:xfrm>
        </p:spPr>
        <p:txBody>
          <a:bodyPr>
            <a:normAutofit fontScale="92500" lnSpcReduction="20000"/>
          </a:bodyPr>
          <a:lstStyle/>
          <a:p>
            <a:r>
              <a:rPr lang="he-IL" sz="4400" b="1" dirty="0" err="1">
                <a:latin typeface="Guttman Rashi" pitchFamily="2" charset="-79"/>
                <a:cs typeface="Guttman Rashi" pitchFamily="2" charset="-79"/>
              </a:rPr>
              <a:t>רש''י</a:t>
            </a:r>
            <a:r>
              <a:rPr lang="he-IL" sz="4400" b="1" dirty="0">
                <a:latin typeface="Guttman Rashi" pitchFamily="2" charset="-79"/>
                <a:cs typeface="Guttman Rashi" pitchFamily="2" charset="-79"/>
              </a:rPr>
              <a:t>: "הראהו לבנה בחידושה ואמר לו כשהירח מתחדש, יהיה לך ראש </a:t>
            </a:r>
            <a:r>
              <a:rPr lang="he-IL" sz="4400" b="1" dirty="0" smtClean="0">
                <a:latin typeface="Guttman Rashi" pitchFamily="2" charset="-79"/>
                <a:cs typeface="Guttman Rashi" pitchFamily="2" charset="-79"/>
              </a:rPr>
              <a:t>חודש."</a:t>
            </a:r>
          </a:p>
          <a:p>
            <a:r>
              <a:rPr lang="he-IL" sz="4400" dirty="0" err="1"/>
              <a:t>רמב</a:t>
            </a:r>
            <a:r>
              <a:rPr lang="he-IL" sz="4400" dirty="0"/>
              <a:t>''ן: לפי מדרשו "לכם" – לומר שקידוש החודש צריך בית דין </a:t>
            </a:r>
            <a:r>
              <a:rPr lang="he-IL" sz="4400" dirty="0" err="1" smtClean="0"/>
              <a:t>מומחין</a:t>
            </a:r>
            <a:r>
              <a:rPr lang="he-IL" sz="4400" dirty="0" smtClean="0"/>
              <a:t>. </a:t>
            </a:r>
          </a:p>
          <a:p>
            <a:r>
              <a:rPr lang="he-IL" sz="4400" dirty="0" err="1">
                <a:cs typeface="BriefMF" pitchFamily="2" charset="-79"/>
              </a:rPr>
              <a:t>רמב</a:t>
            </a:r>
            <a:r>
              <a:rPr lang="he-IL" sz="4400" dirty="0">
                <a:cs typeface="BriefMF" pitchFamily="2" charset="-79"/>
              </a:rPr>
              <a:t>''ם הלכות קידוש החודש: </a:t>
            </a:r>
            <a:endParaRPr lang="en-US" sz="4400" dirty="0">
              <a:cs typeface="BriefMF" pitchFamily="2" charset="-79"/>
            </a:endParaRPr>
          </a:p>
          <a:p>
            <a:pPr marL="365760" lvl="1" indent="0">
              <a:buNone/>
            </a:pPr>
            <a:r>
              <a:rPr lang="he-IL" sz="4800" dirty="0">
                <a:cs typeface="BriefMF" pitchFamily="2" charset="-79"/>
              </a:rPr>
              <a:t>הוא מצוות עשה אחת והיא לחשב ולידע ולקבוע באי זה יום תחילת כל חודש מחדשי השנה</a:t>
            </a:r>
            <a:r>
              <a:rPr lang="he-IL" sz="4800" b="1" dirty="0" smtClean="0">
                <a:latin typeface="Guttman Rashi" pitchFamily="2" charset="-79"/>
                <a:cs typeface="BriefMF" pitchFamily="2" charset="-79"/>
              </a:rPr>
              <a:t> </a:t>
            </a:r>
            <a:endParaRPr lang="he-IL" sz="4800" b="1" dirty="0">
              <a:latin typeface="Guttman Rashi" pitchFamily="2" charset="-79"/>
              <a:cs typeface="BriefMF" pitchFamily="2" charset="-79"/>
            </a:endParaRPr>
          </a:p>
        </p:txBody>
      </p:sp>
      <p:sp>
        <p:nvSpPr>
          <p:cNvPr id="3" name="כותרת 2"/>
          <p:cNvSpPr>
            <a:spLocks noGrp="1"/>
          </p:cNvSpPr>
          <p:nvPr>
            <p:ph type="title"/>
          </p:nvPr>
        </p:nvSpPr>
        <p:spPr>
          <a:xfrm>
            <a:off x="539552" y="260648"/>
            <a:ext cx="8928992" cy="1219200"/>
          </a:xfrm>
        </p:spPr>
        <p:txBody>
          <a:bodyPr>
            <a:noAutofit/>
          </a:bodyPr>
          <a:lstStyle/>
          <a:p>
            <a:r>
              <a:rPr lang="he-IL" sz="5400" b="1" dirty="0" smtClean="0">
                <a:cs typeface="DGL Cinnamon" pitchFamily="2" charset="-79"/>
              </a:rPr>
              <a:t>"החודש הזה לכם ראש חודשים" </a:t>
            </a:r>
            <a:br>
              <a:rPr lang="he-IL" sz="5400" b="1" dirty="0" smtClean="0">
                <a:cs typeface="DGL Cinnamon" pitchFamily="2" charset="-79"/>
              </a:rPr>
            </a:br>
            <a:r>
              <a:rPr lang="he-IL" sz="3200" b="1" dirty="0" smtClean="0">
                <a:cs typeface="DGL Cinnamon" pitchFamily="2" charset="-79"/>
              </a:rPr>
              <a:t>שמות </a:t>
            </a:r>
            <a:r>
              <a:rPr lang="he-IL" sz="3200" b="1" dirty="0" err="1" smtClean="0">
                <a:cs typeface="DGL Cinnamon" pitchFamily="2" charset="-79"/>
              </a:rPr>
              <a:t>יב</a:t>
            </a:r>
            <a:r>
              <a:rPr lang="he-IL" sz="3200" b="1" dirty="0" smtClean="0">
                <a:cs typeface="DGL Cinnamon" pitchFamily="2" charset="-79"/>
              </a:rPr>
              <a:t>' ב'</a:t>
            </a:r>
            <a:endParaRPr lang="he-IL" sz="4400" b="1" dirty="0">
              <a:cs typeface="DGL Cinnamon" pitchFamily="2" charset="-79"/>
            </a:endParaRPr>
          </a:p>
        </p:txBody>
      </p:sp>
    </p:spTree>
    <p:extLst>
      <p:ext uri="{BB962C8B-B14F-4D97-AF65-F5344CB8AC3E}">
        <p14:creationId xmlns:p14="http://schemas.microsoft.com/office/powerpoint/2010/main" val="4182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250"/>
                                        <p:tgtEl>
                                          <p:spTgt spid="2">
                                            <p:txEl>
                                              <p:pRg st="0" end="0"/>
                                            </p:txEl>
                                          </p:spTgt>
                                        </p:tgtEl>
                                      </p:cBhvr>
                                    </p:animEffect>
                                    <p:anim calcmode="lin" valueType="num">
                                      <p:cBhvr>
                                        <p:cTn id="15" dur="1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250"/>
                                        <p:tgtEl>
                                          <p:spTgt spid="2">
                                            <p:txEl>
                                              <p:pRg st="1" end="1"/>
                                            </p:txEl>
                                          </p:spTgt>
                                        </p:tgtEl>
                                      </p:cBhvr>
                                    </p:animEffect>
                                    <p:anim calcmode="lin" valueType="num">
                                      <p:cBhvr>
                                        <p:cTn id="22" dur="12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2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250"/>
                                        <p:tgtEl>
                                          <p:spTgt spid="2">
                                            <p:txEl>
                                              <p:pRg st="2" end="2"/>
                                            </p:txEl>
                                          </p:spTgt>
                                        </p:tgtEl>
                                      </p:cBhvr>
                                    </p:animEffect>
                                    <p:anim calcmode="lin" valueType="num">
                                      <p:cBhvr>
                                        <p:cTn id="29" dur="1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250" fill="hold"/>
                                        <p:tgtEl>
                                          <p:spTgt spid="2">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250"/>
                                        <p:tgtEl>
                                          <p:spTgt spid="2">
                                            <p:txEl>
                                              <p:pRg st="3" end="3"/>
                                            </p:txEl>
                                          </p:spTgt>
                                        </p:tgtEl>
                                      </p:cBhvr>
                                    </p:animEffect>
                                    <p:anim calcmode="lin" valueType="num">
                                      <p:cBhvr>
                                        <p:cTn id="34" dur="12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2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16632"/>
            <a:ext cx="8928992" cy="6696744"/>
          </a:xfrm>
          <a:prstGeom prst="rect">
            <a:avLst/>
          </a:prstGeom>
          <a:ln>
            <a:noFill/>
          </a:ln>
          <a:effectLst>
            <a:softEdge rad="112500"/>
          </a:effectLst>
        </p:spPr>
      </p:pic>
      <p:pic>
        <p:nvPicPr>
          <p:cNvPr id="5" name="תמונה 4"/>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1210682">
            <a:off x="110270" y="3312444"/>
            <a:ext cx="4520005" cy="33900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תמונה 5"/>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20798332">
            <a:off x="5110541" y="3408669"/>
            <a:ext cx="4032448" cy="30243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כותרת 2"/>
          <p:cNvSpPr>
            <a:spLocks noGrp="1"/>
          </p:cNvSpPr>
          <p:nvPr>
            <p:ph type="title"/>
          </p:nvPr>
        </p:nvSpPr>
        <p:spPr>
          <a:xfrm>
            <a:off x="323528" y="2924944"/>
            <a:ext cx="8579296" cy="1219200"/>
          </a:xfrm>
        </p:spPr>
        <p:txBody>
          <a:bodyPr>
            <a:noAutofit/>
          </a:bodyPr>
          <a:lstStyle/>
          <a:p>
            <a:pPr algn="ctr"/>
            <a:r>
              <a:rPr lang="he-IL" sz="8800" dirty="0" smtClean="0">
                <a:cs typeface="Alice Light" pitchFamily="2" charset="-79"/>
              </a:rPr>
              <a:t>" אותיות </a:t>
            </a:r>
            <a:br>
              <a:rPr lang="he-IL" sz="8800" dirty="0" smtClean="0">
                <a:cs typeface="Alice Light" pitchFamily="2" charset="-79"/>
              </a:rPr>
            </a:br>
            <a:r>
              <a:rPr lang="he-IL" sz="8800" dirty="0" smtClean="0">
                <a:cs typeface="Alice Light" pitchFamily="2" charset="-79"/>
              </a:rPr>
              <a:t>קידוש לבנה – </a:t>
            </a:r>
            <a:br>
              <a:rPr lang="he-IL" sz="8800" dirty="0" smtClean="0">
                <a:cs typeface="Alice Light" pitchFamily="2" charset="-79"/>
              </a:rPr>
            </a:br>
            <a:r>
              <a:rPr lang="he-IL" sz="8800" dirty="0" smtClean="0">
                <a:cs typeface="Alice Light" pitchFamily="2" charset="-79"/>
              </a:rPr>
              <a:t>על שום מה? "</a:t>
            </a:r>
            <a:endParaRPr lang="he-IL" sz="8800" dirty="0">
              <a:cs typeface="Alice Light" pitchFamily="2" charset="-79"/>
            </a:endParaRPr>
          </a:p>
        </p:txBody>
      </p:sp>
    </p:spTree>
    <p:extLst>
      <p:ext uri="{BB962C8B-B14F-4D97-AF65-F5344CB8AC3E}">
        <p14:creationId xmlns:p14="http://schemas.microsoft.com/office/powerpoint/2010/main" val="349152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87016" y="1196752"/>
            <a:ext cx="8856984" cy="1224136"/>
          </a:xfrm>
        </p:spPr>
        <p:txBody>
          <a:bodyPr/>
          <a:lstStyle/>
          <a:p>
            <a:r>
              <a:rPr lang="he-IL" sz="13800" b="1" dirty="0" smtClean="0">
                <a:effectLst>
                  <a:outerShdw blurRad="38100" dist="38100" dir="2700000" algn="tl">
                    <a:srgbClr val="000000">
                      <a:alpha val="43137"/>
                    </a:srgbClr>
                  </a:outerShdw>
                </a:effectLst>
                <a:cs typeface="HANIT" pitchFamily="2" charset="-79"/>
              </a:rPr>
              <a:t>לוח השנה </a:t>
            </a:r>
          </a:p>
          <a:p>
            <a:r>
              <a:rPr lang="he-IL" sz="13800" b="1" dirty="0" smtClean="0">
                <a:effectLst>
                  <a:outerShdw blurRad="38100" dist="38100" dir="2700000" algn="tl">
                    <a:srgbClr val="000000">
                      <a:alpha val="43137"/>
                    </a:srgbClr>
                  </a:outerShdw>
                </a:effectLst>
                <a:cs typeface="HANIT" pitchFamily="2" charset="-79"/>
              </a:rPr>
              <a:t>ועיבור השנה</a:t>
            </a:r>
            <a:endParaRPr lang="he-IL" sz="13800" b="1" dirty="0">
              <a:effectLst>
                <a:outerShdw blurRad="38100" dist="38100" dir="2700000" algn="tl">
                  <a:srgbClr val="000000">
                    <a:alpha val="43137"/>
                  </a:srgbClr>
                </a:outerShdw>
              </a:effectLst>
              <a:cs typeface="HANIT" pitchFamily="2" charset="-79"/>
            </a:endParaRPr>
          </a:p>
        </p:txBody>
      </p:sp>
    </p:spTree>
    <p:extLst>
      <p:ext uri="{BB962C8B-B14F-4D97-AF65-F5344CB8AC3E}">
        <p14:creationId xmlns:p14="http://schemas.microsoft.com/office/powerpoint/2010/main" val="22779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2398"/>
          <a:stretch/>
        </p:blipFill>
        <p:spPr>
          <a:xfrm>
            <a:off x="971600" y="3611321"/>
            <a:ext cx="6984776" cy="3130047"/>
          </a:xfrm>
          <a:prstGeom prst="rect">
            <a:avLst/>
          </a:prstGeom>
          <a:ln>
            <a:noFill/>
          </a:ln>
          <a:effectLst>
            <a:softEdge rad="112500"/>
          </a:effectLst>
        </p:spPr>
      </p:pic>
      <p:sp>
        <p:nvSpPr>
          <p:cNvPr id="3" name="כותרת 2"/>
          <p:cNvSpPr>
            <a:spLocks noGrp="1"/>
          </p:cNvSpPr>
          <p:nvPr>
            <p:ph type="title"/>
          </p:nvPr>
        </p:nvSpPr>
        <p:spPr>
          <a:xfrm>
            <a:off x="179512" y="2497832"/>
            <a:ext cx="8640960" cy="1219200"/>
          </a:xfrm>
        </p:spPr>
        <p:txBody>
          <a:bodyPr>
            <a:normAutofit fontScale="90000"/>
          </a:bodyPr>
          <a:lstStyle/>
          <a:p>
            <a:pPr algn="ctr"/>
            <a:r>
              <a:rPr lang="he-IL" b="1" u="sng" dirty="0">
                <a:solidFill>
                  <a:schemeClr val="accent3">
                    <a:lumMod val="50000"/>
                  </a:schemeClr>
                </a:solidFill>
                <a:effectLst/>
                <a:cs typeface="BriefMF" pitchFamily="2" charset="-79"/>
              </a:rPr>
              <a:t>חדשי השנה </a:t>
            </a:r>
            <a:r>
              <a:rPr lang="he-IL" b="1" dirty="0">
                <a:effectLst/>
                <a:cs typeface="BriefMF" pitchFamily="2" charset="-79"/>
              </a:rPr>
              <a:t>הם חודשי הלבנה שנאמר "עולת חודש בחדשו" </a:t>
            </a:r>
            <a:r>
              <a:rPr lang="he-IL" b="1" dirty="0" smtClean="0">
                <a:effectLst/>
                <a:cs typeface="BriefMF" pitchFamily="2" charset="-79"/>
              </a:rPr>
              <a:t/>
            </a:r>
            <a:br>
              <a:rPr lang="he-IL" b="1" dirty="0" smtClean="0">
                <a:effectLst/>
                <a:cs typeface="BriefMF" pitchFamily="2" charset="-79"/>
              </a:rPr>
            </a:br>
            <a:r>
              <a:rPr lang="he-IL" b="1" dirty="0" smtClean="0">
                <a:effectLst/>
                <a:cs typeface="BriefMF" pitchFamily="2" charset="-79"/>
              </a:rPr>
              <a:t>ונאמר </a:t>
            </a:r>
            <a:r>
              <a:rPr lang="he-IL" b="1" dirty="0">
                <a:effectLst/>
                <a:cs typeface="BriefMF" pitchFamily="2" charset="-79"/>
              </a:rPr>
              <a:t>"החודש הזה לכם ראש חודשים</a:t>
            </a:r>
            <a:r>
              <a:rPr lang="he-IL" b="1" dirty="0" smtClean="0">
                <a:effectLst/>
                <a:cs typeface="BriefMF" pitchFamily="2" charset="-79"/>
              </a:rPr>
              <a:t>".</a:t>
            </a:r>
            <a:br>
              <a:rPr lang="he-IL" b="1" dirty="0" smtClean="0">
                <a:effectLst/>
                <a:cs typeface="BriefMF" pitchFamily="2" charset="-79"/>
              </a:rPr>
            </a:br>
            <a:r>
              <a:rPr lang="he-IL" b="1" dirty="0" smtClean="0">
                <a:effectLst/>
                <a:cs typeface="BriefMF" pitchFamily="2" charset="-79"/>
              </a:rPr>
              <a:t>כך </a:t>
            </a:r>
            <a:r>
              <a:rPr lang="he-IL" b="1" dirty="0">
                <a:effectLst/>
                <a:cs typeface="BriefMF" pitchFamily="2" charset="-79"/>
              </a:rPr>
              <a:t>אמרו חכמים הראה לו הקב''ה למשה במראה הנבואה דמות לבנה ואמר לו</a:t>
            </a:r>
            <a:r>
              <a:rPr lang="he-IL" b="1" dirty="0" smtClean="0">
                <a:effectLst/>
                <a:cs typeface="BriefMF" pitchFamily="2" charset="-79"/>
              </a:rPr>
              <a:t>:</a:t>
            </a:r>
            <a:br>
              <a:rPr lang="he-IL" b="1" dirty="0" smtClean="0">
                <a:effectLst/>
                <a:cs typeface="BriefMF" pitchFamily="2" charset="-79"/>
              </a:rPr>
            </a:br>
            <a:r>
              <a:rPr lang="he-IL" b="1" dirty="0" smtClean="0">
                <a:effectLst/>
                <a:cs typeface="BriefMF" pitchFamily="2" charset="-79"/>
              </a:rPr>
              <a:t> </a:t>
            </a:r>
            <a:r>
              <a:rPr lang="he-IL" b="1" dirty="0">
                <a:effectLst/>
                <a:cs typeface="BriefMF" pitchFamily="2" charset="-79"/>
              </a:rPr>
              <a:t>"כזה ראה וקדש" </a:t>
            </a:r>
            <a:endParaRPr lang="he-IL" b="1" dirty="0">
              <a:cs typeface="BriefMF" pitchFamily="2" charset="-79"/>
            </a:endParaRPr>
          </a:p>
        </p:txBody>
      </p:sp>
    </p:spTree>
    <p:extLst>
      <p:ext uri="{BB962C8B-B14F-4D97-AF65-F5344CB8AC3E}">
        <p14:creationId xmlns:p14="http://schemas.microsoft.com/office/powerpoint/2010/main" val="269245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נייר">
  <a:themeElements>
    <a:clrScheme name="נייר">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נייר">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נייר">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7189</TotalTime>
  <Words>689</Words>
  <Application>Microsoft Office PowerPoint</Application>
  <PresentationFormat>‫הצגה על המסך (4:3)</PresentationFormat>
  <Paragraphs>68</Paragraphs>
  <Slides>34</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34</vt:i4>
      </vt:variant>
    </vt:vector>
  </HeadingPairs>
  <TitlesOfParts>
    <vt:vector size="35" baseType="lpstr">
      <vt:lpstr>נייר</vt:lpstr>
      <vt:lpstr>מצגת של PowerPoint</vt:lpstr>
      <vt:lpstr>"וללבנה אמר שתתחדש..." </vt:lpstr>
      <vt:lpstr>לירח מערכת תנועות מורכבת:  1. סיבוב עצמי. 2. הירח מקיף את כדור הארץ</vt:lpstr>
      <vt:lpstr>כשהירח נמצא  בשלב הזה של החודש</vt:lpstr>
      <vt:lpstr>וכשהירח נמצא  בשלב הזה של החודש</vt:lpstr>
      <vt:lpstr>"החודש הזה לכם ראש חודשים"  שמות יב' ב'</vt:lpstr>
      <vt:lpstr>" אותיות  קידוש לבנה –  על שום מה? "</vt:lpstr>
      <vt:lpstr>מצגת של PowerPoint</vt:lpstr>
      <vt:lpstr>חדשי השנה הם חודשי הלבנה שנאמר "עולת חודש בחדשו"  ונאמר "החודש הזה לכם ראש חודשים". כך אמרו חכמים הראה לו הקב''ה למשה במראה הנבואה דמות לבנה ואמר לו:  "כזה ראה וקדש" </vt:lpstr>
      <vt:lpstr>והשנים שאנו מחשבין הם שני החמה שנאמר "שמור את חודש האביב"  </vt:lpstr>
      <vt:lpstr>תנועת ההקפה של כדור הארץ סביב השמש היא 365 יום </vt:lpstr>
      <vt:lpstr>ותנועת ההקפה של הירח סביב כדור הארץ היא כ- 30 יום</vt:lpstr>
      <vt:lpstr>"וכמה יתרה שנת החמה על שנת הלבנה?" </vt:lpstr>
      <vt:lpstr>"לפיכך כשיתקבץ מן התוספת הזאת כמו שלושים יום או פחות מעט או יותר מעט מוסיפין חדש אחד ועושין אותה השנה שלשה עשר חודש והיא הנקראת שנה מעוברת. שאי אפשר להיות השנה שניים עשר חודש וכך וכך ימים שנאמר "לחודשי השנה" – חודשים אתה מונה לשנה ואי אתה מונה ימים." </vt:lpstr>
      <vt:lpstr>מצגת של PowerPoint</vt:lpstr>
      <vt:lpstr>מצגת של PowerPoint</vt:lpstr>
      <vt:lpstr>טבעת האש בשמי יפן  צילום: getty images </vt:lpstr>
      <vt:lpstr>הליקוי מתחיל בשמי אריזונה </vt:lpstr>
      <vt:lpstr>טבעת האש בשמי קליפורניה </vt:lpstr>
      <vt:lpstr>ליקוי חמה – ליקוי שמש</vt:lpstr>
      <vt:lpstr>מסלול ליקוי החמה הטבעתי </vt:lpstr>
      <vt:lpstr>מצגת של PowerPoint</vt:lpstr>
      <vt:lpstr>זה לא הירח... זו השמש, בעת ליקוי חמה</vt:lpstr>
      <vt:lpstr>תחילת הליקוי כפי שנצפה בטורקיה</vt:lpstr>
      <vt:lpstr>מצגת של PowerPoint</vt:lpstr>
      <vt:lpstr>ליקוי לבנה – ליקוי ירח</vt:lpstr>
      <vt:lpstr>מצגת של PowerPoint</vt:lpstr>
      <vt:lpstr>ליקוי לבנה מלא (צילום: אלעד גרשגורן)</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22</cp:revision>
  <dcterms:created xsi:type="dcterms:W3CDTF">2015-11-24T21:07:30Z</dcterms:created>
  <dcterms:modified xsi:type="dcterms:W3CDTF">2016-01-03T13:31:50Z</dcterms:modified>
</cp:coreProperties>
</file>