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1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70" d="100"/>
          <a:sy n="70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304C-FCBC-4B93-B7EC-3D9C782394FC}" type="datetimeFigureOut">
              <a:rPr lang="he-IL" smtClean="0"/>
              <a:pPr/>
              <a:t>כ"ד/תשרי/תשע"ה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BFDC-7601-451D-9043-284A79E904F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304C-FCBC-4B93-B7EC-3D9C782394FC}" type="datetimeFigureOut">
              <a:rPr lang="he-IL" smtClean="0"/>
              <a:pPr/>
              <a:t>כ"ד/תשרי/תשע"ה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BFDC-7601-451D-9043-284A79E904F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304C-FCBC-4B93-B7EC-3D9C782394FC}" type="datetimeFigureOut">
              <a:rPr lang="he-IL" smtClean="0"/>
              <a:pPr/>
              <a:t>כ"ד/תשרי/תשע"ה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BFDC-7601-451D-9043-284A79E904F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304C-FCBC-4B93-B7EC-3D9C782394FC}" type="datetimeFigureOut">
              <a:rPr lang="he-IL" smtClean="0"/>
              <a:pPr/>
              <a:t>כ"ד/תשרי/תשע"ה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BFDC-7601-451D-9043-284A79E904F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304C-FCBC-4B93-B7EC-3D9C782394FC}" type="datetimeFigureOut">
              <a:rPr lang="he-IL" smtClean="0"/>
              <a:pPr/>
              <a:t>כ"ד/תשרי/תשע"ה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BFDC-7601-451D-9043-284A79E904F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304C-FCBC-4B93-B7EC-3D9C782394FC}" type="datetimeFigureOut">
              <a:rPr lang="he-IL" smtClean="0"/>
              <a:pPr/>
              <a:t>כ"ד/תשרי/תשע"ה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BFDC-7601-451D-9043-284A79E904F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304C-FCBC-4B93-B7EC-3D9C782394FC}" type="datetimeFigureOut">
              <a:rPr lang="he-IL" smtClean="0"/>
              <a:pPr/>
              <a:t>כ"ד/תשרי/תשע"ה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BFDC-7601-451D-9043-284A79E904F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304C-FCBC-4B93-B7EC-3D9C782394FC}" type="datetimeFigureOut">
              <a:rPr lang="he-IL" smtClean="0"/>
              <a:pPr/>
              <a:t>כ"ד/תשרי/תשע"ה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BFDC-7601-451D-9043-284A79E904F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304C-FCBC-4B93-B7EC-3D9C782394FC}" type="datetimeFigureOut">
              <a:rPr lang="he-IL" smtClean="0"/>
              <a:pPr/>
              <a:t>כ"ד/תשרי/תשע"ה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BFDC-7601-451D-9043-284A79E904F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304C-FCBC-4B93-B7EC-3D9C782394FC}" type="datetimeFigureOut">
              <a:rPr lang="he-IL" smtClean="0"/>
              <a:pPr/>
              <a:t>כ"ד/תשרי/תשע"ה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BFDC-7601-451D-9043-284A79E904F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304C-FCBC-4B93-B7EC-3D9C782394FC}" type="datetimeFigureOut">
              <a:rPr lang="he-IL" smtClean="0"/>
              <a:pPr/>
              <a:t>כ"ד/תשרי/תשע"ה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BFDC-7601-451D-9043-284A79E904F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9304C-FCBC-4B93-B7EC-3D9C782394FC}" type="datetimeFigureOut">
              <a:rPr lang="he-IL" smtClean="0"/>
              <a:pPr/>
              <a:t>כ"ד/תשרי/תשע"ה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1BFDC-7601-451D-9043-284A79E904F4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icshare.co.il/aspj_bigpic.asp?path=D:\hshome\picshare\picshare.co.il\m_pictures/img55640.jpg&amp;width=950&amp;credit=%E8%EC%20%F0%E5%E4&amp;ID=556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1990" cy="6858001"/>
          </a:xfrm>
          <a:prstGeom prst="rect">
            <a:avLst/>
          </a:prstGeom>
          <a:noFill/>
        </p:spPr>
      </p:pic>
      <p:sp>
        <p:nvSpPr>
          <p:cNvPr id="4" name="מלבן 3"/>
          <p:cNvSpPr/>
          <p:nvPr/>
        </p:nvSpPr>
        <p:spPr>
          <a:xfrm>
            <a:off x="214282" y="1214422"/>
            <a:ext cx="8645316" cy="1323439"/>
          </a:xfrm>
          <a:prstGeom prst="rect">
            <a:avLst/>
          </a:prstGeom>
          <a:noFill/>
        </p:spPr>
        <p:txBody>
          <a:bodyPr wrap="none" lIns="91440" tIns="45720" rIns="91440" bIns="45720" anchor="ctr" anchorCtr="1">
            <a:spAutoFit/>
          </a:bodyPr>
          <a:lstStyle/>
          <a:p>
            <a:pPr algn="ctr"/>
            <a:r>
              <a:rPr lang="he-IL" sz="8000" b="1" dirty="0" smtClean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חזרה לפרשת דברים</a:t>
            </a:r>
            <a:endParaRPr lang="he-IL" sz="8000" b="1" cap="none" spc="0" dirty="0">
              <a:ln w="18000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http://www.picshare.co.il/aspj_bigpic.asp?path=D:\hshome\picshare\picshare.co.il\m_pictures/img55640.jpg&amp;width=950&amp;credit=%E8%EC%20%F0%E5%E4&amp;ID=556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0" y="0"/>
            <a:ext cx="9141990" cy="6858001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3428992" y="53624"/>
            <a:ext cx="46434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5400" b="1" cap="none" spc="200" dirty="0" err="1" smtClean="0">
                <a:ln w="29210">
                  <a:solidFill>
                    <a:schemeClr val="accent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Stam" pitchFamily="2" charset="-79"/>
                <a:cs typeface="Guttman Stam" pitchFamily="2" charset="-79"/>
              </a:rPr>
              <a:t>הציווים</a:t>
            </a:r>
            <a:r>
              <a:rPr lang="he-IL" sz="5400" b="1" cap="none" spc="200" dirty="0" smtClean="0">
                <a:ln w="29210">
                  <a:solidFill>
                    <a:schemeClr val="accent2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Stam" pitchFamily="2" charset="-79"/>
                <a:cs typeface="Guttman Stam" pitchFamily="2" charset="-79"/>
              </a:rPr>
              <a:t> לדיינים</a:t>
            </a:r>
          </a:p>
        </p:txBody>
      </p:sp>
      <p:pic>
        <p:nvPicPr>
          <p:cNvPr id="6" name="Picture 2" descr="בורר, בוררות כהלכה ואזרחית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42852"/>
            <a:ext cx="1928826" cy="2043980"/>
          </a:xfrm>
          <a:prstGeom prst="rect">
            <a:avLst/>
          </a:prstGeom>
          <a:noFill/>
        </p:spPr>
      </p:pic>
      <p:sp>
        <p:nvSpPr>
          <p:cNvPr id="7" name="מלבן 6"/>
          <p:cNvSpPr/>
          <p:nvPr/>
        </p:nvSpPr>
        <p:spPr>
          <a:xfrm>
            <a:off x="4000496" y="1785926"/>
            <a:ext cx="5000628" cy="169277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e-IL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6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"</a:t>
            </a:r>
            <a:r>
              <a:rPr lang="he-IL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6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ואצוה</a:t>
            </a:r>
            <a:r>
              <a:rPr lang="he-IL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6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את שופטיכם"-</a:t>
            </a:r>
            <a:r>
              <a:rPr lang="he-IL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he-IL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היו מתונים בדין!</a:t>
            </a:r>
            <a:r>
              <a:rPr lang="en-US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he-IL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he-IL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גם אם יבוא לפניכם אותו סוג של דין שוב ושוב, אל תזדרזו להשיב תשובה, </a:t>
            </a:r>
          </a:p>
          <a:p>
            <a:pPr algn="ctr"/>
            <a:r>
              <a:rPr lang="he-IL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אלא היו מתונים ותשקלו דבריכם היטב!</a:t>
            </a:r>
            <a:endParaRPr lang="he-IL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214282" y="2357430"/>
            <a:ext cx="3500462" cy="113877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e-IL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6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"</a:t>
            </a:r>
            <a:r>
              <a:rPr lang="he-IL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6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שמוע</a:t>
            </a:r>
            <a:r>
              <a:rPr lang="he-IL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6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בין אחיכם"-</a:t>
            </a:r>
            <a:r>
              <a:rPr lang="he-IL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he-IL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חובה על השופט לשמוע את שני בעלי הדין באותו זמן.</a:t>
            </a:r>
            <a:endParaRPr lang="he-IL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3929058" y="3643314"/>
            <a:ext cx="5002876" cy="141577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e-IL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6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"לא תכירו פנים במשפט"-</a:t>
            </a:r>
            <a:r>
              <a:rPr lang="he-IL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e-IL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ציווי לממנים את הדיינים שלא ימנו את קרוביהם, או ימנו דיין משום שהוא עשיר, או גיבור.. אלא רק לפי ההתאמה לתפקיד.</a:t>
            </a:r>
            <a:endParaRPr lang="he-IL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142844" y="3571876"/>
            <a:ext cx="3662765" cy="147732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e-IL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6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"כקטן כגדול </a:t>
            </a:r>
            <a:r>
              <a:rPr lang="he-IL" sz="28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6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תשמעון</a:t>
            </a:r>
            <a:r>
              <a:rPr lang="he-IL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6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"-</a:t>
            </a:r>
          </a:p>
          <a:p>
            <a:pPr algn="ctr"/>
            <a:r>
              <a:rPr lang="he-IL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e-IL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1. אין להקדים דין גדול לדין קטן!</a:t>
            </a:r>
            <a:r>
              <a:rPr lang="en-US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he-IL" sz="16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he-IL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2. אין לדחות את העני מפני כבוד העשיר.</a:t>
            </a:r>
          </a:p>
          <a:p>
            <a:pPr algn="ctr"/>
            <a:r>
              <a:rPr lang="he-IL" sz="1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3. אין לזכות עני מתוך רחמים עליו.</a:t>
            </a:r>
            <a:endParaRPr lang="he-IL" sz="1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4214810" y="5286388"/>
            <a:ext cx="4652235" cy="1323439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he-IL" sz="3200" b="1" cap="none" spc="0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"המשפט לאלוקים"-</a:t>
            </a:r>
          </a:p>
          <a:p>
            <a:pPr algn="ctr"/>
            <a:r>
              <a:rPr lang="he-IL" sz="2400" b="1" cap="none" spc="0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אם לא תדונו משפט אמת </a:t>
            </a:r>
          </a:p>
          <a:p>
            <a:pPr algn="ctr"/>
            <a:r>
              <a:rPr lang="he-IL" sz="24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תטריחו את הקב"ה לשנות את הדין..</a:t>
            </a:r>
            <a:endParaRPr lang="he-IL" sz="1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214282" y="5380672"/>
            <a:ext cx="3902029" cy="147732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he-IL" sz="3200" b="1" cap="none" spc="0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"</a:t>
            </a:r>
            <a:r>
              <a:rPr lang="he-IL" sz="3200" b="1" cap="none" spc="0" dirty="0" err="1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תקרבון</a:t>
            </a:r>
            <a:r>
              <a:rPr lang="he-IL" sz="3200" b="1" cap="none" spc="0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אלי"- </a:t>
            </a:r>
            <a:r>
              <a:rPr lang="he-IL" sz="2000" b="1" cap="none" spc="0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נשמע כמו.. </a:t>
            </a:r>
            <a:endParaRPr lang="he-IL" sz="3200" b="1" cap="none" spc="0" dirty="0" smtClean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he-IL" sz="2000" b="1" cap="none" spc="0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ועל מילים אלו נתעלמה </a:t>
            </a:r>
          </a:p>
          <a:p>
            <a:pPr algn="ctr"/>
            <a:r>
              <a:rPr lang="he-IL" sz="20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ההלכה של בנות </a:t>
            </a:r>
            <a:r>
              <a:rPr lang="he-IL" sz="2000" b="1" dirty="0" err="1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צלפחד</a:t>
            </a:r>
            <a:r>
              <a:rPr lang="he-IL" sz="20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he-IL" sz="2000" b="1" cap="none" spc="0" dirty="0" smtClean="0">
              <a:ln w="18000">
                <a:solidFill>
                  <a:schemeClr val="tx2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he-IL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http://www.picshare.co.il/aspj_bigpic.asp?path=D:\hshome\picshare\picshare.co.il\m_pictures/img55640.jpg&amp;width=950&amp;credit=%E8%EC%20%F0%E5%E4&amp;ID=556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2" y="0"/>
            <a:ext cx="9141990" cy="6858001"/>
          </a:xfrm>
          <a:prstGeom prst="rect">
            <a:avLst/>
          </a:prstGeom>
          <a:noFill/>
        </p:spPr>
      </p:pic>
      <p:grpSp>
        <p:nvGrpSpPr>
          <p:cNvPr id="11" name="קבוצה 10"/>
          <p:cNvGrpSpPr/>
          <p:nvPr/>
        </p:nvGrpSpPr>
        <p:grpSpPr>
          <a:xfrm>
            <a:off x="3000364" y="157787"/>
            <a:ext cx="4897446" cy="6700213"/>
            <a:chOff x="3000364" y="157787"/>
            <a:chExt cx="4897446" cy="670021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000364" y="157787"/>
              <a:ext cx="4897446" cy="6700213"/>
            </a:xfrm>
            <a:prstGeom prst="ellipse">
              <a:avLst/>
            </a:prstGeom>
            <a:ln>
              <a:solidFill>
                <a:schemeClr val="tx1"/>
              </a:solidFill>
            </a:ln>
            <a:effectLst>
              <a:softEdge rad="112500"/>
            </a:effectLst>
          </p:spPr>
        </p:pic>
        <p:sp>
          <p:nvSpPr>
            <p:cNvPr id="6" name="צורה חופשית 5"/>
            <p:cNvSpPr/>
            <p:nvPr/>
          </p:nvSpPr>
          <p:spPr>
            <a:xfrm>
              <a:off x="4286248" y="2458200"/>
              <a:ext cx="2812868" cy="3193663"/>
            </a:xfrm>
            <a:custGeom>
              <a:avLst/>
              <a:gdLst>
                <a:gd name="connsiteX0" fmla="*/ 766354 w 2812868"/>
                <a:gd name="connsiteY0" fmla="*/ 3193663 h 3193663"/>
                <a:gd name="connsiteX1" fmla="*/ 748937 w 2812868"/>
                <a:gd name="connsiteY1" fmla="*/ 3089160 h 3193663"/>
                <a:gd name="connsiteX2" fmla="*/ 740228 w 2812868"/>
                <a:gd name="connsiteY2" fmla="*/ 2723400 h 3193663"/>
                <a:gd name="connsiteX3" fmla="*/ 714103 w 2812868"/>
                <a:gd name="connsiteY3" fmla="*/ 2584063 h 3193663"/>
                <a:gd name="connsiteX4" fmla="*/ 705394 w 2812868"/>
                <a:gd name="connsiteY4" fmla="*/ 2531811 h 3193663"/>
                <a:gd name="connsiteX5" fmla="*/ 687977 w 2812868"/>
                <a:gd name="connsiteY5" fmla="*/ 2479560 h 3193663"/>
                <a:gd name="connsiteX6" fmla="*/ 670560 w 2812868"/>
                <a:gd name="connsiteY6" fmla="*/ 2453434 h 3193663"/>
                <a:gd name="connsiteX7" fmla="*/ 653143 w 2812868"/>
                <a:gd name="connsiteY7" fmla="*/ 2392474 h 3193663"/>
                <a:gd name="connsiteX8" fmla="*/ 627017 w 2812868"/>
                <a:gd name="connsiteY8" fmla="*/ 2261846 h 3193663"/>
                <a:gd name="connsiteX9" fmla="*/ 609600 w 2812868"/>
                <a:gd name="connsiteY9" fmla="*/ 2235720 h 3193663"/>
                <a:gd name="connsiteX10" fmla="*/ 592183 w 2812868"/>
                <a:gd name="connsiteY10" fmla="*/ 2166051 h 3193663"/>
                <a:gd name="connsiteX11" fmla="*/ 574765 w 2812868"/>
                <a:gd name="connsiteY11" fmla="*/ 2105091 h 3193663"/>
                <a:gd name="connsiteX12" fmla="*/ 618308 w 2812868"/>
                <a:gd name="connsiteY12" fmla="*/ 1922211 h 3193663"/>
                <a:gd name="connsiteX13" fmla="*/ 635725 w 2812868"/>
                <a:gd name="connsiteY13" fmla="*/ 1896086 h 3193663"/>
                <a:gd name="connsiteX14" fmla="*/ 687977 w 2812868"/>
                <a:gd name="connsiteY14" fmla="*/ 1869960 h 3193663"/>
                <a:gd name="connsiteX15" fmla="*/ 740228 w 2812868"/>
                <a:gd name="connsiteY15" fmla="*/ 1852543 h 3193663"/>
                <a:gd name="connsiteX16" fmla="*/ 766354 w 2812868"/>
                <a:gd name="connsiteY16" fmla="*/ 1835126 h 3193663"/>
                <a:gd name="connsiteX17" fmla="*/ 792480 w 2812868"/>
                <a:gd name="connsiteY17" fmla="*/ 1826417 h 3193663"/>
                <a:gd name="connsiteX18" fmla="*/ 844731 w 2812868"/>
                <a:gd name="connsiteY18" fmla="*/ 1791583 h 3193663"/>
                <a:gd name="connsiteX19" fmla="*/ 879565 w 2812868"/>
                <a:gd name="connsiteY19" fmla="*/ 1774166 h 3193663"/>
                <a:gd name="connsiteX20" fmla="*/ 905691 w 2812868"/>
                <a:gd name="connsiteY20" fmla="*/ 1765457 h 3193663"/>
                <a:gd name="connsiteX21" fmla="*/ 966651 w 2812868"/>
                <a:gd name="connsiteY21" fmla="*/ 1739331 h 3193663"/>
                <a:gd name="connsiteX22" fmla="*/ 1010194 w 2812868"/>
                <a:gd name="connsiteY22" fmla="*/ 1695789 h 3193663"/>
                <a:gd name="connsiteX23" fmla="*/ 1053737 w 2812868"/>
                <a:gd name="connsiteY23" fmla="*/ 1652246 h 3193663"/>
                <a:gd name="connsiteX24" fmla="*/ 1045028 w 2812868"/>
                <a:gd name="connsiteY24" fmla="*/ 1539034 h 3193663"/>
                <a:gd name="connsiteX25" fmla="*/ 1027611 w 2812868"/>
                <a:gd name="connsiteY25" fmla="*/ 1486783 h 3193663"/>
                <a:gd name="connsiteX26" fmla="*/ 1018903 w 2812868"/>
                <a:gd name="connsiteY26" fmla="*/ 1460657 h 3193663"/>
                <a:gd name="connsiteX27" fmla="*/ 1010194 w 2812868"/>
                <a:gd name="connsiteY27" fmla="*/ 1373571 h 3193663"/>
                <a:gd name="connsiteX28" fmla="*/ 1001485 w 2812868"/>
                <a:gd name="connsiteY28" fmla="*/ 1347446 h 3193663"/>
                <a:gd name="connsiteX29" fmla="*/ 975360 w 2812868"/>
                <a:gd name="connsiteY29" fmla="*/ 1330029 h 3193663"/>
                <a:gd name="connsiteX30" fmla="*/ 957943 w 2812868"/>
                <a:gd name="connsiteY30" fmla="*/ 1303903 h 3193663"/>
                <a:gd name="connsiteX31" fmla="*/ 940525 w 2812868"/>
                <a:gd name="connsiteY31" fmla="*/ 1251651 h 3193663"/>
                <a:gd name="connsiteX32" fmla="*/ 923108 w 2812868"/>
                <a:gd name="connsiteY32" fmla="*/ 1225526 h 3193663"/>
                <a:gd name="connsiteX33" fmla="*/ 896983 w 2812868"/>
                <a:gd name="connsiteY33" fmla="*/ 1173274 h 3193663"/>
                <a:gd name="connsiteX34" fmla="*/ 870857 w 2812868"/>
                <a:gd name="connsiteY34" fmla="*/ 1164566 h 3193663"/>
                <a:gd name="connsiteX35" fmla="*/ 844731 w 2812868"/>
                <a:gd name="connsiteY35" fmla="*/ 1147149 h 3193663"/>
                <a:gd name="connsiteX36" fmla="*/ 714103 w 2812868"/>
                <a:gd name="connsiteY36" fmla="*/ 1147149 h 3193663"/>
                <a:gd name="connsiteX37" fmla="*/ 661851 w 2812868"/>
                <a:gd name="connsiteY37" fmla="*/ 1164566 h 3193663"/>
                <a:gd name="connsiteX38" fmla="*/ 600891 w 2812868"/>
                <a:gd name="connsiteY38" fmla="*/ 1190691 h 3193663"/>
                <a:gd name="connsiteX39" fmla="*/ 583474 w 2812868"/>
                <a:gd name="connsiteY39" fmla="*/ 1208109 h 3193663"/>
                <a:gd name="connsiteX40" fmla="*/ 522514 w 2812868"/>
                <a:gd name="connsiteY40" fmla="*/ 1225526 h 3193663"/>
                <a:gd name="connsiteX41" fmla="*/ 470263 w 2812868"/>
                <a:gd name="connsiteY41" fmla="*/ 1242943 h 3193663"/>
                <a:gd name="connsiteX42" fmla="*/ 409303 w 2812868"/>
                <a:gd name="connsiteY42" fmla="*/ 1269069 h 3193663"/>
                <a:gd name="connsiteX43" fmla="*/ 357051 w 2812868"/>
                <a:gd name="connsiteY43" fmla="*/ 1303903 h 3193663"/>
                <a:gd name="connsiteX44" fmla="*/ 330925 w 2812868"/>
                <a:gd name="connsiteY44" fmla="*/ 1321320 h 3193663"/>
                <a:gd name="connsiteX45" fmla="*/ 287383 w 2812868"/>
                <a:gd name="connsiteY45" fmla="*/ 1364863 h 3193663"/>
                <a:gd name="connsiteX46" fmla="*/ 243840 w 2812868"/>
                <a:gd name="connsiteY46" fmla="*/ 1417114 h 3193663"/>
                <a:gd name="connsiteX47" fmla="*/ 217714 w 2812868"/>
                <a:gd name="connsiteY47" fmla="*/ 1434531 h 3193663"/>
                <a:gd name="connsiteX48" fmla="*/ 200297 w 2812868"/>
                <a:gd name="connsiteY48" fmla="*/ 1451949 h 3193663"/>
                <a:gd name="connsiteX49" fmla="*/ 148045 w 2812868"/>
                <a:gd name="connsiteY49" fmla="*/ 1486783 h 3193663"/>
                <a:gd name="connsiteX50" fmla="*/ 113211 w 2812868"/>
                <a:gd name="connsiteY50" fmla="*/ 1539034 h 3193663"/>
                <a:gd name="connsiteX51" fmla="*/ 95794 w 2812868"/>
                <a:gd name="connsiteY51" fmla="*/ 1565160 h 3193663"/>
                <a:gd name="connsiteX52" fmla="*/ 78377 w 2812868"/>
                <a:gd name="connsiteY52" fmla="*/ 1739331 h 3193663"/>
                <a:gd name="connsiteX53" fmla="*/ 69668 w 2812868"/>
                <a:gd name="connsiteY53" fmla="*/ 1765457 h 3193663"/>
                <a:gd name="connsiteX54" fmla="*/ 52251 w 2812868"/>
                <a:gd name="connsiteY54" fmla="*/ 1791583 h 3193663"/>
                <a:gd name="connsiteX55" fmla="*/ 34834 w 2812868"/>
                <a:gd name="connsiteY55" fmla="*/ 1930920 h 3193663"/>
                <a:gd name="connsiteX56" fmla="*/ 17417 w 2812868"/>
                <a:gd name="connsiteY56" fmla="*/ 2035423 h 3193663"/>
                <a:gd name="connsiteX57" fmla="*/ 8708 w 2812868"/>
                <a:gd name="connsiteY57" fmla="*/ 2078966 h 3193663"/>
                <a:gd name="connsiteX58" fmla="*/ 0 w 2812868"/>
                <a:gd name="connsiteY58" fmla="*/ 2157343 h 3193663"/>
                <a:gd name="connsiteX59" fmla="*/ 8708 w 2812868"/>
                <a:gd name="connsiteY59" fmla="*/ 2244429 h 3193663"/>
                <a:gd name="connsiteX60" fmla="*/ 26125 w 2812868"/>
                <a:gd name="connsiteY60" fmla="*/ 2270554 h 3193663"/>
                <a:gd name="connsiteX61" fmla="*/ 69668 w 2812868"/>
                <a:gd name="connsiteY61" fmla="*/ 2348931 h 3193663"/>
                <a:gd name="connsiteX62" fmla="*/ 95794 w 2812868"/>
                <a:gd name="connsiteY62" fmla="*/ 2357640 h 3193663"/>
                <a:gd name="connsiteX63" fmla="*/ 113211 w 2812868"/>
                <a:gd name="connsiteY63" fmla="*/ 2383766 h 3193663"/>
                <a:gd name="connsiteX64" fmla="*/ 174171 w 2812868"/>
                <a:gd name="connsiteY64" fmla="*/ 2409891 h 3193663"/>
                <a:gd name="connsiteX65" fmla="*/ 226423 w 2812868"/>
                <a:gd name="connsiteY65" fmla="*/ 2436017 h 3193663"/>
                <a:gd name="connsiteX66" fmla="*/ 322217 w 2812868"/>
                <a:gd name="connsiteY66" fmla="*/ 2462143 h 3193663"/>
                <a:gd name="connsiteX67" fmla="*/ 418011 w 2812868"/>
                <a:gd name="connsiteY67" fmla="*/ 2488269 h 3193663"/>
                <a:gd name="connsiteX68" fmla="*/ 470263 w 2812868"/>
                <a:gd name="connsiteY68" fmla="*/ 2505686 h 3193663"/>
                <a:gd name="connsiteX69" fmla="*/ 496388 w 2812868"/>
                <a:gd name="connsiteY69" fmla="*/ 2514394 h 3193663"/>
                <a:gd name="connsiteX70" fmla="*/ 522514 w 2812868"/>
                <a:gd name="connsiteY70" fmla="*/ 2531811 h 3193663"/>
                <a:gd name="connsiteX71" fmla="*/ 548640 w 2812868"/>
                <a:gd name="connsiteY71" fmla="*/ 2540520 h 3193663"/>
                <a:gd name="connsiteX72" fmla="*/ 844731 w 2812868"/>
                <a:gd name="connsiteY72" fmla="*/ 2531811 h 3193663"/>
                <a:gd name="connsiteX73" fmla="*/ 853440 w 2812868"/>
                <a:gd name="connsiteY73" fmla="*/ 2505686 h 3193663"/>
                <a:gd name="connsiteX74" fmla="*/ 905691 w 2812868"/>
                <a:gd name="connsiteY74" fmla="*/ 2479560 h 3193663"/>
                <a:gd name="connsiteX75" fmla="*/ 923108 w 2812868"/>
                <a:gd name="connsiteY75" fmla="*/ 2453434 h 3193663"/>
                <a:gd name="connsiteX76" fmla="*/ 975360 w 2812868"/>
                <a:gd name="connsiteY76" fmla="*/ 2427309 h 3193663"/>
                <a:gd name="connsiteX77" fmla="*/ 1045028 w 2812868"/>
                <a:gd name="connsiteY77" fmla="*/ 2375057 h 3193663"/>
                <a:gd name="connsiteX78" fmla="*/ 1097280 w 2812868"/>
                <a:gd name="connsiteY78" fmla="*/ 2357640 h 3193663"/>
                <a:gd name="connsiteX79" fmla="*/ 1149531 w 2812868"/>
                <a:gd name="connsiteY79" fmla="*/ 2331514 h 3193663"/>
                <a:gd name="connsiteX80" fmla="*/ 1236617 w 2812868"/>
                <a:gd name="connsiteY80" fmla="*/ 2314097 h 3193663"/>
                <a:gd name="connsiteX81" fmla="*/ 1384663 w 2812868"/>
                <a:gd name="connsiteY81" fmla="*/ 2340223 h 3193663"/>
                <a:gd name="connsiteX82" fmla="*/ 1402080 w 2812868"/>
                <a:gd name="connsiteY82" fmla="*/ 2366349 h 3193663"/>
                <a:gd name="connsiteX83" fmla="*/ 1428205 w 2812868"/>
                <a:gd name="connsiteY83" fmla="*/ 2383766 h 3193663"/>
                <a:gd name="connsiteX84" fmla="*/ 1471748 w 2812868"/>
                <a:gd name="connsiteY84" fmla="*/ 2418600 h 3193663"/>
                <a:gd name="connsiteX85" fmla="*/ 1515291 w 2812868"/>
                <a:gd name="connsiteY85" fmla="*/ 2453434 h 3193663"/>
                <a:gd name="connsiteX86" fmla="*/ 1541417 w 2812868"/>
                <a:gd name="connsiteY86" fmla="*/ 2470851 h 3193663"/>
                <a:gd name="connsiteX87" fmla="*/ 1593668 w 2812868"/>
                <a:gd name="connsiteY87" fmla="*/ 2488269 h 3193663"/>
                <a:gd name="connsiteX88" fmla="*/ 1611085 w 2812868"/>
                <a:gd name="connsiteY88" fmla="*/ 2514394 h 3193663"/>
                <a:gd name="connsiteX89" fmla="*/ 1637211 w 2812868"/>
                <a:gd name="connsiteY89" fmla="*/ 2523103 h 3193663"/>
                <a:gd name="connsiteX90" fmla="*/ 1672045 w 2812868"/>
                <a:gd name="connsiteY90" fmla="*/ 2557937 h 3193663"/>
                <a:gd name="connsiteX91" fmla="*/ 1698171 w 2812868"/>
                <a:gd name="connsiteY91" fmla="*/ 2610189 h 3193663"/>
                <a:gd name="connsiteX92" fmla="*/ 1724297 w 2812868"/>
                <a:gd name="connsiteY92" fmla="*/ 2627606 h 3193663"/>
                <a:gd name="connsiteX93" fmla="*/ 1741714 w 2812868"/>
                <a:gd name="connsiteY93" fmla="*/ 2653731 h 3193663"/>
                <a:gd name="connsiteX94" fmla="*/ 1767840 w 2812868"/>
                <a:gd name="connsiteY94" fmla="*/ 2705983 h 3193663"/>
                <a:gd name="connsiteX95" fmla="*/ 1793965 w 2812868"/>
                <a:gd name="connsiteY95" fmla="*/ 2723400 h 3193663"/>
                <a:gd name="connsiteX96" fmla="*/ 1811383 w 2812868"/>
                <a:gd name="connsiteY96" fmla="*/ 2740817 h 3193663"/>
                <a:gd name="connsiteX97" fmla="*/ 1863634 w 2812868"/>
                <a:gd name="connsiteY97" fmla="*/ 2758234 h 3193663"/>
                <a:gd name="connsiteX98" fmla="*/ 1898468 w 2812868"/>
                <a:gd name="connsiteY98" fmla="*/ 2775651 h 3193663"/>
                <a:gd name="connsiteX99" fmla="*/ 1950720 w 2812868"/>
                <a:gd name="connsiteY99" fmla="*/ 2793069 h 3193663"/>
                <a:gd name="connsiteX100" fmla="*/ 2238103 w 2812868"/>
                <a:gd name="connsiteY100" fmla="*/ 2784360 h 3193663"/>
                <a:gd name="connsiteX101" fmla="*/ 2290354 w 2812868"/>
                <a:gd name="connsiteY101" fmla="*/ 2766943 h 3193663"/>
                <a:gd name="connsiteX102" fmla="*/ 2316480 w 2812868"/>
                <a:gd name="connsiteY102" fmla="*/ 2749526 h 3193663"/>
                <a:gd name="connsiteX103" fmla="*/ 2342605 w 2812868"/>
                <a:gd name="connsiteY103" fmla="*/ 2714691 h 3193663"/>
                <a:gd name="connsiteX104" fmla="*/ 2368731 w 2812868"/>
                <a:gd name="connsiteY104" fmla="*/ 2688566 h 3193663"/>
                <a:gd name="connsiteX105" fmla="*/ 2377440 w 2812868"/>
                <a:gd name="connsiteY105" fmla="*/ 2662440 h 3193663"/>
                <a:gd name="connsiteX106" fmla="*/ 2394857 w 2812868"/>
                <a:gd name="connsiteY106" fmla="*/ 2636314 h 3193663"/>
                <a:gd name="connsiteX107" fmla="*/ 2412274 w 2812868"/>
                <a:gd name="connsiteY107" fmla="*/ 2531811 h 3193663"/>
                <a:gd name="connsiteX108" fmla="*/ 2429691 w 2812868"/>
                <a:gd name="connsiteY108" fmla="*/ 2479560 h 3193663"/>
                <a:gd name="connsiteX109" fmla="*/ 2420983 w 2812868"/>
                <a:gd name="connsiteY109" fmla="*/ 2131217 h 3193663"/>
                <a:gd name="connsiteX110" fmla="*/ 2394857 w 2812868"/>
                <a:gd name="connsiteY110" fmla="*/ 2035423 h 3193663"/>
                <a:gd name="connsiteX111" fmla="*/ 2386148 w 2812868"/>
                <a:gd name="connsiteY111" fmla="*/ 2009297 h 3193663"/>
                <a:gd name="connsiteX112" fmla="*/ 2394857 w 2812868"/>
                <a:gd name="connsiteY112" fmla="*/ 1826417 h 3193663"/>
                <a:gd name="connsiteX113" fmla="*/ 2412274 w 2812868"/>
                <a:gd name="connsiteY113" fmla="*/ 1800291 h 3193663"/>
                <a:gd name="connsiteX114" fmla="*/ 2438400 w 2812868"/>
                <a:gd name="connsiteY114" fmla="*/ 1765457 h 3193663"/>
                <a:gd name="connsiteX115" fmla="*/ 2455817 w 2812868"/>
                <a:gd name="connsiteY115" fmla="*/ 1730623 h 3193663"/>
                <a:gd name="connsiteX116" fmla="*/ 2481943 w 2812868"/>
                <a:gd name="connsiteY116" fmla="*/ 1704497 h 3193663"/>
                <a:gd name="connsiteX117" fmla="*/ 2516777 w 2812868"/>
                <a:gd name="connsiteY117" fmla="*/ 1660954 h 3193663"/>
                <a:gd name="connsiteX118" fmla="*/ 2534194 w 2812868"/>
                <a:gd name="connsiteY118" fmla="*/ 1626120 h 3193663"/>
                <a:gd name="connsiteX119" fmla="*/ 2560320 w 2812868"/>
                <a:gd name="connsiteY119" fmla="*/ 1608703 h 3193663"/>
                <a:gd name="connsiteX120" fmla="*/ 2603863 w 2812868"/>
                <a:gd name="connsiteY120" fmla="*/ 1565160 h 3193663"/>
                <a:gd name="connsiteX121" fmla="*/ 2664823 w 2812868"/>
                <a:gd name="connsiteY121" fmla="*/ 1530326 h 3193663"/>
                <a:gd name="connsiteX122" fmla="*/ 2682240 w 2812868"/>
                <a:gd name="connsiteY122" fmla="*/ 1478074 h 3193663"/>
                <a:gd name="connsiteX123" fmla="*/ 2690948 w 2812868"/>
                <a:gd name="connsiteY123" fmla="*/ 1451949 h 3193663"/>
                <a:gd name="connsiteX124" fmla="*/ 2699657 w 2812868"/>
                <a:gd name="connsiteY124" fmla="*/ 1408406 h 3193663"/>
                <a:gd name="connsiteX125" fmla="*/ 2708365 w 2812868"/>
                <a:gd name="connsiteY125" fmla="*/ 1112314 h 3193663"/>
                <a:gd name="connsiteX126" fmla="*/ 2717074 w 2812868"/>
                <a:gd name="connsiteY126" fmla="*/ 1077480 h 3193663"/>
                <a:gd name="connsiteX127" fmla="*/ 2734491 w 2812868"/>
                <a:gd name="connsiteY127" fmla="*/ 1051354 h 3193663"/>
                <a:gd name="connsiteX128" fmla="*/ 2751908 w 2812868"/>
                <a:gd name="connsiteY128" fmla="*/ 981686 h 3193663"/>
                <a:gd name="connsiteX129" fmla="*/ 2769325 w 2812868"/>
                <a:gd name="connsiteY129" fmla="*/ 929434 h 3193663"/>
                <a:gd name="connsiteX130" fmla="*/ 2795451 w 2812868"/>
                <a:gd name="connsiteY130" fmla="*/ 833640 h 3193663"/>
                <a:gd name="connsiteX131" fmla="*/ 2812868 w 2812868"/>
                <a:gd name="connsiteY131" fmla="*/ 807514 h 3193663"/>
                <a:gd name="connsiteX132" fmla="*/ 2804160 w 2812868"/>
                <a:gd name="connsiteY132" fmla="*/ 685594 h 3193663"/>
                <a:gd name="connsiteX133" fmla="*/ 2751908 w 2812868"/>
                <a:gd name="connsiteY133" fmla="*/ 581091 h 3193663"/>
                <a:gd name="connsiteX134" fmla="*/ 2725783 w 2812868"/>
                <a:gd name="connsiteY134" fmla="*/ 563674 h 3193663"/>
                <a:gd name="connsiteX135" fmla="*/ 2682240 w 2812868"/>
                <a:gd name="connsiteY135" fmla="*/ 528840 h 3193663"/>
                <a:gd name="connsiteX136" fmla="*/ 2647405 w 2812868"/>
                <a:gd name="connsiteY136" fmla="*/ 511423 h 3193663"/>
                <a:gd name="connsiteX137" fmla="*/ 2595154 w 2812868"/>
                <a:gd name="connsiteY137" fmla="*/ 459171 h 3193663"/>
                <a:gd name="connsiteX138" fmla="*/ 2569028 w 2812868"/>
                <a:gd name="connsiteY138" fmla="*/ 441754 h 3193663"/>
                <a:gd name="connsiteX139" fmla="*/ 2534194 w 2812868"/>
                <a:gd name="connsiteY139" fmla="*/ 389503 h 3193663"/>
                <a:gd name="connsiteX140" fmla="*/ 2508068 w 2812868"/>
                <a:gd name="connsiteY140" fmla="*/ 337251 h 3193663"/>
                <a:gd name="connsiteX141" fmla="*/ 2499360 w 2812868"/>
                <a:gd name="connsiteY141" fmla="*/ 311126 h 3193663"/>
                <a:gd name="connsiteX142" fmla="*/ 2464525 w 2812868"/>
                <a:gd name="connsiteY142" fmla="*/ 267583 h 3193663"/>
                <a:gd name="connsiteX143" fmla="*/ 2447108 w 2812868"/>
                <a:gd name="connsiteY143" fmla="*/ 241457 h 3193663"/>
                <a:gd name="connsiteX144" fmla="*/ 2420983 w 2812868"/>
                <a:gd name="connsiteY144" fmla="*/ 189206 h 3193663"/>
                <a:gd name="connsiteX145" fmla="*/ 2394857 w 2812868"/>
                <a:gd name="connsiteY145" fmla="*/ 180497 h 3193663"/>
                <a:gd name="connsiteX146" fmla="*/ 2368731 w 2812868"/>
                <a:gd name="connsiteY146" fmla="*/ 163080 h 3193663"/>
                <a:gd name="connsiteX147" fmla="*/ 2342605 w 2812868"/>
                <a:gd name="connsiteY147" fmla="*/ 136954 h 3193663"/>
                <a:gd name="connsiteX148" fmla="*/ 2290354 w 2812868"/>
                <a:gd name="connsiteY148" fmla="*/ 102120 h 3193663"/>
                <a:gd name="connsiteX149" fmla="*/ 2272937 w 2812868"/>
                <a:gd name="connsiteY149" fmla="*/ 75994 h 3193663"/>
                <a:gd name="connsiteX150" fmla="*/ 2246811 w 2812868"/>
                <a:gd name="connsiteY150" fmla="*/ 58577 h 3193663"/>
                <a:gd name="connsiteX151" fmla="*/ 2238103 w 2812868"/>
                <a:gd name="connsiteY151" fmla="*/ 32451 h 3193663"/>
                <a:gd name="connsiteX152" fmla="*/ 2220685 w 2812868"/>
                <a:gd name="connsiteY152" fmla="*/ 6326 h 319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2812868" h="3193663">
                  <a:moveTo>
                    <a:pt x="766354" y="3193663"/>
                  </a:moveTo>
                  <a:cubicBezTo>
                    <a:pt x="751822" y="3150068"/>
                    <a:pt x="751530" y="3155275"/>
                    <a:pt x="748937" y="3089160"/>
                  </a:cubicBezTo>
                  <a:cubicBezTo>
                    <a:pt x="744158" y="2967299"/>
                    <a:pt x="744915" y="2845264"/>
                    <a:pt x="740228" y="2723400"/>
                  </a:cubicBezTo>
                  <a:cubicBezTo>
                    <a:pt x="731771" y="2503513"/>
                    <a:pt x="739438" y="2736067"/>
                    <a:pt x="714103" y="2584063"/>
                  </a:cubicBezTo>
                  <a:cubicBezTo>
                    <a:pt x="711200" y="2566646"/>
                    <a:pt x="709677" y="2548941"/>
                    <a:pt x="705394" y="2531811"/>
                  </a:cubicBezTo>
                  <a:cubicBezTo>
                    <a:pt x="700941" y="2514000"/>
                    <a:pt x="698161" y="2494836"/>
                    <a:pt x="687977" y="2479560"/>
                  </a:cubicBezTo>
                  <a:cubicBezTo>
                    <a:pt x="682171" y="2470851"/>
                    <a:pt x="675241" y="2462795"/>
                    <a:pt x="670560" y="2453434"/>
                  </a:cubicBezTo>
                  <a:cubicBezTo>
                    <a:pt x="664311" y="2440935"/>
                    <a:pt x="655935" y="2403642"/>
                    <a:pt x="653143" y="2392474"/>
                  </a:cubicBezTo>
                  <a:cubicBezTo>
                    <a:pt x="649775" y="2362161"/>
                    <a:pt x="647600" y="2292722"/>
                    <a:pt x="627017" y="2261846"/>
                  </a:cubicBezTo>
                  <a:lnTo>
                    <a:pt x="609600" y="2235720"/>
                  </a:lnTo>
                  <a:cubicBezTo>
                    <a:pt x="591896" y="2147205"/>
                    <a:pt x="610033" y="2228527"/>
                    <a:pt x="592183" y="2166051"/>
                  </a:cubicBezTo>
                  <a:cubicBezTo>
                    <a:pt x="570321" y="2089532"/>
                    <a:pt x="595640" y="2167712"/>
                    <a:pt x="574765" y="2105091"/>
                  </a:cubicBezTo>
                  <a:cubicBezTo>
                    <a:pt x="584866" y="1953579"/>
                    <a:pt x="559268" y="2010772"/>
                    <a:pt x="618308" y="1922211"/>
                  </a:cubicBezTo>
                  <a:cubicBezTo>
                    <a:pt x="624114" y="1913503"/>
                    <a:pt x="625796" y="1899396"/>
                    <a:pt x="635725" y="1896086"/>
                  </a:cubicBezTo>
                  <a:cubicBezTo>
                    <a:pt x="731013" y="1864322"/>
                    <a:pt x="586678" y="1914981"/>
                    <a:pt x="687977" y="1869960"/>
                  </a:cubicBezTo>
                  <a:cubicBezTo>
                    <a:pt x="704754" y="1862504"/>
                    <a:pt x="740228" y="1852543"/>
                    <a:pt x="740228" y="1852543"/>
                  </a:cubicBezTo>
                  <a:cubicBezTo>
                    <a:pt x="748937" y="1846737"/>
                    <a:pt x="756993" y="1839807"/>
                    <a:pt x="766354" y="1835126"/>
                  </a:cubicBezTo>
                  <a:cubicBezTo>
                    <a:pt x="774565" y="1831021"/>
                    <a:pt x="784455" y="1830875"/>
                    <a:pt x="792480" y="1826417"/>
                  </a:cubicBezTo>
                  <a:cubicBezTo>
                    <a:pt x="810778" y="1816251"/>
                    <a:pt x="826008" y="1800944"/>
                    <a:pt x="844731" y="1791583"/>
                  </a:cubicBezTo>
                  <a:cubicBezTo>
                    <a:pt x="856342" y="1785777"/>
                    <a:pt x="867633" y="1779280"/>
                    <a:pt x="879565" y="1774166"/>
                  </a:cubicBezTo>
                  <a:cubicBezTo>
                    <a:pt x="888003" y="1770550"/>
                    <a:pt x="897480" y="1769562"/>
                    <a:pt x="905691" y="1765457"/>
                  </a:cubicBezTo>
                  <a:cubicBezTo>
                    <a:pt x="965832" y="1735387"/>
                    <a:pt x="894154" y="1757456"/>
                    <a:pt x="966651" y="1739331"/>
                  </a:cubicBezTo>
                  <a:cubicBezTo>
                    <a:pt x="1001486" y="1687080"/>
                    <a:pt x="963747" y="1736430"/>
                    <a:pt x="1010194" y="1695789"/>
                  </a:cubicBezTo>
                  <a:cubicBezTo>
                    <a:pt x="1025642" y="1682272"/>
                    <a:pt x="1053737" y="1652246"/>
                    <a:pt x="1053737" y="1652246"/>
                  </a:cubicBezTo>
                  <a:cubicBezTo>
                    <a:pt x="1050834" y="1614509"/>
                    <a:pt x="1050931" y="1576420"/>
                    <a:pt x="1045028" y="1539034"/>
                  </a:cubicBezTo>
                  <a:cubicBezTo>
                    <a:pt x="1042165" y="1520900"/>
                    <a:pt x="1033417" y="1504200"/>
                    <a:pt x="1027611" y="1486783"/>
                  </a:cubicBezTo>
                  <a:lnTo>
                    <a:pt x="1018903" y="1460657"/>
                  </a:lnTo>
                  <a:cubicBezTo>
                    <a:pt x="1016000" y="1431628"/>
                    <a:pt x="1014630" y="1402405"/>
                    <a:pt x="1010194" y="1373571"/>
                  </a:cubicBezTo>
                  <a:cubicBezTo>
                    <a:pt x="1008798" y="1364498"/>
                    <a:pt x="1007219" y="1354614"/>
                    <a:pt x="1001485" y="1347446"/>
                  </a:cubicBezTo>
                  <a:cubicBezTo>
                    <a:pt x="994947" y="1339273"/>
                    <a:pt x="984068" y="1335835"/>
                    <a:pt x="975360" y="1330029"/>
                  </a:cubicBezTo>
                  <a:cubicBezTo>
                    <a:pt x="969554" y="1321320"/>
                    <a:pt x="962194" y="1313467"/>
                    <a:pt x="957943" y="1303903"/>
                  </a:cubicBezTo>
                  <a:cubicBezTo>
                    <a:pt x="950486" y="1287126"/>
                    <a:pt x="950709" y="1266927"/>
                    <a:pt x="940525" y="1251651"/>
                  </a:cubicBezTo>
                  <a:lnTo>
                    <a:pt x="923108" y="1225526"/>
                  </a:lnTo>
                  <a:cubicBezTo>
                    <a:pt x="917372" y="1208315"/>
                    <a:pt x="912330" y="1185552"/>
                    <a:pt x="896983" y="1173274"/>
                  </a:cubicBezTo>
                  <a:cubicBezTo>
                    <a:pt x="889815" y="1167540"/>
                    <a:pt x="879566" y="1167469"/>
                    <a:pt x="870857" y="1164566"/>
                  </a:cubicBezTo>
                  <a:cubicBezTo>
                    <a:pt x="862148" y="1158760"/>
                    <a:pt x="854092" y="1151830"/>
                    <a:pt x="844731" y="1147149"/>
                  </a:cubicBezTo>
                  <a:cubicBezTo>
                    <a:pt x="802382" y="1125974"/>
                    <a:pt x="763258" y="1143053"/>
                    <a:pt x="714103" y="1147149"/>
                  </a:cubicBezTo>
                  <a:cubicBezTo>
                    <a:pt x="696686" y="1152955"/>
                    <a:pt x="677127" y="1154382"/>
                    <a:pt x="661851" y="1164566"/>
                  </a:cubicBezTo>
                  <a:cubicBezTo>
                    <a:pt x="625766" y="1188622"/>
                    <a:pt x="645879" y="1179445"/>
                    <a:pt x="600891" y="1190691"/>
                  </a:cubicBezTo>
                  <a:cubicBezTo>
                    <a:pt x="595085" y="1196497"/>
                    <a:pt x="590515" y="1203885"/>
                    <a:pt x="583474" y="1208109"/>
                  </a:cubicBezTo>
                  <a:cubicBezTo>
                    <a:pt x="573723" y="1213960"/>
                    <a:pt x="530099" y="1223251"/>
                    <a:pt x="522514" y="1225526"/>
                  </a:cubicBezTo>
                  <a:cubicBezTo>
                    <a:pt x="504929" y="1230802"/>
                    <a:pt x="470263" y="1242943"/>
                    <a:pt x="470263" y="1242943"/>
                  </a:cubicBezTo>
                  <a:cubicBezTo>
                    <a:pt x="429022" y="1284182"/>
                    <a:pt x="484975" y="1234673"/>
                    <a:pt x="409303" y="1269069"/>
                  </a:cubicBezTo>
                  <a:cubicBezTo>
                    <a:pt x="390246" y="1277731"/>
                    <a:pt x="374468" y="1292292"/>
                    <a:pt x="357051" y="1303903"/>
                  </a:cubicBezTo>
                  <a:lnTo>
                    <a:pt x="330925" y="1321320"/>
                  </a:lnTo>
                  <a:cubicBezTo>
                    <a:pt x="301069" y="1366105"/>
                    <a:pt x="328850" y="1331690"/>
                    <a:pt x="287383" y="1364863"/>
                  </a:cubicBezTo>
                  <a:cubicBezTo>
                    <a:pt x="258098" y="1388291"/>
                    <a:pt x="277727" y="1383227"/>
                    <a:pt x="243840" y="1417114"/>
                  </a:cubicBezTo>
                  <a:cubicBezTo>
                    <a:pt x="236439" y="1424515"/>
                    <a:pt x="225887" y="1427993"/>
                    <a:pt x="217714" y="1434531"/>
                  </a:cubicBezTo>
                  <a:cubicBezTo>
                    <a:pt x="211303" y="1439660"/>
                    <a:pt x="206866" y="1447023"/>
                    <a:pt x="200297" y="1451949"/>
                  </a:cubicBezTo>
                  <a:cubicBezTo>
                    <a:pt x="183551" y="1464509"/>
                    <a:pt x="148045" y="1486783"/>
                    <a:pt x="148045" y="1486783"/>
                  </a:cubicBezTo>
                  <a:lnTo>
                    <a:pt x="113211" y="1539034"/>
                  </a:lnTo>
                  <a:lnTo>
                    <a:pt x="95794" y="1565160"/>
                  </a:lnTo>
                  <a:cubicBezTo>
                    <a:pt x="90730" y="1641123"/>
                    <a:pt x="94073" y="1676547"/>
                    <a:pt x="78377" y="1739331"/>
                  </a:cubicBezTo>
                  <a:cubicBezTo>
                    <a:pt x="76151" y="1748237"/>
                    <a:pt x="73773" y="1757246"/>
                    <a:pt x="69668" y="1765457"/>
                  </a:cubicBezTo>
                  <a:cubicBezTo>
                    <a:pt x="64987" y="1774818"/>
                    <a:pt x="58057" y="1782874"/>
                    <a:pt x="52251" y="1791583"/>
                  </a:cubicBezTo>
                  <a:cubicBezTo>
                    <a:pt x="29578" y="1859609"/>
                    <a:pt x="52483" y="1783847"/>
                    <a:pt x="34834" y="1930920"/>
                  </a:cubicBezTo>
                  <a:cubicBezTo>
                    <a:pt x="30626" y="1965983"/>
                    <a:pt x="24343" y="2000794"/>
                    <a:pt x="17417" y="2035423"/>
                  </a:cubicBezTo>
                  <a:cubicBezTo>
                    <a:pt x="14514" y="2049937"/>
                    <a:pt x="10801" y="2064313"/>
                    <a:pt x="8708" y="2078966"/>
                  </a:cubicBezTo>
                  <a:cubicBezTo>
                    <a:pt x="4991" y="2104988"/>
                    <a:pt x="2903" y="2131217"/>
                    <a:pt x="0" y="2157343"/>
                  </a:cubicBezTo>
                  <a:cubicBezTo>
                    <a:pt x="2903" y="2186372"/>
                    <a:pt x="2148" y="2216003"/>
                    <a:pt x="8708" y="2244429"/>
                  </a:cubicBezTo>
                  <a:cubicBezTo>
                    <a:pt x="11061" y="2254627"/>
                    <a:pt x="21444" y="2261193"/>
                    <a:pt x="26125" y="2270554"/>
                  </a:cubicBezTo>
                  <a:cubicBezTo>
                    <a:pt x="38394" y="2295091"/>
                    <a:pt x="36719" y="2337948"/>
                    <a:pt x="69668" y="2348931"/>
                  </a:cubicBezTo>
                  <a:lnTo>
                    <a:pt x="95794" y="2357640"/>
                  </a:lnTo>
                  <a:cubicBezTo>
                    <a:pt x="101600" y="2366349"/>
                    <a:pt x="105810" y="2376365"/>
                    <a:pt x="113211" y="2383766"/>
                  </a:cubicBezTo>
                  <a:cubicBezTo>
                    <a:pt x="133258" y="2403813"/>
                    <a:pt x="147523" y="2403229"/>
                    <a:pt x="174171" y="2409891"/>
                  </a:cubicBezTo>
                  <a:cubicBezTo>
                    <a:pt x="202149" y="2437870"/>
                    <a:pt x="180565" y="2422260"/>
                    <a:pt x="226423" y="2436017"/>
                  </a:cubicBezTo>
                  <a:cubicBezTo>
                    <a:pt x="314824" y="2462537"/>
                    <a:pt x="242847" y="2446268"/>
                    <a:pt x="322217" y="2462143"/>
                  </a:cubicBezTo>
                  <a:cubicBezTo>
                    <a:pt x="390652" y="2496361"/>
                    <a:pt x="320099" y="2465674"/>
                    <a:pt x="418011" y="2488269"/>
                  </a:cubicBezTo>
                  <a:cubicBezTo>
                    <a:pt x="435900" y="2492397"/>
                    <a:pt x="452846" y="2499880"/>
                    <a:pt x="470263" y="2505686"/>
                  </a:cubicBezTo>
                  <a:lnTo>
                    <a:pt x="496388" y="2514394"/>
                  </a:lnTo>
                  <a:cubicBezTo>
                    <a:pt x="505097" y="2520200"/>
                    <a:pt x="513153" y="2527130"/>
                    <a:pt x="522514" y="2531811"/>
                  </a:cubicBezTo>
                  <a:cubicBezTo>
                    <a:pt x="530725" y="2535916"/>
                    <a:pt x="539460" y="2540520"/>
                    <a:pt x="548640" y="2540520"/>
                  </a:cubicBezTo>
                  <a:cubicBezTo>
                    <a:pt x="647380" y="2540520"/>
                    <a:pt x="746034" y="2534714"/>
                    <a:pt x="844731" y="2531811"/>
                  </a:cubicBezTo>
                  <a:cubicBezTo>
                    <a:pt x="847634" y="2523103"/>
                    <a:pt x="847706" y="2512854"/>
                    <a:pt x="853440" y="2505686"/>
                  </a:cubicBezTo>
                  <a:cubicBezTo>
                    <a:pt x="865718" y="2490339"/>
                    <a:pt x="888480" y="2485297"/>
                    <a:pt x="905691" y="2479560"/>
                  </a:cubicBezTo>
                  <a:cubicBezTo>
                    <a:pt x="911497" y="2470851"/>
                    <a:pt x="915707" y="2460835"/>
                    <a:pt x="923108" y="2453434"/>
                  </a:cubicBezTo>
                  <a:cubicBezTo>
                    <a:pt x="939990" y="2436552"/>
                    <a:pt x="954111" y="2434391"/>
                    <a:pt x="975360" y="2427309"/>
                  </a:cubicBezTo>
                  <a:cubicBezTo>
                    <a:pt x="995992" y="2406676"/>
                    <a:pt x="1015484" y="2384905"/>
                    <a:pt x="1045028" y="2375057"/>
                  </a:cubicBezTo>
                  <a:cubicBezTo>
                    <a:pt x="1062445" y="2369251"/>
                    <a:pt x="1082004" y="2367824"/>
                    <a:pt x="1097280" y="2357640"/>
                  </a:cubicBezTo>
                  <a:cubicBezTo>
                    <a:pt x="1121370" y="2341580"/>
                    <a:pt x="1121960" y="2337877"/>
                    <a:pt x="1149531" y="2331514"/>
                  </a:cubicBezTo>
                  <a:cubicBezTo>
                    <a:pt x="1178376" y="2324857"/>
                    <a:pt x="1236617" y="2314097"/>
                    <a:pt x="1236617" y="2314097"/>
                  </a:cubicBezTo>
                  <a:cubicBezTo>
                    <a:pt x="1343831" y="2335539"/>
                    <a:pt x="1294397" y="2327327"/>
                    <a:pt x="1384663" y="2340223"/>
                  </a:cubicBezTo>
                  <a:cubicBezTo>
                    <a:pt x="1390469" y="2348932"/>
                    <a:pt x="1394679" y="2358948"/>
                    <a:pt x="1402080" y="2366349"/>
                  </a:cubicBezTo>
                  <a:cubicBezTo>
                    <a:pt x="1409481" y="2373750"/>
                    <a:pt x="1420032" y="2377228"/>
                    <a:pt x="1428205" y="2383766"/>
                  </a:cubicBezTo>
                  <a:cubicBezTo>
                    <a:pt x="1490249" y="2433401"/>
                    <a:pt x="1391340" y="2364994"/>
                    <a:pt x="1471748" y="2418600"/>
                  </a:cubicBezTo>
                  <a:cubicBezTo>
                    <a:pt x="1501108" y="2462641"/>
                    <a:pt x="1473226" y="2432403"/>
                    <a:pt x="1515291" y="2453434"/>
                  </a:cubicBezTo>
                  <a:cubicBezTo>
                    <a:pt x="1524653" y="2458115"/>
                    <a:pt x="1531853" y="2466600"/>
                    <a:pt x="1541417" y="2470851"/>
                  </a:cubicBezTo>
                  <a:cubicBezTo>
                    <a:pt x="1558194" y="2478308"/>
                    <a:pt x="1593668" y="2488269"/>
                    <a:pt x="1593668" y="2488269"/>
                  </a:cubicBezTo>
                  <a:cubicBezTo>
                    <a:pt x="1599474" y="2496977"/>
                    <a:pt x="1602912" y="2507856"/>
                    <a:pt x="1611085" y="2514394"/>
                  </a:cubicBezTo>
                  <a:cubicBezTo>
                    <a:pt x="1618253" y="2520129"/>
                    <a:pt x="1630720" y="2516612"/>
                    <a:pt x="1637211" y="2523103"/>
                  </a:cubicBezTo>
                  <a:cubicBezTo>
                    <a:pt x="1683656" y="2569548"/>
                    <a:pt x="1602380" y="2534716"/>
                    <a:pt x="1672045" y="2557937"/>
                  </a:cubicBezTo>
                  <a:cubicBezTo>
                    <a:pt x="1679128" y="2579185"/>
                    <a:pt x="1681290" y="2593308"/>
                    <a:pt x="1698171" y="2610189"/>
                  </a:cubicBezTo>
                  <a:cubicBezTo>
                    <a:pt x="1705572" y="2617590"/>
                    <a:pt x="1715588" y="2621800"/>
                    <a:pt x="1724297" y="2627606"/>
                  </a:cubicBezTo>
                  <a:cubicBezTo>
                    <a:pt x="1730103" y="2636314"/>
                    <a:pt x="1737033" y="2644370"/>
                    <a:pt x="1741714" y="2653731"/>
                  </a:cubicBezTo>
                  <a:cubicBezTo>
                    <a:pt x="1755880" y="2682062"/>
                    <a:pt x="1742883" y="2681025"/>
                    <a:pt x="1767840" y="2705983"/>
                  </a:cubicBezTo>
                  <a:cubicBezTo>
                    <a:pt x="1775241" y="2713384"/>
                    <a:pt x="1785792" y="2716862"/>
                    <a:pt x="1793965" y="2723400"/>
                  </a:cubicBezTo>
                  <a:cubicBezTo>
                    <a:pt x="1800376" y="2728529"/>
                    <a:pt x="1804039" y="2737145"/>
                    <a:pt x="1811383" y="2740817"/>
                  </a:cubicBezTo>
                  <a:cubicBezTo>
                    <a:pt x="1827804" y="2749027"/>
                    <a:pt x="1847213" y="2750024"/>
                    <a:pt x="1863634" y="2758234"/>
                  </a:cubicBezTo>
                  <a:cubicBezTo>
                    <a:pt x="1875245" y="2764040"/>
                    <a:pt x="1886415" y="2770830"/>
                    <a:pt x="1898468" y="2775651"/>
                  </a:cubicBezTo>
                  <a:cubicBezTo>
                    <a:pt x="1915514" y="2782470"/>
                    <a:pt x="1950720" y="2793069"/>
                    <a:pt x="1950720" y="2793069"/>
                  </a:cubicBezTo>
                  <a:cubicBezTo>
                    <a:pt x="2046514" y="2790166"/>
                    <a:pt x="2142547" y="2791711"/>
                    <a:pt x="2238103" y="2784360"/>
                  </a:cubicBezTo>
                  <a:cubicBezTo>
                    <a:pt x="2256408" y="2782952"/>
                    <a:pt x="2290354" y="2766943"/>
                    <a:pt x="2290354" y="2766943"/>
                  </a:cubicBezTo>
                  <a:cubicBezTo>
                    <a:pt x="2299063" y="2761137"/>
                    <a:pt x="2309079" y="2756927"/>
                    <a:pt x="2316480" y="2749526"/>
                  </a:cubicBezTo>
                  <a:cubicBezTo>
                    <a:pt x="2326743" y="2739263"/>
                    <a:pt x="2333159" y="2725711"/>
                    <a:pt x="2342605" y="2714691"/>
                  </a:cubicBezTo>
                  <a:cubicBezTo>
                    <a:pt x="2350620" y="2705340"/>
                    <a:pt x="2360022" y="2697274"/>
                    <a:pt x="2368731" y="2688566"/>
                  </a:cubicBezTo>
                  <a:cubicBezTo>
                    <a:pt x="2371634" y="2679857"/>
                    <a:pt x="2373335" y="2670651"/>
                    <a:pt x="2377440" y="2662440"/>
                  </a:cubicBezTo>
                  <a:cubicBezTo>
                    <a:pt x="2382121" y="2653079"/>
                    <a:pt x="2390734" y="2645934"/>
                    <a:pt x="2394857" y="2636314"/>
                  </a:cubicBezTo>
                  <a:cubicBezTo>
                    <a:pt x="2406412" y="2609352"/>
                    <a:pt x="2407612" y="2553566"/>
                    <a:pt x="2412274" y="2531811"/>
                  </a:cubicBezTo>
                  <a:cubicBezTo>
                    <a:pt x="2416121" y="2513859"/>
                    <a:pt x="2429691" y="2479560"/>
                    <a:pt x="2429691" y="2479560"/>
                  </a:cubicBezTo>
                  <a:cubicBezTo>
                    <a:pt x="2426788" y="2363446"/>
                    <a:pt x="2426140" y="2247253"/>
                    <a:pt x="2420983" y="2131217"/>
                  </a:cubicBezTo>
                  <a:cubicBezTo>
                    <a:pt x="2419721" y="2102814"/>
                    <a:pt x="2403252" y="2060609"/>
                    <a:pt x="2394857" y="2035423"/>
                  </a:cubicBezTo>
                  <a:lnTo>
                    <a:pt x="2386148" y="2009297"/>
                  </a:lnTo>
                  <a:cubicBezTo>
                    <a:pt x="2389051" y="1948337"/>
                    <a:pt x="2387287" y="1886975"/>
                    <a:pt x="2394857" y="1826417"/>
                  </a:cubicBezTo>
                  <a:cubicBezTo>
                    <a:pt x="2396155" y="1816031"/>
                    <a:pt x="2406190" y="1808808"/>
                    <a:pt x="2412274" y="1800291"/>
                  </a:cubicBezTo>
                  <a:cubicBezTo>
                    <a:pt x="2420710" y="1788480"/>
                    <a:pt x="2430707" y="1777765"/>
                    <a:pt x="2438400" y="1765457"/>
                  </a:cubicBezTo>
                  <a:cubicBezTo>
                    <a:pt x="2445280" y="1754448"/>
                    <a:pt x="2448271" y="1741187"/>
                    <a:pt x="2455817" y="1730623"/>
                  </a:cubicBezTo>
                  <a:cubicBezTo>
                    <a:pt x="2462975" y="1720601"/>
                    <a:pt x="2473833" y="1713766"/>
                    <a:pt x="2481943" y="1704497"/>
                  </a:cubicBezTo>
                  <a:cubicBezTo>
                    <a:pt x="2494183" y="1690509"/>
                    <a:pt x="2506467" y="1676420"/>
                    <a:pt x="2516777" y="1660954"/>
                  </a:cubicBezTo>
                  <a:cubicBezTo>
                    <a:pt x="2523978" y="1650152"/>
                    <a:pt x="2525883" y="1636093"/>
                    <a:pt x="2534194" y="1626120"/>
                  </a:cubicBezTo>
                  <a:cubicBezTo>
                    <a:pt x="2540895" y="1618079"/>
                    <a:pt x="2552443" y="1615595"/>
                    <a:pt x="2560320" y="1608703"/>
                  </a:cubicBezTo>
                  <a:cubicBezTo>
                    <a:pt x="2575768" y="1595186"/>
                    <a:pt x="2585504" y="1574340"/>
                    <a:pt x="2603863" y="1565160"/>
                  </a:cubicBezTo>
                  <a:cubicBezTo>
                    <a:pt x="2648058" y="1543062"/>
                    <a:pt x="2627895" y="1554944"/>
                    <a:pt x="2664823" y="1530326"/>
                  </a:cubicBezTo>
                  <a:lnTo>
                    <a:pt x="2682240" y="1478074"/>
                  </a:lnTo>
                  <a:cubicBezTo>
                    <a:pt x="2685143" y="1469366"/>
                    <a:pt x="2689148" y="1460950"/>
                    <a:pt x="2690948" y="1451949"/>
                  </a:cubicBezTo>
                  <a:lnTo>
                    <a:pt x="2699657" y="1408406"/>
                  </a:lnTo>
                  <a:cubicBezTo>
                    <a:pt x="2702560" y="1309709"/>
                    <a:pt x="2703175" y="1210918"/>
                    <a:pt x="2708365" y="1112314"/>
                  </a:cubicBezTo>
                  <a:cubicBezTo>
                    <a:pt x="2708994" y="1100362"/>
                    <a:pt x="2712359" y="1088481"/>
                    <a:pt x="2717074" y="1077480"/>
                  </a:cubicBezTo>
                  <a:cubicBezTo>
                    <a:pt x="2721197" y="1067860"/>
                    <a:pt x="2728685" y="1060063"/>
                    <a:pt x="2734491" y="1051354"/>
                  </a:cubicBezTo>
                  <a:cubicBezTo>
                    <a:pt x="2740297" y="1028131"/>
                    <a:pt x="2744338" y="1004395"/>
                    <a:pt x="2751908" y="981686"/>
                  </a:cubicBezTo>
                  <a:cubicBezTo>
                    <a:pt x="2757714" y="964269"/>
                    <a:pt x="2765724" y="947437"/>
                    <a:pt x="2769325" y="929434"/>
                  </a:cubicBezTo>
                  <a:cubicBezTo>
                    <a:pt x="2773999" y="906066"/>
                    <a:pt x="2782824" y="852581"/>
                    <a:pt x="2795451" y="833640"/>
                  </a:cubicBezTo>
                  <a:lnTo>
                    <a:pt x="2812868" y="807514"/>
                  </a:lnTo>
                  <a:cubicBezTo>
                    <a:pt x="2809965" y="766874"/>
                    <a:pt x="2810204" y="725887"/>
                    <a:pt x="2804160" y="685594"/>
                  </a:cubicBezTo>
                  <a:cubicBezTo>
                    <a:pt x="2800296" y="659835"/>
                    <a:pt x="2773926" y="595770"/>
                    <a:pt x="2751908" y="581091"/>
                  </a:cubicBezTo>
                  <a:cubicBezTo>
                    <a:pt x="2743200" y="575285"/>
                    <a:pt x="2733956" y="570212"/>
                    <a:pt x="2725783" y="563674"/>
                  </a:cubicBezTo>
                  <a:cubicBezTo>
                    <a:pt x="2690027" y="535070"/>
                    <a:pt x="2729138" y="555639"/>
                    <a:pt x="2682240" y="528840"/>
                  </a:cubicBezTo>
                  <a:cubicBezTo>
                    <a:pt x="2670968" y="522399"/>
                    <a:pt x="2658414" y="518304"/>
                    <a:pt x="2647405" y="511423"/>
                  </a:cubicBezTo>
                  <a:cubicBezTo>
                    <a:pt x="2571510" y="463989"/>
                    <a:pt x="2644194" y="508211"/>
                    <a:pt x="2595154" y="459171"/>
                  </a:cubicBezTo>
                  <a:cubicBezTo>
                    <a:pt x="2587753" y="451770"/>
                    <a:pt x="2577737" y="447560"/>
                    <a:pt x="2569028" y="441754"/>
                  </a:cubicBezTo>
                  <a:cubicBezTo>
                    <a:pt x="2557417" y="424337"/>
                    <a:pt x="2539271" y="409811"/>
                    <a:pt x="2534194" y="389503"/>
                  </a:cubicBezTo>
                  <a:cubicBezTo>
                    <a:pt x="2523494" y="346703"/>
                    <a:pt x="2533948" y="363132"/>
                    <a:pt x="2508068" y="337251"/>
                  </a:cubicBezTo>
                  <a:cubicBezTo>
                    <a:pt x="2505165" y="328543"/>
                    <a:pt x="2503465" y="319336"/>
                    <a:pt x="2499360" y="311126"/>
                  </a:cubicBezTo>
                  <a:cubicBezTo>
                    <a:pt x="2481489" y="275383"/>
                    <a:pt x="2486128" y="294586"/>
                    <a:pt x="2464525" y="267583"/>
                  </a:cubicBezTo>
                  <a:cubicBezTo>
                    <a:pt x="2457987" y="259410"/>
                    <a:pt x="2452914" y="250166"/>
                    <a:pt x="2447108" y="241457"/>
                  </a:cubicBezTo>
                  <a:cubicBezTo>
                    <a:pt x="2441371" y="224246"/>
                    <a:pt x="2436331" y="201484"/>
                    <a:pt x="2420983" y="189206"/>
                  </a:cubicBezTo>
                  <a:cubicBezTo>
                    <a:pt x="2413815" y="183471"/>
                    <a:pt x="2403068" y="184602"/>
                    <a:pt x="2394857" y="180497"/>
                  </a:cubicBezTo>
                  <a:cubicBezTo>
                    <a:pt x="2385496" y="175816"/>
                    <a:pt x="2376772" y="169780"/>
                    <a:pt x="2368731" y="163080"/>
                  </a:cubicBezTo>
                  <a:cubicBezTo>
                    <a:pt x="2359270" y="155196"/>
                    <a:pt x="2352327" y="144515"/>
                    <a:pt x="2342605" y="136954"/>
                  </a:cubicBezTo>
                  <a:cubicBezTo>
                    <a:pt x="2326082" y="124103"/>
                    <a:pt x="2290354" y="102120"/>
                    <a:pt x="2290354" y="102120"/>
                  </a:cubicBezTo>
                  <a:cubicBezTo>
                    <a:pt x="2284548" y="93411"/>
                    <a:pt x="2280338" y="83395"/>
                    <a:pt x="2272937" y="75994"/>
                  </a:cubicBezTo>
                  <a:cubicBezTo>
                    <a:pt x="2265536" y="68593"/>
                    <a:pt x="2253349" y="66750"/>
                    <a:pt x="2246811" y="58577"/>
                  </a:cubicBezTo>
                  <a:cubicBezTo>
                    <a:pt x="2241077" y="51409"/>
                    <a:pt x="2242826" y="40322"/>
                    <a:pt x="2238103" y="32451"/>
                  </a:cubicBezTo>
                  <a:cubicBezTo>
                    <a:pt x="2218632" y="0"/>
                    <a:pt x="2220685" y="27834"/>
                    <a:pt x="2220685" y="6326"/>
                  </a:cubicBezTo>
                </a:path>
              </a:pathLst>
            </a:cu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8" name="מלבן 7"/>
          <p:cNvSpPr/>
          <p:nvPr/>
        </p:nvSpPr>
        <p:spPr>
          <a:xfrm>
            <a:off x="-428660" y="3357562"/>
            <a:ext cx="5000628" cy="141577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e-IL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6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נס שני-</a:t>
            </a:r>
            <a:endParaRPr lang="he-IL" sz="3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he-IL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היו במדבר נחשים כקורות (קירות)</a:t>
            </a:r>
          </a:p>
          <a:p>
            <a:pPr algn="ctr"/>
            <a:r>
              <a:rPr lang="he-I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ועקרבים כקשתות</a:t>
            </a:r>
          </a:p>
          <a:p>
            <a:pPr algn="ctr"/>
            <a:r>
              <a:rPr lang="he-IL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וענני הכבוד הגנו מכולם!</a:t>
            </a:r>
            <a:endParaRPr lang="he-IL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0" y="1214422"/>
            <a:ext cx="5000628" cy="113877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e-IL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6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נס ראשון-</a:t>
            </a:r>
            <a:endParaRPr lang="he-IL" sz="3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he-IL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קיצור דרך מחורב לקדש ברנע.</a:t>
            </a:r>
          </a:p>
          <a:p>
            <a:pPr algn="ctr"/>
            <a:r>
              <a:rPr lang="he-I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 ימים במקום 11</a:t>
            </a:r>
            <a:endParaRPr lang="he-IL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מלבן 9"/>
          <p:cNvSpPr/>
          <p:nvPr/>
        </p:nvSpPr>
        <p:spPr>
          <a:xfrm rot="1415546">
            <a:off x="4771041" y="419194"/>
            <a:ext cx="47866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he-IL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ניסים במדבר</a:t>
            </a:r>
            <a:endParaRPr lang="he-IL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 build="allAtOnce" animBg="1"/>
      <p:bldP spid="10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http://www.picshare.co.il/aspj_bigpic.asp?path=D:\hshome\picshare\picshare.co.il\m_pictures/img55640.jpg&amp;width=950&amp;credit=%E8%EC%20%F0%E5%E4&amp;ID=556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0" y="0"/>
            <a:ext cx="9141990" cy="6858001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0" y="285728"/>
            <a:ext cx="935837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6600" b="1" cap="none" spc="200" dirty="0" smtClean="0">
                <a:ln w="3175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Stam" pitchFamily="2" charset="-79"/>
                <a:cs typeface="Guttman Stam" pitchFamily="2" charset="-79"/>
              </a:rPr>
              <a:t>שליחת המרגלים</a:t>
            </a:r>
          </a:p>
        </p:txBody>
      </p:sp>
      <p:sp>
        <p:nvSpPr>
          <p:cNvPr id="6" name="מלבן 5"/>
          <p:cNvSpPr/>
          <p:nvPr/>
        </p:nvSpPr>
        <p:spPr>
          <a:xfrm rot="1415546">
            <a:off x="4372637" y="1347890"/>
            <a:ext cx="47866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he-IL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ביקורת!</a:t>
            </a:r>
            <a:endParaRPr lang="he-IL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714348" y="2643182"/>
            <a:ext cx="7518405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all" spc="0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"ותעלו אלי </a:t>
            </a:r>
            <a:r>
              <a:rPr lang="he-IL" sz="5400" b="1" cap="all" spc="0" dirty="0" err="1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כלכם</a:t>
            </a:r>
            <a:r>
              <a:rPr lang="he-IL" sz="5400" b="1" cap="all" spc="0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"</a:t>
            </a:r>
          </a:p>
          <a:p>
            <a:pPr algn="ctr"/>
            <a:r>
              <a:rPr lang="he-IL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he-IL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לא שלחו שליחים מכובדים!</a:t>
            </a:r>
          </a:p>
          <a:p>
            <a:pPr algn="ctr"/>
            <a:r>
              <a:rPr lang="he-IL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2. הגיעו בערבוביא. צעירים דחפו זקנים.</a:t>
            </a:r>
            <a:endParaRPr lang="he-IL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  <p:bldP spid="7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Picture 2" descr="http://www.picshare.co.il/aspj_bigpic.asp?path=D:\hshome\picshare\picshare.co.il\m_pictures/img55640.jpg&amp;width=950&amp;credit=%E8%EC%20%F0%E5%E4&amp;ID=556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0" y="0"/>
            <a:ext cx="9141990" cy="6858001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0" y="571480"/>
            <a:ext cx="935837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6600" b="1" cap="none" spc="200" dirty="0" smtClean="0">
                <a:ln w="3175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Stam" pitchFamily="2" charset="-79"/>
                <a:cs typeface="Guttman Stam" pitchFamily="2" charset="-79"/>
              </a:rPr>
              <a:t>חטא המעפילים</a:t>
            </a:r>
          </a:p>
        </p:txBody>
      </p:sp>
      <p:sp>
        <p:nvSpPr>
          <p:cNvPr id="6" name="מלבן 5"/>
          <p:cNvSpPr/>
          <p:nvPr/>
        </p:nvSpPr>
        <p:spPr>
          <a:xfrm>
            <a:off x="1285852" y="1357298"/>
            <a:ext cx="6286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e-IL" sz="3200" dirty="0" smtClean="0">
              <a:solidFill>
                <a:schemeClr val="bg1"/>
              </a:solidFill>
            </a:endParaRPr>
          </a:p>
          <a:p>
            <a:pPr algn="ctr"/>
            <a:r>
              <a:rPr lang="he-IL" sz="3200" dirty="0" smtClean="0">
                <a:solidFill>
                  <a:schemeClr val="bg1"/>
                </a:solidFill>
              </a:rPr>
              <a:t>"וַתַּעֲנוּ וַתֹּאמְרוּ אֵלַי חָטָאנוּ לַה' אֲנַחְנוּ נַעֲלֶה וְנִלְחַמְנוּ כְּכֹל אֲשֶׁר </a:t>
            </a:r>
            <a:r>
              <a:rPr lang="he-IL" sz="3200" dirty="0" err="1" smtClean="0">
                <a:solidFill>
                  <a:schemeClr val="bg1"/>
                </a:solidFill>
              </a:rPr>
              <a:t>צִוָּנוּ</a:t>
            </a:r>
            <a:r>
              <a:rPr lang="he-IL" sz="3200" dirty="0" smtClean="0">
                <a:solidFill>
                  <a:schemeClr val="bg1"/>
                </a:solidFill>
              </a:rPr>
              <a:t> ה' אלוקינו"</a:t>
            </a:r>
            <a:endParaRPr lang="he-IL" sz="3200" dirty="0">
              <a:solidFill>
                <a:schemeClr val="bg1"/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1285852" y="3143248"/>
            <a:ext cx="75724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העונש: האמורים הורגים אותם, כמעשה דבורה!!</a:t>
            </a:r>
          </a:p>
          <a:p>
            <a:endParaRPr lang="he-IL" dirty="0" smtClean="0">
              <a:solidFill>
                <a:schemeClr val="bg1"/>
              </a:solidFill>
            </a:endParaRPr>
          </a:p>
          <a:p>
            <a:r>
              <a:rPr lang="he-IL" dirty="0" smtClean="0">
                <a:solidFill>
                  <a:schemeClr val="bg1"/>
                </a:solidFill>
              </a:rPr>
              <a:t>רש"י: "מה הדבורה הזאת כשהיא </a:t>
            </a:r>
          </a:p>
          <a:p>
            <a:r>
              <a:rPr lang="he-IL" dirty="0" smtClean="0">
                <a:solidFill>
                  <a:schemeClr val="bg1"/>
                </a:solidFill>
              </a:rPr>
              <a:t>מכה את האדם מיד מתה, </a:t>
            </a:r>
          </a:p>
          <a:p>
            <a:r>
              <a:rPr lang="he-IL" dirty="0" smtClean="0">
                <a:solidFill>
                  <a:schemeClr val="bg1"/>
                </a:solidFill>
              </a:rPr>
              <a:t>אף הם כשהיו נוגעים בכם מיד מתים" </a:t>
            </a:r>
            <a:endParaRPr lang="he-IL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hadbarot.net/wp-content/uploads/2012/02/%D7%93%D7%91%D7%95%D7%A8%D7%9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9FA"/>
              </a:clrFrom>
              <a:clrTo>
                <a:srgbClr val="FB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3571876"/>
            <a:ext cx="1428760" cy="1201972"/>
          </a:xfrm>
          <a:prstGeom prst="rect">
            <a:avLst/>
          </a:prstGeom>
          <a:noFill/>
        </p:spPr>
      </p:pic>
      <p:pic>
        <p:nvPicPr>
          <p:cNvPr id="9" name="Picture 2" descr="http://www.hadbarot.net/wp-content/uploads/2012/02/%D7%93%D7%91%D7%95%D7%A8%D7%9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9FA"/>
              </a:clrFrom>
              <a:clrTo>
                <a:srgbClr val="FB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2143116"/>
            <a:ext cx="1419236" cy="1201972"/>
          </a:xfrm>
          <a:prstGeom prst="rect">
            <a:avLst/>
          </a:prstGeom>
          <a:noFill/>
        </p:spPr>
      </p:pic>
      <p:pic>
        <p:nvPicPr>
          <p:cNvPr id="10" name="Picture 2" descr="http://www.hadbarot.net/wp-content/uploads/2012/02/%D7%93%D7%91%D7%95%D7%A8%D7%9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9FA"/>
              </a:clrFrom>
              <a:clrTo>
                <a:srgbClr val="FB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1214422"/>
            <a:ext cx="1428760" cy="1201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http://www.picshare.co.il/aspj_bigpic.asp?path=D:\hshome\picshare\picshare.co.il\m_pictures/img55640.jpg&amp;width=950&amp;credit=%E8%EC%20%F0%E5%E4&amp;ID=556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0" y="0"/>
            <a:ext cx="9141990" cy="6858001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4217651" y="357166"/>
            <a:ext cx="49263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200" b="1" spc="200" dirty="0" smtClean="0">
                <a:ln w="3175"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Stam" pitchFamily="2" charset="-79"/>
                <a:cs typeface="Guttman Stam" pitchFamily="2" charset="-79"/>
              </a:rPr>
              <a:t>פרק ב'- </a:t>
            </a:r>
          </a:p>
          <a:p>
            <a:pPr algn="ctr"/>
            <a:endParaRPr lang="he-IL" sz="4000" b="1" spc="200" dirty="0" smtClean="0">
              <a:ln w="3175">
                <a:solidFill>
                  <a:schemeClr val="bg1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Stam" pitchFamily="2" charset="-79"/>
              <a:cs typeface="Guttman Stam" pitchFamily="2" charset="-79"/>
            </a:endParaRPr>
          </a:p>
          <a:p>
            <a:pPr algn="ctr"/>
            <a:r>
              <a:rPr lang="he-IL" sz="3200" b="1" spc="200" dirty="0" smtClean="0">
                <a:ln w="3175"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Stam" pitchFamily="2" charset="-79"/>
                <a:cs typeface="Guttman Stam" pitchFamily="2" charset="-79"/>
              </a:rPr>
              <a:t>ישראל עוברים בשטחי אומות השונות</a:t>
            </a:r>
          </a:p>
          <a:p>
            <a:pPr algn="ctr"/>
            <a:r>
              <a:rPr lang="he-IL" sz="3200" b="1" spc="200" dirty="0" smtClean="0">
                <a:ln w="3175"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Stam" pitchFamily="2" charset="-79"/>
                <a:cs typeface="Guttman Stam" pitchFamily="2" charset="-79"/>
              </a:rPr>
              <a:t>מלחמות ומאורעות.</a:t>
            </a:r>
          </a:p>
        </p:txBody>
      </p:sp>
      <p:pic>
        <p:nvPicPr>
          <p:cNvPr id="26628" name="Picture 4" descr="http://www.vbm-torah.org/vtc/00320440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8600"/>
            <a:ext cx="3929090" cy="6689400"/>
          </a:xfrm>
          <a:prstGeom prst="rect">
            <a:avLst/>
          </a:prstGeom>
          <a:noFill/>
        </p:spPr>
      </p:pic>
      <p:sp>
        <p:nvSpPr>
          <p:cNvPr id="9" name="מלבן 8"/>
          <p:cNvSpPr/>
          <p:nvPr/>
        </p:nvSpPr>
        <p:spPr>
          <a:xfrm>
            <a:off x="1500166" y="5572140"/>
            <a:ext cx="76636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16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אדום</a:t>
            </a:r>
            <a:endParaRPr lang="he-IL" sz="1600" b="0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357686" y="3071810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e-IL" sz="2400" b="1" dirty="0" smtClean="0">
                <a:solidFill>
                  <a:srgbClr val="FFC000"/>
                </a:solidFill>
              </a:rPr>
              <a:t>"עד מדרך כף רגל"</a:t>
            </a:r>
          </a:p>
          <a:p>
            <a:endParaRPr lang="he-IL" dirty="0" smtClean="0"/>
          </a:p>
          <a:p>
            <a:r>
              <a:rPr lang="he-IL" u="sng" dirty="0" smtClean="0">
                <a:solidFill>
                  <a:schemeClr val="bg1"/>
                </a:solidFill>
              </a:rPr>
              <a:t>פשט:</a:t>
            </a:r>
            <a:r>
              <a:rPr lang="he-IL" dirty="0" smtClean="0">
                <a:solidFill>
                  <a:schemeClr val="bg1"/>
                </a:solidFill>
              </a:rPr>
              <a:t> אפילו מדרך כף רגל, כלומר אפילו דריסת הרגל איני מרשה לכם לעבור בארצם שלא ברשות.</a:t>
            </a:r>
          </a:p>
          <a:p>
            <a:r>
              <a:rPr lang="he-IL" dirty="0" smtClean="0">
                <a:solidFill>
                  <a:schemeClr val="bg1"/>
                </a:solidFill>
              </a:rPr>
              <a:t> </a:t>
            </a:r>
          </a:p>
          <a:p>
            <a:r>
              <a:rPr lang="he-IL" u="sng" dirty="0" smtClean="0">
                <a:solidFill>
                  <a:schemeClr val="bg1"/>
                </a:solidFill>
              </a:rPr>
              <a:t>דרש:</a:t>
            </a:r>
            <a:r>
              <a:rPr lang="he-IL" dirty="0" smtClean="0">
                <a:solidFill>
                  <a:schemeClr val="bg1"/>
                </a:solidFill>
              </a:rPr>
              <a:t> עד </a:t>
            </a:r>
            <a:r>
              <a:rPr lang="he-IL" dirty="0" err="1" smtClean="0">
                <a:solidFill>
                  <a:schemeClr val="bg1"/>
                </a:solidFill>
              </a:rPr>
              <a:t>שיבא</a:t>
            </a:r>
            <a:r>
              <a:rPr lang="he-IL" dirty="0" smtClean="0">
                <a:solidFill>
                  <a:schemeClr val="bg1"/>
                </a:solidFill>
              </a:rPr>
              <a:t> יום דריסת כף רגל על הר הזיתים (עד ימות המשיח, אין לכם רשות להיכנס שם)</a:t>
            </a:r>
            <a:endParaRPr lang="he-IL" dirty="0">
              <a:solidFill>
                <a:schemeClr val="bg1"/>
              </a:solidFill>
            </a:endParaRPr>
          </a:p>
        </p:txBody>
      </p:sp>
      <p:pic>
        <p:nvPicPr>
          <p:cNvPr id="26631" name="Picture 7" descr="http://img2.tapuz.co.il/forums/1_162968749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405">
            <a:off x="4255543" y="2910095"/>
            <a:ext cx="785818" cy="997385"/>
          </a:xfrm>
          <a:prstGeom prst="rect">
            <a:avLst/>
          </a:prstGeom>
          <a:noFill/>
        </p:spPr>
      </p:pic>
      <p:pic>
        <p:nvPicPr>
          <p:cNvPr id="12" name="Picture 7" descr="http://img2.tapuz.co.il/forums/1_162968749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405" flipH="1">
            <a:off x="3415986" y="3279242"/>
            <a:ext cx="861568" cy="1093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0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icshare.co.il/aspj_bigpic.asp?path=D:\hshome\picshare\picshare.co.il\m_pictures/img55640.jpg&amp;width=950&amp;credit=%E8%EC%20%F0%E5%E4&amp;ID=556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1990" cy="6858001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1357290" y="642918"/>
            <a:ext cx="59666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אדום</a:t>
            </a:r>
            <a:r>
              <a:rPr lang="he-IL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-עשיו-</a:t>
            </a:r>
            <a:r>
              <a:rPr lang="he-IL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חורים</a:t>
            </a:r>
            <a:endParaRPr lang="he-IL" sz="5400" b="1" cap="none" spc="0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3571868" y="2643182"/>
            <a:ext cx="1949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ציווים:</a:t>
            </a:r>
            <a:endParaRPr lang="he-I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8" name="מחבר חץ ישר 7"/>
          <p:cNvCxnSpPr/>
          <p:nvPr/>
        </p:nvCxnSpPr>
        <p:spPr>
          <a:xfrm>
            <a:off x="5572132" y="3571876"/>
            <a:ext cx="857256" cy="7858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/>
          <p:cNvCxnSpPr/>
          <p:nvPr/>
        </p:nvCxnSpPr>
        <p:spPr>
          <a:xfrm rot="5400000">
            <a:off x="3081326" y="3633790"/>
            <a:ext cx="776294" cy="6524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מלבן 10"/>
          <p:cNvSpPr/>
          <p:nvPr/>
        </p:nvSpPr>
        <p:spPr>
          <a:xfrm>
            <a:off x="5143504" y="4429132"/>
            <a:ext cx="38475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"אל </a:t>
            </a:r>
            <a:r>
              <a:rPr lang="he-IL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תתגר</a:t>
            </a:r>
            <a:r>
              <a:rPr lang="he-I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e-IL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בם!</a:t>
            </a:r>
            <a:r>
              <a:rPr lang="he-I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"</a:t>
            </a:r>
          </a:p>
          <a:p>
            <a:pPr algn="ctr"/>
            <a:r>
              <a:rPr lang="he-IL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"כי ירושה נתתי לעשיו את </a:t>
            </a:r>
          </a:p>
          <a:p>
            <a:pPr algn="ctr"/>
            <a:r>
              <a:rPr lang="he-IL" sz="2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הר שעיר"</a:t>
            </a:r>
          </a:p>
          <a:p>
            <a:pPr algn="ctr"/>
            <a:r>
              <a:rPr lang="he-IL" sz="2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he-IL" sz="36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בזכות כיבוד אב. </a:t>
            </a:r>
            <a:endParaRPr lang="he-IL" sz="2400" b="1" cap="none" spc="0" dirty="0">
              <a:ln w="24500" cmpd="dbl">
                <a:solidFill>
                  <a:schemeClr val="bg1"/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571472" y="4500570"/>
            <a:ext cx="3696845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"אוכל תשברו מאיתם בכסף"</a:t>
            </a:r>
          </a:p>
          <a:p>
            <a:pPr algn="ctr"/>
            <a:r>
              <a:rPr lang="he-IL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"</a:t>
            </a:r>
            <a:r>
              <a:rPr lang="he-IL" sz="2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כי ה' אלוקיך ברכך"- </a:t>
            </a:r>
          </a:p>
          <a:p>
            <a:pPr algn="ctr"/>
            <a:r>
              <a:rPr lang="he-IL" sz="2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שלא תכפרו בטובתו של מקום, </a:t>
            </a:r>
          </a:p>
          <a:p>
            <a:pPr algn="ctr"/>
            <a:r>
              <a:rPr lang="he-IL" sz="2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ותראו עצמכם עניים.</a:t>
            </a:r>
            <a:endParaRPr lang="he-IL" sz="20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he-IL" sz="36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endParaRPr lang="he-IL" sz="2400" b="1" cap="none" spc="0" dirty="0">
              <a:ln w="24500" cmpd="dbl">
                <a:solidFill>
                  <a:schemeClr val="bg1"/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214282" y="2071678"/>
            <a:ext cx="369684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כנחש הקרוי </a:t>
            </a:r>
            <a:r>
              <a:rPr lang="he-IL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חר</a:t>
            </a:r>
            <a:r>
              <a:rPr lang="he-I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-פתן שנשיכתו ממיתה. הרואה אותם מת מפחד..</a:t>
            </a:r>
            <a:endParaRPr lang="he-IL" sz="2400" b="1" cap="none" spc="0" dirty="0">
              <a:ln w="24500" cmpd="dbl">
                <a:solidFill>
                  <a:schemeClr val="bg1"/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cxnSp>
        <p:nvCxnSpPr>
          <p:cNvPr id="15" name="מחבר חץ ישר 14"/>
          <p:cNvCxnSpPr/>
          <p:nvPr/>
        </p:nvCxnSpPr>
        <p:spPr>
          <a:xfrm rot="16200000" flipH="1">
            <a:off x="2076432" y="2066916"/>
            <a:ext cx="285752" cy="95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2" name="Picture 4" descr="http://www.maccabi4u.co.il/SIP_STORAGE/files/5/227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908" y="-142900"/>
            <a:ext cx="2209800" cy="2571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11" grpId="0" build="allAtOnce"/>
      <p:bldP spid="13" grpId="0" build="allAtOnce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http://www.picshare.co.il/aspj_bigpic.asp?path=D:\hshome\picshare\picshare.co.il\m_pictures/img55640.jpg&amp;width=950&amp;credit=%E8%EC%20%F0%E5%E4&amp;ID=556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1990" cy="6858001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714348" y="785794"/>
            <a:ext cx="796083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מואב</a:t>
            </a:r>
            <a:r>
              <a:rPr lang="he-IL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-לוט-</a:t>
            </a:r>
            <a:r>
              <a:rPr lang="he-IL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רפאים, אימים</a:t>
            </a:r>
            <a:endParaRPr lang="he-IL" sz="5400" b="1" cap="none" spc="0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6" name="מחבר חץ ישר 5"/>
          <p:cNvCxnSpPr/>
          <p:nvPr/>
        </p:nvCxnSpPr>
        <p:spPr>
          <a:xfrm rot="5400000">
            <a:off x="5679289" y="4321975"/>
            <a:ext cx="78581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/>
          <p:cNvCxnSpPr/>
          <p:nvPr/>
        </p:nvCxnSpPr>
        <p:spPr>
          <a:xfrm rot="5400000">
            <a:off x="3428992" y="2500306"/>
            <a:ext cx="571504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חץ ישר 7"/>
          <p:cNvCxnSpPr/>
          <p:nvPr/>
        </p:nvCxnSpPr>
        <p:spPr>
          <a:xfrm rot="5400000">
            <a:off x="1357290" y="2500306"/>
            <a:ext cx="571504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מלבן 10"/>
          <p:cNvSpPr/>
          <p:nvPr/>
        </p:nvSpPr>
        <p:spPr>
          <a:xfrm>
            <a:off x="4929190" y="2857496"/>
            <a:ext cx="1949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ציווים:</a:t>
            </a:r>
            <a:endParaRPr lang="he-I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3786182" y="4857760"/>
            <a:ext cx="485261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"אל תצר ואל </a:t>
            </a:r>
            <a:r>
              <a:rPr lang="he-IL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תתגר</a:t>
            </a:r>
            <a:r>
              <a:rPr lang="he-I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בם מלחמה"</a:t>
            </a:r>
          </a:p>
          <a:p>
            <a:pPr algn="ctr"/>
            <a:r>
              <a:rPr lang="he-IL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"כי ירושה לבני לוט נתתי את ער"</a:t>
            </a:r>
            <a:endParaRPr lang="he-IL" sz="24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he-IL" sz="2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he-IL" sz="36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בשכר שתיקתו של לוט</a:t>
            </a:r>
            <a:endParaRPr lang="he-IL" sz="2400" b="1" cap="none" spc="0" dirty="0">
              <a:ln w="24500" cmpd="dbl">
                <a:solidFill>
                  <a:schemeClr val="bg1"/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2428860" y="2786058"/>
            <a:ext cx="25003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שכל הרואה אותם </a:t>
            </a:r>
          </a:p>
          <a:p>
            <a:pPr algn="ctr"/>
            <a:r>
              <a:rPr lang="he-I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ידיו מתרפות</a:t>
            </a:r>
            <a:endParaRPr lang="he-IL" sz="2400" b="1" cap="none" spc="0" dirty="0">
              <a:ln w="24500" cmpd="dbl">
                <a:solidFill>
                  <a:schemeClr val="bg1"/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214282" y="2786058"/>
            <a:ext cx="25003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שאימתם מוטלת </a:t>
            </a:r>
          </a:p>
          <a:p>
            <a:pPr algn="ctr"/>
            <a:r>
              <a:rPr lang="he-I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על </a:t>
            </a:r>
            <a:r>
              <a:rPr lang="he-IL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הכל</a:t>
            </a:r>
            <a:endParaRPr lang="he-IL" sz="2400" b="1" cap="none" spc="0" dirty="0">
              <a:ln w="24500" cmpd="dbl">
                <a:solidFill>
                  <a:schemeClr val="bg1"/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pSp>
        <p:nvGrpSpPr>
          <p:cNvPr id="18" name="קבוצה 17"/>
          <p:cNvGrpSpPr/>
          <p:nvPr/>
        </p:nvGrpSpPr>
        <p:grpSpPr>
          <a:xfrm>
            <a:off x="214282" y="3571876"/>
            <a:ext cx="3571900" cy="2928958"/>
            <a:chOff x="214282" y="3571876"/>
            <a:chExt cx="3571900" cy="2928958"/>
          </a:xfrm>
        </p:grpSpPr>
        <p:sp>
          <p:nvSpPr>
            <p:cNvPr id="16" name="כוכב עם 5 פינות 15"/>
            <p:cNvSpPr/>
            <p:nvPr/>
          </p:nvSpPr>
          <p:spPr>
            <a:xfrm>
              <a:off x="214282" y="3571876"/>
              <a:ext cx="3571900" cy="2928958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28662" y="4714884"/>
              <a:ext cx="1785950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 smtClean="0"/>
                <a:t>מותר להתגרות במואב כי לאמם אין צניעות!</a:t>
              </a:r>
              <a:endParaRPr lang="he-IL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1" grpId="0" build="allAtOnce"/>
      <p:bldP spid="13" grpId="0" build="allAtOnce"/>
      <p:bldP spid="14" grpId="0" build="allAtOnce"/>
      <p:bldP spid="15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http://www.picshare.co.il/aspj_bigpic.asp?path=D:\hshome\picshare\picshare.co.il\m_pictures/img55640.jpg&amp;width=950&amp;credit=%E8%EC%20%F0%E5%E4&amp;ID=556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0" y="-24"/>
            <a:ext cx="9141990" cy="6858001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1428728" y="714356"/>
            <a:ext cx="59747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עמון</a:t>
            </a:r>
            <a:r>
              <a:rPr lang="he-IL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-לוט-</a:t>
            </a:r>
            <a:r>
              <a:rPr lang="he-IL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זמזומים</a:t>
            </a:r>
            <a:endParaRPr lang="he-IL" sz="5400" b="1" cap="none" spc="0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6" name="מחבר חץ ישר 5"/>
          <p:cNvCxnSpPr/>
          <p:nvPr/>
        </p:nvCxnSpPr>
        <p:spPr>
          <a:xfrm rot="5400000">
            <a:off x="5679289" y="4321975"/>
            <a:ext cx="78581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חץ ישר 7"/>
          <p:cNvCxnSpPr/>
          <p:nvPr/>
        </p:nvCxnSpPr>
        <p:spPr>
          <a:xfrm rot="5400000">
            <a:off x="2215340" y="2570950"/>
            <a:ext cx="571504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לבן 8"/>
          <p:cNvSpPr/>
          <p:nvPr/>
        </p:nvSpPr>
        <p:spPr>
          <a:xfrm>
            <a:off x="4929190" y="2857496"/>
            <a:ext cx="1949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ציווים:</a:t>
            </a:r>
            <a:endParaRPr lang="he-I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3786182" y="4857760"/>
            <a:ext cx="485261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"אל </a:t>
            </a:r>
            <a:r>
              <a:rPr lang="he-IL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תתגר</a:t>
            </a:r>
            <a:r>
              <a:rPr lang="he-I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בם"</a:t>
            </a:r>
          </a:p>
          <a:p>
            <a:pPr algn="ctr"/>
            <a:r>
              <a:rPr lang="he-IL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"כי לבני לוט </a:t>
            </a:r>
            <a:r>
              <a:rPr lang="he-IL" sz="2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נתתיה</a:t>
            </a:r>
            <a:r>
              <a:rPr lang="he-IL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ירושה"</a:t>
            </a:r>
            <a:endParaRPr lang="he-IL" sz="24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he-IL" sz="2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he-IL" sz="36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בשכר שתיקתו של לוט</a:t>
            </a:r>
            <a:endParaRPr lang="he-IL" sz="2400" b="1" cap="none" spc="0" dirty="0">
              <a:ln w="24500" cmpd="dbl">
                <a:solidFill>
                  <a:schemeClr val="bg1"/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1000100" y="2786058"/>
            <a:ext cx="25003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שזוממים מזימות רעות..</a:t>
            </a:r>
            <a:endParaRPr lang="he-IL" sz="2400" b="1" cap="none" spc="0" dirty="0">
              <a:ln w="24500" cmpd="dbl">
                <a:solidFill>
                  <a:schemeClr val="bg1"/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pSp>
        <p:nvGrpSpPr>
          <p:cNvPr id="15" name="קבוצה 14"/>
          <p:cNvGrpSpPr/>
          <p:nvPr/>
        </p:nvGrpSpPr>
        <p:grpSpPr>
          <a:xfrm>
            <a:off x="357158" y="3500438"/>
            <a:ext cx="3571900" cy="2928958"/>
            <a:chOff x="357158" y="3500438"/>
            <a:chExt cx="3571900" cy="2928958"/>
          </a:xfrm>
        </p:grpSpPr>
        <p:sp>
          <p:nvSpPr>
            <p:cNvPr id="13" name="כוכב עם 5 פינות 12"/>
            <p:cNvSpPr/>
            <p:nvPr/>
          </p:nvSpPr>
          <p:spPr>
            <a:xfrm>
              <a:off x="357158" y="3500438"/>
              <a:ext cx="3571900" cy="2928958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מלבן 13"/>
            <p:cNvSpPr/>
            <p:nvPr/>
          </p:nvSpPr>
          <p:spPr>
            <a:xfrm>
              <a:off x="714348" y="4714884"/>
              <a:ext cx="2175596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dirty="0" smtClean="0"/>
                <a:t>בעם זה הייתה צניעות </a:t>
              </a:r>
            </a:p>
            <a:p>
              <a:r>
                <a:rPr lang="he-IL" dirty="0" smtClean="0"/>
                <a:t>ולכן אסור</a:t>
              </a:r>
            </a:p>
            <a:p>
              <a:r>
                <a:rPr lang="he-IL" dirty="0" smtClean="0"/>
                <a:t>להתגרות בהם.</a:t>
              </a:r>
              <a:endParaRPr lang="he-IL" dirty="0"/>
            </a:p>
          </p:txBody>
        </p:sp>
        <p:pic>
          <p:nvPicPr>
            <p:cNvPr id="28674" name="Picture 2" descr="http://www.kgat.biz/Portals/0/Images/avital/%D7%9B%D7%AA%D7%A8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85918" y="4357694"/>
              <a:ext cx="641826" cy="42347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allAtOnce"/>
      <p:bldP spid="10" grpId="0" build="allAtOnce"/>
      <p:bldP spid="12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http://www.picshare.co.il/aspj_bigpic.asp?path=D:\hshome\picshare\picshare.co.il\m_pictures/img55640.jpg&amp;width=950&amp;credit=%E8%EC%20%F0%E5%E4&amp;ID=556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1990" cy="6858001"/>
          </a:xfrm>
          <a:prstGeom prst="rect">
            <a:avLst/>
          </a:prstGeom>
          <a:noFill/>
        </p:spPr>
      </p:pic>
      <p:pic>
        <p:nvPicPr>
          <p:cNvPr id="1026" name="Picture 2" descr="http://img2.tapuz.co.il/forums/1_1703707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0"/>
            <a:ext cx="9144032" cy="6858024"/>
          </a:xfrm>
          <a:prstGeom prst="rect">
            <a:avLst/>
          </a:prstGeom>
          <a:noFill/>
        </p:spPr>
      </p:pic>
      <p:sp>
        <p:nvSpPr>
          <p:cNvPr id="8" name="מלבן 7"/>
          <p:cNvSpPr/>
          <p:nvPr/>
        </p:nvSpPr>
        <p:spPr>
          <a:xfrm>
            <a:off x="2000232" y="214290"/>
            <a:ext cx="531587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000" b="1" dirty="0" smtClean="0">
                <a:ln w="28575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"קומו סעו ועברו </a:t>
            </a:r>
          </a:p>
          <a:p>
            <a:pPr algn="ctr"/>
            <a:r>
              <a:rPr lang="he-IL" sz="6000" b="1" dirty="0" smtClean="0">
                <a:ln w="28575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את נחל ארנון"</a:t>
            </a:r>
            <a:endParaRPr lang="he-IL" sz="6000" b="1" cap="none" spc="0" dirty="0">
              <a:ln w="28575">
                <a:solidFill>
                  <a:schemeClr val="tx2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6250082" y="2071678"/>
            <a:ext cx="2751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מי עובר?</a:t>
            </a:r>
            <a:endParaRPr lang="he-IL" sz="5400" b="1" cap="none" spc="0" dirty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0" y="2071678"/>
            <a:ext cx="6330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מהו הנס שנעשה שם?</a:t>
            </a:r>
            <a:endParaRPr lang="he-IL" sz="5400" b="1" cap="none" spc="0" dirty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http://www.picshare.co.il/aspj_bigpic.asp?path=D:\hshome\picshare\picshare.co.il\m_pictures/img55640.jpg&amp;width=950&amp;credit=%E8%EC%20%F0%E5%E4&amp;ID=556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1990" cy="6858001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1285852" y="-71462"/>
            <a:ext cx="67986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9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מלחמת </a:t>
            </a:r>
            <a:r>
              <a:rPr lang="he-IL" sz="9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סיחון</a:t>
            </a:r>
            <a:endParaRPr lang="he-IL" sz="5400" b="1" cap="none" spc="0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6929454" y="1500174"/>
            <a:ext cx="1750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היכן?</a:t>
            </a:r>
            <a:endParaRPr lang="he-IL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766209" y="5643578"/>
            <a:ext cx="82349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עמ"י</a:t>
            </a:r>
            <a:r>
              <a:rPr lang="he-IL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מנצחים, כובשים את חשבון העיר ואת כל סביבותיה</a:t>
            </a:r>
            <a:endParaRPr lang="he-IL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1951806" y="5143512"/>
            <a:ext cx="66207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סיחון</a:t>
            </a:r>
            <a:r>
              <a:rPr lang="he-IL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ובניו וכל עמו יוצאים למלחמה</a:t>
            </a:r>
            <a:endParaRPr lang="he-IL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6643702" y="4357694"/>
            <a:ext cx="22145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מהלך:</a:t>
            </a:r>
            <a:endParaRPr lang="he-IL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1000100" y="6000768"/>
            <a:ext cx="69108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עמ"י</a:t>
            </a:r>
            <a:r>
              <a:rPr lang="he-I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e-I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בוזזים את השלל הרב("בזזנו")</a:t>
            </a:r>
            <a:endParaRPr lang="he-IL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7066290" y="2071678"/>
            <a:ext cx="1577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יהצה</a:t>
            </a:r>
            <a:endParaRPr lang="he-IL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428596" y="1285860"/>
            <a:ext cx="4355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הקדמת שלום?</a:t>
            </a:r>
            <a:endParaRPr lang="he-IL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20" name="קבוצה 19"/>
          <p:cNvGrpSpPr/>
          <p:nvPr/>
        </p:nvGrpSpPr>
        <p:grpSpPr>
          <a:xfrm>
            <a:off x="428596" y="2143116"/>
            <a:ext cx="4500594" cy="3071834"/>
            <a:chOff x="428596" y="2143116"/>
            <a:chExt cx="4500594" cy="3071834"/>
          </a:xfrm>
        </p:grpSpPr>
        <p:sp>
          <p:nvSpPr>
            <p:cNvPr id="17" name="מלבן מעוגל 16"/>
            <p:cNvSpPr/>
            <p:nvPr/>
          </p:nvSpPr>
          <p:spPr>
            <a:xfrm>
              <a:off x="428596" y="2143116"/>
              <a:ext cx="4500594" cy="307183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0034" y="2214554"/>
              <a:ext cx="4286280" cy="261610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כן! מדוע הקדים משה שלום? ממי למד?</a:t>
              </a:r>
            </a:p>
            <a:p>
              <a:r>
                <a:rPr lang="he-I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he-I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"ממדבר קדמות"</a:t>
              </a:r>
            </a:p>
            <a:p>
              <a:pPr marL="342900" indent="-342900">
                <a:buAutoNum type="arabicPeriod"/>
              </a:pPr>
              <a:r>
                <a:rPr lang="he-I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משה רבנו למד מהתורה שקדמה לעולם, את התורה ה' הציע לאומות למרות שידע שלא ירצו לקבלה.. כך משה הציע </a:t>
              </a:r>
              <a:r>
                <a:rPr lang="he-IL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לסיחון</a:t>
              </a:r>
              <a:r>
                <a:rPr lang="he-I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שלום למרות שידע שיסרב.</a:t>
              </a:r>
            </a:p>
            <a:p>
              <a:pPr marL="342900" indent="-342900">
                <a:buAutoNum type="arabicPeriod"/>
              </a:pPr>
              <a:r>
                <a:rPr lang="he-I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משה למד מה' שקדם לכל, שציוה למשה לשלוח שליחים אל פרעה ולהתרות בו ולא הרגו במכה אחת כראוי לו.</a:t>
              </a:r>
              <a:endPara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" name="מלבן 18"/>
          <p:cNvSpPr/>
          <p:nvPr/>
        </p:nvSpPr>
        <p:spPr>
          <a:xfrm>
            <a:off x="571472" y="4643446"/>
            <a:ext cx="39885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האם בקשת השלום עזרה?</a:t>
            </a:r>
            <a:endParaRPr lang="he-IL" sz="28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allAtOnce"/>
      <p:bldP spid="9" grpId="0" build="allAtOnce"/>
      <p:bldP spid="10" grpId="0" build="allAtOnce"/>
      <p:bldP spid="11" grpId="0" build="allAtOnce"/>
      <p:bldP spid="13" grpId="0" build="allAtOnce"/>
      <p:bldP spid="14" grpId="0" build="allAtOnce"/>
      <p:bldP spid="15" grpId="0" build="allAtOnce"/>
      <p:bldP spid="19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http://www.picshare.co.il/aspj_bigpic.asp?path=D:\hshome\picshare\picshare.co.il\m_pictures/img55640.jpg&amp;width=950&amp;credit=%E8%EC%20%F0%E5%E4&amp;ID=556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1990" cy="6858001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0" y="785794"/>
            <a:ext cx="89386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Guttman Stam" pitchFamily="2" charset="-79"/>
                <a:cs typeface="Guttman Stam" pitchFamily="2" charset="-79"/>
              </a:rPr>
              <a:t>משה רבנו מוכיח את ישראל </a:t>
            </a:r>
          </a:p>
          <a:p>
            <a:pPr algn="ctr"/>
            <a:r>
              <a:rPr lang="he-IL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Guttman Stam" pitchFamily="2" charset="-79"/>
                <a:cs typeface="Guttman Stam" pitchFamily="2" charset="-79"/>
              </a:rPr>
              <a:t>סמוך לפטירתו</a:t>
            </a:r>
            <a:endParaRPr lang="he-IL" sz="54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Guttman Stam" pitchFamily="2" charset="-79"/>
              <a:cs typeface="Guttman Stam" pitchFamily="2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6357950" y="2500306"/>
            <a:ext cx="1699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מתי?</a:t>
            </a:r>
            <a:endParaRPr lang="he-IL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1500166" y="2500306"/>
            <a:ext cx="1750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היכן?</a:t>
            </a:r>
            <a:endParaRPr lang="he-IL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357158" y="3857628"/>
            <a:ext cx="407355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בעבר הירדן-</a:t>
            </a:r>
          </a:p>
          <a:p>
            <a:pPr algn="ctr"/>
            <a:r>
              <a:rPr lang="he-IL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בערבות מואב</a:t>
            </a:r>
          </a:p>
          <a:p>
            <a:pPr algn="ctr"/>
            <a:endParaRPr lang="he-IL" sz="5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4664889" y="3571876"/>
            <a:ext cx="447911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בשנה ה-40 </a:t>
            </a:r>
          </a:p>
          <a:p>
            <a:pPr algn="ctr"/>
            <a:r>
              <a:rPr lang="he-IL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ליציאת מצרים</a:t>
            </a:r>
          </a:p>
          <a:p>
            <a:pPr algn="ctr"/>
            <a:r>
              <a:rPr lang="he-IL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תאריך- א' שבט</a:t>
            </a:r>
            <a:endParaRPr lang="he-IL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11" name="מחבר חץ ישר 10"/>
          <p:cNvCxnSpPr/>
          <p:nvPr/>
        </p:nvCxnSpPr>
        <p:spPr>
          <a:xfrm rot="5400000">
            <a:off x="7179487" y="3607595"/>
            <a:ext cx="35719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/>
          <p:nvPr/>
        </p:nvCxnSpPr>
        <p:spPr>
          <a:xfrm rot="5400000">
            <a:off x="2322497" y="3678239"/>
            <a:ext cx="35719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  <p:bldP spid="9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picshare.co.il/aspj_bigpic.asp?path=D:\hshome\picshare\picshare.co.il\m_pictures/img55640.jpg&amp;width=950&amp;credit=%E8%EC%20%F0%E5%E4&amp;ID=556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1990" cy="6858001"/>
          </a:xfrm>
          <a:prstGeom prst="rect">
            <a:avLst/>
          </a:prstGeom>
          <a:noFill/>
        </p:spPr>
      </p:pic>
      <p:sp>
        <p:nvSpPr>
          <p:cNvPr id="11" name="מלבן 10"/>
          <p:cNvSpPr/>
          <p:nvPr/>
        </p:nvSpPr>
        <p:spPr>
          <a:xfrm>
            <a:off x="1714480" y="142852"/>
            <a:ext cx="584326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9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מלחמת </a:t>
            </a:r>
            <a:r>
              <a:rPr lang="he-IL" sz="9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עוג</a:t>
            </a:r>
            <a:endParaRPr lang="he-IL" sz="5400" b="1" cap="none" spc="0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6929454" y="1500174"/>
            <a:ext cx="1750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היכן?</a:t>
            </a:r>
            <a:endParaRPr lang="he-IL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500166" y="4643446"/>
            <a:ext cx="64118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עוג יוצא לקראת ישראל לאדרעי  </a:t>
            </a:r>
            <a:endParaRPr lang="he-IL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6715140" y="3929066"/>
            <a:ext cx="22145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מהלך:</a:t>
            </a:r>
            <a:endParaRPr lang="he-IL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6715140" y="2143116"/>
            <a:ext cx="18966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אדרעי</a:t>
            </a:r>
            <a:endParaRPr lang="he-IL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28596" y="1285860"/>
            <a:ext cx="4355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הקדמת שלום?</a:t>
            </a:r>
            <a:endParaRPr lang="he-IL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28" name="קבוצה 27"/>
          <p:cNvGrpSpPr/>
          <p:nvPr/>
        </p:nvGrpSpPr>
        <p:grpSpPr>
          <a:xfrm>
            <a:off x="1571604" y="2143116"/>
            <a:ext cx="2000264" cy="857256"/>
            <a:chOff x="1571604" y="2143116"/>
            <a:chExt cx="2000264" cy="857256"/>
          </a:xfrm>
        </p:grpSpPr>
        <p:sp>
          <p:nvSpPr>
            <p:cNvPr id="20" name="מלבן מעוגל 19"/>
            <p:cNvSpPr/>
            <p:nvPr/>
          </p:nvSpPr>
          <p:spPr>
            <a:xfrm>
              <a:off x="1571604" y="2143116"/>
              <a:ext cx="2000264" cy="85725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2" name="מלבן 21"/>
            <p:cNvSpPr/>
            <p:nvPr/>
          </p:nvSpPr>
          <p:spPr>
            <a:xfrm>
              <a:off x="2000232" y="2143116"/>
              <a:ext cx="105189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4000" b="1" dirty="0" smtClean="0">
                  <a:ln w="18000">
                    <a:solidFill>
                      <a:schemeClr val="tx1"/>
                    </a:solidFill>
                    <a:prstDash val="solid"/>
                    <a:miter lim="800000"/>
                  </a:ln>
                  <a:solidFill>
                    <a:schemeClr val="accent6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לא! </a:t>
              </a:r>
              <a:endParaRPr lang="he-IL" sz="4000" b="1" cap="none" spc="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3" name="מלבן 22"/>
          <p:cNvSpPr/>
          <p:nvPr/>
        </p:nvSpPr>
        <p:spPr>
          <a:xfrm>
            <a:off x="642910" y="5214950"/>
            <a:ext cx="78406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עמ"י</a:t>
            </a:r>
            <a:r>
              <a:rPr lang="he-IL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כובשים אותו ואת ארצו</a:t>
            </a:r>
          </a:p>
          <a:p>
            <a:pPr algn="ctr"/>
            <a:r>
              <a:rPr lang="he-IL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"בזונו"- בשלל </a:t>
            </a:r>
            <a:r>
              <a:rPr lang="he-IL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עמ"י</a:t>
            </a:r>
            <a:r>
              <a:rPr lang="he-IL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בזים, כי כבר בזזו כה הרבה במלחמת </a:t>
            </a:r>
            <a:r>
              <a:rPr lang="he-IL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סיחון</a:t>
            </a:r>
            <a:r>
              <a:rPr lang="he-IL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</a:t>
            </a:r>
            <a:endParaRPr lang="he-IL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מלבן 23"/>
          <p:cNvSpPr/>
          <p:nvPr/>
        </p:nvSpPr>
        <p:spPr>
          <a:xfrm rot="20285000">
            <a:off x="199366" y="3877013"/>
            <a:ext cx="40687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"אל תירא"- מדוע?</a:t>
            </a:r>
            <a:endParaRPr lang="he-IL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אליפסה 24"/>
          <p:cNvSpPr/>
          <p:nvPr/>
        </p:nvSpPr>
        <p:spPr>
          <a:xfrm>
            <a:off x="1643042" y="571480"/>
            <a:ext cx="6143668" cy="5857916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מלבן 25"/>
          <p:cNvSpPr/>
          <p:nvPr/>
        </p:nvSpPr>
        <p:spPr>
          <a:xfrm>
            <a:off x="1857356" y="2500306"/>
            <a:ext cx="5577168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he-IL" sz="36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he-I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עוג הענק והגיבור מת!</a:t>
            </a:r>
          </a:p>
          <a:p>
            <a:pPr algn="ctr"/>
            <a:r>
              <a:rPr lang="he-I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כולם נהרגו בלי השאיר שריד!</a:t>
            </a:r>
          </a:p>
          <a:p>
            <a:pPr algn="ctr"/>
            <a:r>
              <a:rPr lang="he-IL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עמ"י</a:t>
            </a:r>
            <a:r>
              <a:rPr lang="he-IL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כבשו 60 ערים נצורות</a:t>
            </a:r>
          </a:p>
          <a:p>
            <a:pPr algn="ctr"/>
            <a:endParaRPr lang="he-IL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מלבן 26"/>
          <p:cNvSpPr/>
          <p:nvPr/>
        </p:nvSpPr>
        <p:spPr>
          <a:xfrm>
            <a:off x="1857356" y="1643050"/>
            <a:ext cx="545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ניסים במלחמת עוג</a:t>
            </a:r>
            <a:endParaRPr lang="he-I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 build="allAtOnce"/>
      <p:bldP spid="18" grpId="0"/>
      <p:bldP spid="19" grpId="0"/>
      <p:bldP spid="23" grpId="0"/>
      <p:bldP spid="24" grpId="0"/>
      <p:bldP spid="25" grpId="0" animBg="1"/>
      <p:bldP spid="2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http://www.picshare.co.il/aspj_bigpic.asp?path=D:\hshome\picshare\picshare.co.il\m_pictures/img55640.jpg&amp;width=950&amp;credit=%E8%EC%20%F0%E5%E4&amp;ID=556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1990" cy="6858001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4429124" y="214290"/>
            <a:ext cx="4500594" cy="69865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200" b="0" cap="none" spc="0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חלק מהארצות שנכבשו </a:t>
            </a:r>
          </a:p>
          <a:p>
            <a:pPr algn="ctr"/>
            <a:r>
              <a:rPr lang="he-IL" sz="3200" b="0" cap="none" spc="0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מעוג </a:t>
            </a:r>
            <a:r>
              <a:rPr lang="he-IL" sz="3200" b="0" cap="none" spc="0" dirty="0" err="1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וסיחון</a:t>
            </a:r>
            <a:r>
              <a:rPr lang="he-IL" sz="3200" b="0" cap="none" spc="0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נתנו ל</a:t>
            </a:r>
          </a:p>
          <a:p>
            <a:pPr algn="ctr"/>
            <a:r>
              <a:rPr lang="he-IL" sz="3200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2.5 השבטים. </a:t>
            </a:r>
          </a:p>
          <a:p>
            <a:pPr algn="ctr"/>
            <a:r>
              <a:rPr lang="he-IL" sz="3200" b="0" cap="none" spc="0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2.5 השבטים נצטוו להיות חלוצים, </a:t>
            </a:r>
          </a:p>
          <a:p>
            <a:pPr algn="ctr"/>
            <a:r>
              <a:rPr lang="he-IL" sz="3200" b="0" cap="none" spc="0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מכאן שהם גם גיבורים.</a:t>
            </a:r>
          </a:p>
          <a:p>
            <a:pPr algn="ctr"/>
            <a:r>
              <a:rPr lang="he-IL" sz="3200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יהושע ינחילם את א"י, </a:t>
            </a:r>
          </a:p>
          <a:p>
            <a:pPr algn="ctr"/>
            <a:r>
              <a:rPr lang="he-IL" sz="3200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משה מחזקו שלא יפחד מהעמים היושבים בארץ, </a:t>
            </a:r>
          </a:p>
          <a:p>
            <a:pPr algn="ctr"/>
            <a:r>
              <a:rPr lang="he-IL" sz="3200" b="0" cap="none" spc="0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ומעודד את ישראל שכמו שנצחו את </a:t>
            </a:r>
            <a:r>
              <a:rPr lang="he-IL" sz="3200" b="0" cap="none" spc="0" dirty="0" err="1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סיחון</a:t>
            </a:r>
            <a:r>
              <a:rPr lang="he-IL" sz="3200" b="0" cap="none" spc="0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ועוג </a:t>
            </a:r>
            <a:r>
              <a:rPr lang="he-IL" sz="3200" b="0" cap="none" spc="0" dirty="0" err="1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האמתנים</a:t>
            </a:r>
            <a:r>
              <a:rPr lang="he-IL" sz="3200" b="0" cap="none" spc="0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he-IL" sz="3200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כך ינצחו את אויביהם בארץ</a:t>
            </a:r>
          </a:p>
          <a:p>
            <a:pPr algn="ctr"/>
            <a:endParaRPr lang="he-IL" sz="3200" b="0" cap="none" spc="0" dirty="0">
              <a:ln w="18415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3794" name="Picture 2" descr="http://www.daat.ac.il/yehoshua/albom/pictures/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5577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http://www.picshare.co.il/aspj_bigpic.asp?path=D:\hshome\picshare\picshare.co.il\m_pictures/img55640.jpg&amp;width=950&amp;credit=%E8%EC%20%F0%E5%E4&amp;ID=556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0" y="0"/>
            <a:ext cx="9141990" cy="6858001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714348" y="785794"/>
            <a:ext cx="8010591" cy="5847755"/>
          </a:xfrm>
          <a:prstGeom prst="rect">
            <a:avLst/>
          </a:prstGeom>
          <a:noFill/>
        </p:spPr>
        <p:txBody>
          <a:bodyPr wrap="none" lIns="91440" tIns="45720" rIns="91440" bIns="45720" anchor="ctr" anchorCtr="1">
            <a:spAutoFit/>
          </a:bodyPr>
          <a:lstStyle/>
          <a:p>
            <a:pPr algn="ctr"/>
            <a:r>
              <a:rPr lang="he-IL" sz="5400" b="1" dirty="0" smtClean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לימוד פורה ונעים!</a:t>
            </a:r>
          </a:p>
          <a:p>
            <a:r>
              <a:rPr lang="he-IL" sz="4000" b="1" i="1" u="sng" dirty="0" smtClean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כיצד נלמד?</a:t>
            </a:r>
          </a:p>
          <a:p>
            <a:pPr marL="1371600" indent="-1371600">
              <a:buAutoNum type="arabicPeriod"/>
            </a:pPr>
            <a:r>
              <a:rPr lang="he-IL" sz="4000" b="1" cap="none" spc="0" dirty="0" smtClean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נקרא בחומש את הפרשה.</a:t>
            </a:r>
          </a:p>
          <a:p>
            <a:pPr marL="1371600" indent="-1371600">
              <a:buAutoNum type="arabicPeriod"/>
            </a:pPr>
            <a:r>
              <a:rPr lang="he-IL" sz="4000" b="1" dirty="0" smtClean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נעבור על השכפולים והסיכומים </a:t>
            </a:r>
          </a:p>
          <a:p>
            <a:pPr marL="1371600" indent="-1371600"/>
            <a:r>
              <a:rPr lang="he-IL" sz="4000" b="1" dirty="0" smtClean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e-IL" sz="4000" b="1" dirty="0" smtClean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במחברת.</a:t>
            </a:r>
            <a:endParaRPr lang="he-IL" sz="4000" b="1" cap="none" spc="0" dirty="0" smtClean="0">
              <a:ln w="18000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1371600" indent="-1371600"/>
            <a:r>
              <a:rPr lang="he-IL" sz="4000" b="1" dirty="0" smtClean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3.       </a:t>
            </a:r>
            <a:r>
              <a:rPr lang="he-IL" sz="4000" b="1" dirty="0" smtClean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נשלים את השאלות בדף חזרה.</a:t>
            </a:r>
          </a:p>
          <a:p>
            <a:pPr marL="1371600" indent="-1371600">
              <a:buAutoNum type="arabicPeriod" startAt="4"/>
            </a:pPr>
            <a:r>
              <a:rPr lang="he-IL" sz="4000" b="1" dirty="0" smtClean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נחזור ונשנן.  ב"הצלחה רבה!!</a:t>
            </a:r>
          </a:p>
          <a:p>
            <a:pPr marL="1371600" indent="-1371600"/>
            <a:r>
              <a:rPr lang="he-IL" sz="4000" b="1" dirty="0" smtClean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   המורה שירי.</a:t>
            </a:r>
          </a:p>
          <a:p>
            <a:pPr marL="1371600" indent="-1371600">
              <a:buAutoNum type="arabicPeriod"/>
            </a:pPr>
            <a:endParaRPr lang="he-IL" sz="4000" b="1" cap="none" spc="0" dirty="0">
              <a:ln w="18000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http://www.picshare.co.il/aspj_bigpic.asp?path=D:\hshome\picshare\picshare.co.il\m_pictures/img55640.jpg&amp;width=950&amp;credit=%E8%EC%20%F0%E5%E4&amp;ID=556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1990" cy="6858001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5857852" y="571480"/>
            <a:ext cx="32861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6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Guttman Stam" pitchFamily="2" charset="-79"/>
                <a:cs typeface="Guttman Stam" pitchFamily="2" charset="-79"/>
              </a:rPr>
              <a:t>במדבר</a:t>
            </a:r>
          </a:p>
          <a:p>
            <a:pPr algn="ctr"/>
            <a:endParaRPr lang="he-IL" sz="28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Guttman Stam" pitchFamily="2" charset="-79"/>
              <a:cs typeface="Guttman Stam" pitchFamily="2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0" y="500042"/>
            <a:ext cx="32861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6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Guttman Stam" pitchFamily="2" charset="-79"/>
                <a:cs typeface="Guttman Stam" pitchFamily="2" charset="-79"/>
              </a:rPr>
              <a:t>בערבה</a:t>
            </a:r>
          </a:p>
          <a:p>
            <a:pPr algn="ctr"/>
            <a:endParaRPr lang="he-IL" sz="28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Guttman Stam" pitchFamily="2" charset="-79"/>
              <a:cs typeface="Guttman Stam" pitchFamily="2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5857852" y="2643182"/>
            <a:ext cx="32861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6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Guttman Stam" pitchFamily="2" charset="-79"/>
                <a:cs typeface="Guttman Stam" pitchFamily="2" charset="-79"/>
              </a:rPr>
              <a:t>בין </a:t>
            </a:r>
            <a:r>
              <a:rPr lang="he-IL" sz="3600" b="1" cap="none" spc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Guttman Stam" pitchFamily="2" charset="-79"/>
                <a:cs typeface="Guttman Stam" pitchFamily="2" charset="-79"/>
              </a:rPr>
              <a:t>פראן</a:t>
            </a:r>
            <a:endParaRPr lang="he-IL" sz="3600" b="1" cap="none" spc="0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Guttman Stam" pitchFamily="2" charset="-79"/>
              <a:cs typeface="Guttman Stam" pitchFamily="2" charset="-79"/>
            </a:endParaRPr>
          </a:p>
          <a:p>
            <a:pPr algn="ctr"/>
            <a:endParaRPr lang="he-IL" sz="28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Guttman Stam" pitchFamily="2" charset="-79"/>
              <a:cs typeface="Guttman Stam" pitchFamily="2" charset="-79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2857488" y="1714488"/>
            <a:ext cx="32861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6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Guttman Stam" pitchFamily="2" charset="-79"/>
                <a:cs typeface="Guttman Stam" pitchFamily="2" charset="-79"/>
              </a:rPr>
              <a:t>ובין תופל ולבן</a:t>
            </a:r>
          </a:p>
          <a:p>
            <a:pPr algn="ctr"/>
            <a:endParaRPr lang="he-IL" sz="28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Guttman Stam" pitchFamily="2" charset="-79"/>
              <a:cs typeface="Guttman Stam" pitchFamily="2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2571736" y="3929066"/>
            <a:ext cx="32861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6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Guttman Stam" pitchFamily="2" charset="-79"/>
                <a:cs typeface="Guttman Stam" pitchFamily="2" charset="-79"/>
              </a:rPr>
              <a:t>חצרות</a:t>
            </a:r>
          </a:p>
          <a:p>
            <a:pPr algn="ctr"/>
            <a:endParaRPr lang="he-IL" sz="28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Guttman Stam" pitchFamily="2" charset="-79"/>
              <a:cs typeface="Guttman Stam" pitchFamily="2" charset="-79"/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5786446" y="4572008"/>
            <a:ext cx="32861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6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Guttman Stam" pitchFamily="2" charset="-79"/>
                <a:cs typeface="Guttman Stam" pitchFamily="2" charset="-79"/>
              </a:rPr>
              <a:t>מול סוף</a:t>
            </a:r>
          </a:p>
          <a:p>
            <a:pPr algn="ctr"/>
            <a:endParaRPr lang="he-IL" sz="28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Guttman Stam" pitchFamily="2" charset="-79"/>
              <a:cs typeface="Guttman Stam" pitchFamily="2" charset="-79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-142908" y="2357430"/>
            <a:ext cx="32861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6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Guttman Stam" pitchFamily="2" charset="-79"/>
                <a:cs typeface="Guttman Stam" pitchFamily="2" charset="-79"/>
              </a:rPr>
              <a:t>ודי זהב</a:t>
            </a:r>
          </a:p>
          <a:p>
            <a:pPr algn="ctr"/>
            <a:endParaRPr lang="he-IL" sz="28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Guttman Stam" pitchFamily="2" charset="-79"/>
              <a:cs typeface="Guttman Stam" pitchFamily="2" charset="-79"/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6143636" y="642918"/>
            <a:ext cx="287129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he-IL" sz="28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he-IL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שאמרו </a:t>
            </a:r>
          </a:p>
          <a:p>
            <a:pPr algn="ctr"/>
            <a:r>
              <a:rPr lang="he-IL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"מי </a:t>
            </a:r>
            <a:r>
              <a:rPr lang="he-IL" sz="28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יתן</a:t>
            </a:r>
            <a:r>
              <a:rPr lang="he-IL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מותנו במדבר"</a:t>
            </a:r>
            <a:endParaRPr lang="he-IL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3500430" y="2428868"/>
            <a:ext cx="210666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שתפלו על המן </a:t>
            </a:r>
          </a:p>
          <a:p>
            <a:pPr algn="ctr"/>
            <a:r>
              <a:rPr lang="he-IL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שהוא לבן..</a:t>
            </a:r>
            <a:endParaRPr lang="he-IL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6572264" y="3286124"/>
            <a:ext cx="19784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חטא המרגלים!</a:t>
            </a:r>
            <a:endParaRPr lang="he-IL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6000760" y="5000636"/>
            <a:ext cx="271420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שאמרו על שפת הים</a:t>
            </a:r>
          </a:p>
          <a:p>
            <a:pPr algn="ctr"/>
            <a:r>
              <a:rPr lang="he-IL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"המבלי אין קברים"</a:t>
            </a:r>
            <a:endParaRPr lang="he-IL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2500298" y="4572008"/>
            <a:ext cx="348204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14350" indent="-514350" algn="ctr">
              <a:buAutoNum type="arabicPeriod"/>
            </a:pPr>
            <a:r>
              <a:rPr lang="he-IL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מחלוקת קרח</a:t>
            </a:r>
          </a:p>
          <a:p>
            <a:pPr marL="514350" indent="-514350" algn="ctr">
              <a:buAutoNum type="arabicPeriod"/>
            </a:pPr>
            <a:r>
              <a:rPr lang="he-IL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חטא מרים בלשון הרע</a:t>
            </a:r>
            <a:endParaRPr lang="he-IL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214282" y="2928934"/>
            <a:ext cx="238719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חטא העגל שעשו </a:t>
            </a:r>
          </a:p>
          <a:p>
            <a:pPr algn="ctr"/>
            <a:r>
              <a:rPr lang="he-IL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בגלל די (רוב) </a:t>
            </a:r>
          </a:p>
          <a:p>
            <a:pPr algn="ctr"/>
            <a:r>
              <a:rPr lang="he-IL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הזהב שהיה להם</a:t>
            </a:r>
            <a:endParaRPr lang="he-IL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142844" y="1071546"/>
            <a:ext cx="29530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שנצמדו לע"ז של פעור</a:t>
            </a:r>
            <a:endParaRPr lang="he-IL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2000232" y="0"/>
            <a:ext cx="46939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האם אלו מקומות??</a:t>
            </a:r>
          </a:p>
        </p:txBody>
      </p:sp>
      <p:sp>
        <p:nvSpPr>
          <p:cNvPr id="21" name="מלבן 20"/>
          <p:cNvSpPr/>
          <p:nvPr/>
        </p:nvSpPr>
        <p:spPr>
          <a:xfrm>
            <a:off x="0" y="5929330"/>
            <a:ext cx="90011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לא, אלו תוכחות! משה מוכיחם ברמז כדי לא לביישם</a:t>
            </a:r>
            <a:r>
              <a:rPr lang="he-IL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p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  <p:bldP spid="16" grpId="0" build="allAtOnce"/>
      <p:bldP spid="17" grpId="0" build="allAtOnce"/>
      <p:bldP spid="18" grpId="0" build="allAtOnce"/>
      <p:bldP spid="19" grpId="0" build="allAtOnce"/>
      <p:bldP spid="20" grpId="0" build="p"/>
      <p:bldP spid="21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http://www.picshare.co.il/aspj_bigpic.asp?path=D:\hshome\picshare\picshare.co.il\m_pictures/img55640.jpg&amp;width=950&amp;credit=%E8%EC%20%F0%E5%E4&amp;ID=556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1990" cy="6858001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928662" y="214290"/>
            <a:ext cx="69060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40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Guttman Stam" pitchFamily="2" charset="-79"/>
                <a:cs typeface="Guttman Stam" pitchFamily="2" charset="-79"/>
              </a:rPr>
              <a:t>מדוע משה מוכיח את </a:t>
            </a:r>
            <a:r>
              <a:rPr lang="he-IL" sz="4000" b="1" cap="none" spc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Guttman Stam" pitchFamily="2" charset="-79"/>
                <a:cs typeface="Guttman Stam" pitchFamily="2" charset="-79"/>
              </a:rPr>
              <a:t>עמ"י</a:t>
            </a:r>
            <a:r>
              <a:rPr lang="he-IL" sz="40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Guttman Stam" pitchFamily="2" charset="-79"/>
                <a:cs typeface="Guttman Stam" pitchFamily="2" charset="-79"/>
              </a:rPr>
              <a:t> דווקא לפני מותו?</a:t>
            </a:r>
            <a:endParaRPr lang="he-IL" sz="4000" dirty="0"/>
          </a:p>
        </p:txBody>
      </p:sp>
      <p:sp>
        <p:nvSpPr>
          <p:cNvPr id="8" name="מלבן 7"/>
          <p:cNvSpPr/>
          <p:nvPr/>
        </p:nvSpPr>
        <p:spPr>
          <a:xfrm>
            <a:off x="5857884" y="1500174"/>
            <a:ext cx="3071834" cy="21236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400" b="1" i="1" cap="none" spc="0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שלא יהיה מוכיח </a:t>
            </a:r>
          </a:p>
          <a:p>
            <a:pPr algn="ctr"/>
            <a:r>
              <a:rPr lang="he-IL" sz="4400" b="1" i="1" cap="none" spc="0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וחוזר ומוכיח</a:t>
            </a:r>
            <a:endParaRPr lang="he-IL" sz="4400" b="1" i="1" cap="none" spc="0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428596" y="1500174"/>
            <a:ext cx="3071834" cy="21236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400" b="1" i="1" cap="none" spc="0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שלא יתביישו ממנו לאחר התוכחה..</a:t>
            </a:r>
            <a:endParaRPr lang="he-IL" sz="4400" b="1" i="1" cap="none" spc="0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2928926" y="3857628"/>
            <a:ext cx="3286148" cy="267765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400" b="1" i="1" cap="none" spc="0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כך דרכם של המנהיגים של ישראל.                         </a:t>
            </a:r>
            <a:r>
              <a:rPr lang="he-IL" sz="3600" b="1" i="1" cap="none" spc="0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(</a:t>
            </a:r>
            <a:r>
              <a:rPr lang="he-IL" sz="2800" b="1" i="1" cap="none" spc="0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כמו שמואל ויהושע)</a:t>
            </a:r>
            <a:r>
              <a:rPr lang="he-IL" sz="3600" b="1" i="1" cap="none" spc="0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.</a:t>
            </a:r>
            <a:endParaRPr lang="he-IL" sz="3600" b="1" i="1" cap="none" spc="0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8" grpId="0" build="allAtOnce" animBg="1"/>
      <p:bldP spid="9" grpId="0" build="allAtOnce" animBg="1"/>
      <p:bldP spid="10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icshare.co.il/aspj_bigpic.asp?path=D:\hshome\picshare\picshare.co.il\m_pictures/img55640.jpg&amp;width=950&amp;credit=%E8%EC%20%F0%E5%E4&amp;ID=556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1990" cy="6858001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-32" y="3714752"/>
            <a:ext cx="9259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"רב לכם שבת בהר הזה" </a:t>
            </a:r>
            <a:r>
              <a:rPr lang="he-IL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(הר שעיר)</a:t>
            </a:r>
            <a:endParaRPr lang="he-IL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1785918" y="785794"/>
            <a:ext cx="56813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"הואיל משה </a:t>
            </a:r>
            <a:r>
              <a:rPr lang="he-IL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באר.."</a:t>
            </a:r>
            <a:endParaRPr lang="he-IL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9" name="קבוצה 8"/>
          <p:cNvGrpSpPr/>
          <p:nvPr/>
        </p:nvGrpSpPr>
        <p:grpSpPr>
          <a:xfrm>
            <a:off x="2285984" y="1643050"/>
            <a:ext cx="4000528" cy="2143140"/>
            <a:chOff x="3143240" y="1714488"/>
            <a:chExt cx="4000528" cy="2143140"/>
          </a:xfrm>
        </p:grpSpPr>
        <p:sp>
          <p:nvSpPr>
            <p:cNvPr id="7" name="כוכב עם 5 פינות 6"/>
            <p:cNvSpPr/>
            <p:nvPr/>
          </p:nvSpPr>
          <p:spPr>
            <a:xfrm>
              <a:off x="3143240" y="1714488"/>
              <a:ext cx="4000528" cy="214314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14810" y="2428868"/>
              <a:ext cx="1357322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400" dirty="0" smtClean="0">
                  <a:solidFill>
                    <a:schemeClr val="bg1"/>
                  </a:solidFill>
                </a:rPr>
                <a:t>ב-70</a:t>
              </a:r>
            </a:p>
            <a:p>
              <a:r>
                <a:rPr lang="he-IL" sz="2400" dirty="0" smtClean="0">
                  <a:solidFill>
                    <a:schemeClr val="bg1"/>
                  </a:solidFill>
                </a:rPr>
                <a:t>לשון</a:t>
              </a:r>
              <a:endParaRPr lang="he-IL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קבוצה 9"/>
          <p:cNvGrpSpPr/>
          <p:nvPr/>
        </p:nvGrpSpPr>
        <p:grpSpPr>
          <a:xfrm>
            <a:off x="857224" y="5143512"/>
            <a:ext cx="7286676" cy="1571636"/>
            <a:chOff x="857224" y="5143512"/>
            <a:chExt cx="7286676" cy="1571636"/>
          </a:xfrm>
        </p:grpSpPr>
        <p:sp>
          <p:nvSpPr>
            <p:cNvPr id="12" name="TextBox 11"/>
            <p:cNvSpPr txBox="1"/>
            <p:nvPr/>
          </p:nvSpPr>
          <p:spPr>
            <a:xfrm>
              <a:off x="1498890" y="5391316"/>
              <a:ext cx="6050543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342900" indent="-342900">
                <a:buAutoNum type="arabicPeriod"/>
              </a:pPr>
              <a:r>
                <a:rPr lang="he-IL" sz="2400" dirty="0" smtClean="0">
                  <a:solidFill>
                    <a:schemeClr val="bg1"/>
                  </a:solidFill>
                </a:rPr>
                <a:t>פשט- זמן רב אתם יושבים במקום הזה.</a:t>
              </a:r>
            </a:p>
            <a:p>
              <a:pPr marL="342900" indent="-342900">
                <a:buAutoNum type="arabicPeriod"/>
              </a:pPr>
              <a:r>
                <a:rPr lang="he-IL" sz="2400" dirty="0" smtClean="0">
                  <a:solidFill>
                    <a:schemeClr val="bg1"/>
                  </a:solidFill>
                </a:rPr>
                <a:t>דרש- הרבה גדולה ושכר מצאתם במקום הזה. (משכן, מנורה, כלים, תורה..)</a:t>
              </a:r>
              <a:endParaRPr lang="he-IL" sz="2400" dirty="0">
                <a:solidFill>
                  <a:schemeClr val="bg1"/>
                </a:solidFill>
              </a:endParaRPr>
            </a:p>
          </p:txBody>
        </p:sp>
        <p:sp>
          <p:nvSpPr>
            <p:cNvPr id="13" name="מסגרת 12"/>
            <p:cNvSpPr/>
            <p:nvPr/>
          </p:nvSpPr>
          <p:spPr>
            <a:xfrm>
              <a:off x="857224" y="5143512"/>
              <a:ext cx="7286676" cy="1571636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http://www.picshare.co.il/aspj_bigpic.asp?path=D:\hshome\picshare\picshare.co.il\m_pictures/img55640.jpg&amp;width=950&amp;credit=%E8%EC%20%F0%E5%E4&amp;ID=556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1990" cy="6858001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1071538" y="142852"/>
            <a:ext cx="69765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"עד הנהר הגדול נהר פרת"</a:t>
            </a:r>
            <a:endParaRPr lang="he-IL" sz="4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1214414" y="1500174"/>
            <a:ext cx="646843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"אשר נשבע ה' לאבותיכם</a:t>
            </a:r>
          </a:p>
          <a:p>
            <a:pPr algn="ctr"/>
            <a:r>
              <a:rPr lang="he-IL" sz="4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לאברהם </a:t>
            </a:r>
            <a:r>
              <a:rPr lang="he-IL" sz="4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יצחק ויעקב</a:t>
            </a:r>
            <a:r>
              <a:rPr lang="he-IL" sz="4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"</a:t>
            </a:r>
            <a:endParaRPr lang="he-IL" sz="4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428596" y="3929066"/>
            <a:ext cx="76787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"לא אוכל לבדי שאת אתכם"</a:t>
            </a:r>
            <a:endParaRPr lang="he-IL" sz="48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-129694" y="5214950"/>
            <a:ext cx="92736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"והנכם היום ככוכבי השמים לרוב"</a:t>
            </a:r>
            <a:endParaRPr lang="he-IL" sz="48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1071538" y="785794"/>
            <a:ext cx="66463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גדול בחשיבותו מכיוון שסמוך לא"י!</a:t>
            </a:r>
            <a:endParaRPr lang="he-IL" sz="3600" b="1" cap="none" spc="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285720" y="2657299"/>
            <a:ext cx="81195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הפירוט כדי לשבח את האבות!</a:t>
            </a:r>
            <a:r>
              <a:rPr lang="en-US" sz="36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he-IL" sz="3600" b="1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he-IL" sz="36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בזכות כל אחד ואחד היו ראויים לקבל הארץ</a:t>
            </a:r>
            <a:endParaRPr lang="he-IL" sz="3600" b="1" cap="none" spc="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500034" y="4546595"/>
            <a:ext cx="778290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משה חושש מכיוון אין דיני אומה זו כדיני אומה אחרת!</a:t>
            </a:r>
            <a:endParaRPr lang="en-US" sz="2800" b="1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e-IL" sz="2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אם השופט שוגה..העוון עליו והוא ייתן את הדין!</a:t>
            </a:r>
            <a:r>
              <a:rPr lang="en-US" sz="2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he-IL" sz="2800" b="1" cap="none" spc="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642910" y="5903893"/>
            <a:ext cx="756489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cap="none" spc="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ההשוואה היא בנצחיות ולא בכמות!</a:t>
            </a:r>
          </a:p>
          <a:p>
            <a:pPr algn="ctr"/>
            <a:r>
              <a:rPr lang="he-IL" sz="2800" b="1" cap="none" spc="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כשם שהכוכבים קיימים לעולם כך </a:t>
            </a:r>
            <a:r>
              <a:rPr lang="he-IL" sz="2800" b="1" cap="none" spc="0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עמ"י</a:t>
            </a:r>
            <a:r>
              <a:rPr lang="he-IL" sz="2800" b="1" cap="none" spc="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יהיה קיים.</a:t>
            </a:r>
            <a:endParaRPr lang="he-IL" sz="2800" b="1" cap="none" spc="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http://www.picshare.co.il/aspj_bigpic.asp?path=D:\hshome\picshare\picshare.co.il\m_pictures/img55640.jpg&amp;width=950&amp;credit=%E8%EC%20%F0%E5%E4&amp;ID=556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0" y="-1"/>
            <a:ext cx="9141990" cy="6858001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1071538" y="428604"/>
            <a:ext cx="72866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Guttman Stam" pitchFamily="2" charset="-79"/>
                <a:cs typeface="Guttman Stam" pitchFamily="2" charset="-79"/>
              </a:rPr>
              <a:t>"איכה אשא לבדי</a:t>
            </a:r>
          </a:p>
          <a:p>
            <a:pPr algn="ctr"/>
            <a:r>
              <a:rPr lang="he-IL" sz="3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Guttman Stam" pitchFamily="2" charset="-79"/>
                <a:cs typeface="Guttman Stam" pitchFamily="2" charset="-79"/>
              </a:rPr>
              <a:t> </a:t>
            </a:r>
          </a:p>
          <a:p>
            <a:pPr algn="ctr"/>
            <a:r>
              <a:rPr lang="he-IL" sz="3600" b="1" cap="none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Guttman Stam" pitchFamily="2" charset="-79"/>
                <a:cs typeface="Guttman Stam" pitchFamily="2" charset="-79"/>
              </a:rPr>
              <a:t>טרחכם</a:t>
            </a:r>
            <a:endParaRPr lang="he-IL" sz="3600" b="1" cap="none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Guttman Stam" pitchFamily="2" charset="-79"/>
              <a:cs typeface="Guttman Stam" pitchFamily="2" charset="-79"/>
            </a:endParaRPr>
          </a:p>
          <a:p>
            <a:pPr algn="ctr"/>
            <a:endParaRPr lang="he-IL" sz="3600" b="1" cap="none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Guttman Stam" pitchFamily="2" charset="-79"/>
              <a:cs typeface="Guttman Stam" pitchFamily="2" charset="-79"/>
            </a:endParaRPr>
          </a:p>
          <a:p>
            <a:pPr algn="ctr"/>
            <a:endParaRPr lang="he-IL" sz="3600" b="1" cap="none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Guttman Stam" pitchFamily="2" charset="-79"/>
              <a:cs typeface="Guttman Stam" pitchFamily="2" charset="-79"/>
            </a:endParaRPr>
          </a:p>
          <a:p>
            <a:pPr algn="ctr"/>
            <a:r>
              <a:rPr lang="he-IL" sz="3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Guttman Stam" pitchFamily="2" charset="-79"/>
                <a:cs typeface="Guttman Stam" pitchFamily="2" charset="-79"/>
              </a:rPr>
              <a:t> </a:t>
            </a:r>
            <a:r>
              <a:rPr lang="he-IL" sz="3600" b="1" cap="none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Guttman Stam" pitchFamily="2" charset="-79"/>
                <a:cs typeface="Guttman Stam" pitchFamily="2" charset="-79"/>
              </a:rPr>
              <a:t>ומשאיכם</a:t>
            </a:r>
            <a:endParaRPr lang="he-IL" sz="3600" b="1" cap="none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Guttman Stam" pitchFamily="2" charset="-79"/>
              <a:cs typeface="Guttman Stam" pitchFamily="2" charset="-79"/>
            </a:endParaRPr>
          </a:p>
          <a:p>
            <a:pPr algn="ctr"/>
            <a:endParaRPr lang="he-IL" sz="3600" b="1" cap="none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Guttman Stam" pitchFamily="2" charset="-79"/>
              <a:cs typeface="Guttman Stam" pitchFamily="2" charset="-79"/>
            </a:endParaRPr>
          </a:p>
          <a:p>
            <a:pPr algn="ctr"/>
            <a:r>
              <a:rPr lang="he-IL" sz="3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Guttman Stam" pitchFamily="2" charset="-79"/>
                <a:cs typeface="Guttman Stam" pitchFamily="2" charset="-79"/>
              </a:rPr>
              <a:t> </a:t>
            </a:r>
          </a:p>
          <a:p>
            <a:pPr algn="ctr"/>
            <a:r>
              <a:rPr lang="he-IL" sz="3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Guttman Stam" pitchFamily="2" charset="-79"/>
                <a:cs typeface="Guttman Stam" pitchFamily="2" charset="-79"/>
              </a:rPr>
              <a:t>וריבכם"</a:t>
            </a:r>
            <a:endParaRPr lang="he-IL" sz="36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Guttman Stam" pitchFamily="2" charset="-79"/>
              <a:cs typeface="Guttman Stam" pitchFamily="2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1500166" y="2214554"/>
            <a:ext cx="598753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28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92D050"/>
                </a:solidFill>
                <a:effectLst/>
                <a:latin typeface="David" pitchFamily="34" charset="-79"/>
                <a:cs typeface="David" pitchFamily="34" charset="-79"/>
              </a:rPr>
              <a:t>היו מטריחים את משה בדין, ומביאים עדים ראיות והוכחות לשנות הדין..</a:t>
            </a:r>
            <a:endParaRPr lang="he-IL" sz="28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92D050"/>
              </a:solidFill>
              <a:effectLst/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1571604" y="4071942"/>
            <a:ext cx="598753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28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92D050"/>
                </a:solidFill>
                <a:effectLst/>
                <a:latin typeface="David" pitchFamily="34" charset="-79"/>
                <a:cs typeface="David" pitchFamily="34" charset="-79"/>
              </a:rPr>
              <a:t>היו עזי פנים וביישו את משה רבנו</a:t>
            </a:r>
            <a:endParaRPr lang="he-IL" sz="28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92D050"/>
              </a:solidFill>
              <a:effectLst/>
              <a:latin typeface="David" pitchFamily="34" charset="-79"/>
              <a:cs typeface="David" pitchFamily="34" charset="-79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1643042" y="5572140"/>
            <a:ext cx="598753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92D050"/>
                </a:solidFill>
                <a:latin typeface="David" pitchFamily="34" charset="-79"/>
                <a:cs typeface="David" pitchFamily="34" charset="-79"/>
              </a:rPr>
              <a:t>היו מהם אוהבי ריב ומחלוקת</a:t>
            </a:r>
            <a:endParaRPr lang="he-IL" sz="28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92D050"/>
              </a:solidFill>
              <a:effectLst/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 build="allAtOnce"/>
      <p:bldP spid="7" grpId="0" build="allAtOnce"/>
      <p:bldP spid="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icshare.co.il/aspj_bigpic.asp?path=D:\hshome\picshare\picshare.co.il\m_pictures/img55640.jpg&amp;width=950&amp;credit=%E8%EC%20%F0%E5%E4&amp;ID=556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0" y="-1"/>
            <a:ext cx="9141990" cy="6858001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1714480" y="0"/>
            <a:ext cx="62865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6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Guttman Stam" pitchFamily="2" charset="-79"/>
                <a:cs typeface="Guttman Stam" pitchFamily="2" charset="-79"/>
              </a:rPr>
              <a:t>התנאים לדיינים</a:t>
            </a:r>
          </a:p>
          <a:p>
            <a:pPr algn="ctr"/>
            <a:endParaRPr lang="he-IL" sz="36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Guttman Stam" pitchFamily="2" charset="-79"/>
              <a:cs typeface="Guttman Stam" pitchFamily="2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4929190" y="1500174"/>
            <a:ext cx="3829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6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אנשים-</a:t>
            </a:r>
            <a:r>
              <a:rPr lang="he-IL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e-IL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צדיקים!</a:t>
            </a:r>
            <a:endParaRPr lang="he-IL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2500298" y="2786058"/>
            <a:ext cx="5267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6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חכמים-</a:t>
            </a:r>
            <a:r>
              <a:rPr lang="he-IL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e-IL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בקיאים בתורה!</a:t>
            </a:r>
            <a:endParaRPr lang="he-IL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142844" y="3929066"/>
            <a:ext cx="6639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6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נבונים-</a:t>
            </a:r>
            <a:r>
              <a:rPr lang="he-IL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e-IL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מבינים דבר מתוך דבר!</a:t>
            </a:r>
            <a:endParaRPr lang="he-IL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1571604" y="5072074"/>
            <a:ext cx="5548314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6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ואשימם בראשיכם- </a:t>
            </a:r>
          </a:p>
          <a:p>
            <a:pPr algn="ctr"/>
            <a:r>
              <a:rPr lang="he-IL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ראשים ומכובדים עליכם</a:t>
            </a:r>
            <a:endParaRPr lang="he-IL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 descr="בורר, בוררות כהלכה ואזרחית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42852"/>
            <a:ext cx="1928826" cy="2043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  <p:bldP spid="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http://www.picshare.co.il/aspj_bigpic.asp?path=D:\hshome\picshare\picshare.co.il\m_pictures/img55640.jpg&amp;width=950&amp;credit=%E8%EC%20%F0%E5%E4&amp;ID=556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0" y="-1"/>
            <a:ext cx="9141990" cy="6858001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4357686" y="1214422"/>
            <a:ext cx="45127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6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תפקיד הדיינים-</a:t>
            </a:r>
            <a:endParaRPr lang="he-IL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>
                  <a:lumMod val="6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4250649" y="3000372"/>
            <a:ext cx="4964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6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תפקיד השוטרים-</a:t>
            </a:r>
            <a:endParaRPr lang="he-IL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>
                  <a:lumMod val="6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214282" y="1500174"/>
            <a:ext cx="42082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לשפוט את העם</a:t>
            </a:r>
            <a:endParaRPr lang="he-IL" sz="48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0" y="3143248"/>
            <a:ext cx="45207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לבצע את גזר הדין</a:t>
            </a:r>
            <a:endParaRPr lang="he-IL" sz="4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8" y="4000504"/>
            <a:ext cx="3071834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r>
              <a:rPr lang="he-IL" sz="2800" dirty="0" smtClean="0">
                <a:solidFill>
                  <a:schemeClr val="bg1"/>
                </a:solidFill>
              </a:rPr>
              <a:t>איזה מידה משה רבנו לא מצא בדיינים??</a:t>
            </a:r>
            <a:endParaRPr lang="he-IL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4214818"/>
            <a:ext cx="3071834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r>
              <a:rPr lang="he-IL" sz="2800" dirty="0" smtClean="0">
                <a:solidFill>
                  <a:schemeClr val="bg1"/>
                </a:solidFill>
              </a:rPr>
              <a:t>כיצד התחלקו הדיינים על העם?</a:t>
            </a:r>
            <a:endParaRPr lang="he-IL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8" y="5786454"/>
            <a:ext cx="3071834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r>
              <a:rPr lang="he-IL" sz="2800" dirty="0" smtClean="0">
                <a:solidFill>
                  <a:srgbClr val="FF0000"/>
                </a:solidFill>
              </a:rPr>
              <a:t>נבונים!</a:t>
            </a:r>
            <a:endParaRPr lang="he-IL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10" y="5572140"/>
            <a:ext cx="3071834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r>
              <a:rPr lang="he-IL" sz="2800" dirty="0" smtClean="0">
                <a:solidFill>
                  <a:srgbClr val="FF0000"/>
                </a:solidFill>
              </a:rPr>
              <a:t>שרי עשרות, מאות, אלפים</a:t>
            </a:r>
            <a:endParaRPr lang="he-IL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  <p:bldP spid="11" grpId="0"/>
      <p:bldP spid="12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1068</Words>
  <Application>Microsoft Office PowerPoint</Application>
  <PresentationFormat>‫הצגה על המסך (4:3)</PresentationFormat>
  <Paragraphs>211</Paragraphs>
  <Slides>22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22</vt:i4>
      </vt:variant>
    </vt:vector>
  </HeadingPairs>
  <TitlesOfParts>
    <vt:vector size="23" baseType="lpstr">
      <vt:lpstr>ערכת נושא Office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  <vt:lpstr>שקופית 15</vt:lpstr>
      <vt:lpstr>שקופית 16</vt:lpstr>
      <vt:lpstr>שקופית 17</vt:lpstr>
      <vt:lpstr>שקופית 18</vt:lpstr>
      <vt:lpstr>שקופית 19</vt:lpstr>
      <vt:lpstr>שקופית 20</vt:lpstr>
      <vt:lpstr>שקופית 21</vt:lpstr>
      <vt:lpstr>שקופית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yosefroom</dc:creator>
  <cp:lastModifiedBy>yosef home</cp:lastModifiedBy>
  <cp:revision>29</cp:revision>
  <dcterms:created xsi:type="dcterms:W3CDTF">2014-10-14T19:09:29Z</dcterms:created>
  <dcterms:modified xsi:type="dcterms:W3CDTF">2014-10-18T19:12:02Z</dcterms:modified>
</cp:coreProperties>
</file>