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BF6F-228A-4626-928D-1B70DD24ED1E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680E1-F37E-4D7E-9A23-EFBD0B6BE5B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684584" y="3068960"/>
            <a:ext cx="10513168" cy="2016224"/>
          </a:xfrm>
        </p:spPr>
        <p:txBody>
          <a:bodyPr>
            <a:noAutofit/>
          </a:bodyPr>
          <a:lstStyle/>
          <a:p>
            <a:r>
              <a:rPr lang="he-IL" sz="30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la" pitchFamily="2" charset="-79"/>
              </a:rPr>
              <a:t>עמדה</a:t>
            </a:r>
            <a:endParaRPr lang="he-IL" sz="300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hla" pitchFamily="2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72304" y="-1251520"/>
            <a:ext cx="8908208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00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hla" pitchFamily="2" charset="-79"/>
              </a:rPr>
              <a:t>הבעת</a:t>
            </a:r>
            <a:endParaRPr lang="he-IL" sz="30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108520" y="-162272"/>
            <a:ext cx="9443392" cy="1143000"/>
          </a:xfrm>
        </p:spPr>
        <p:txBody>
          <a:bodyPr>
            <a:noAutofit/>
          </a:bodyPr>
          <a:lstStyle/>
          <a:p>
            <a:r>
              <a:rPr lang="he-IL" sz="166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/>
            </a:r>
            <a:br>
              <a:rPr lang="he-IL" sz="166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</a:br>
            <a:r>
              <a:rPr lang="he-IL" sz="144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 משפט פתיחה</a:t>
            </a:r>
            <a:endParaRPr lang="he-IL" sz="16600" dirty="0">
              <a:ln w="18000">
                <a:solidFill>
                  <a:schemeClr val="tx1"/>
                </a:solidFill>
                <a:prstDash val="solid"/>
              </a:ln>
              <a:cs typeface="Ahla" pitchFamily="2" charset="-79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5220072" y="3501008"/>
            <a:ext cx="3744416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cs typeface="Crayola" pitchFamily="2" charset="-79"/>
              </a:rPr>
              <a:t>יש הסוברים שהחלפת מקומות בתדירות גבוהה הינה פעולה חיובית</a:t>
            </a:r>
          </a:p>
          <a:p>
            <a:pPr algn="ctr"/>
            <a:r>
              <a:rPr lang="he-IL" sz="3600" dirty="0" smtClean="0">
                <a:cs typeface="Crayola" pitchFamily="2" charset="-79"/>
              </a:rPr>
              <a:t>ויש הסוברים שהחלפת מקומות בתדירות גבוהה היא פעולה מיותרת.</a:t>
            </a:r>
            <a:endParaRPr lang="he-IL" sz="3600" dirty="0">
              <a:cs typeface="Crayola" pitchFamily="2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179512" y="3501008"/>
            <a:ext cx="3744416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cs typeface="Crayola" pitchFamily="2" charset="-79"/>
              </a:rPr>
              <a:t>נשאלת השאלה האם כדאי לתת אחראיות לבנות על הכנת פעילות לכיתה. </a:t>
            </a:r>
            <a:endParaRPr lang="he-IL" sz="4400" dirty="0">
              <a:cs typeface="Crayola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Autofit/>
          </a:bodyPr>
          <a:lstStyle/>
          <a:p>
            <a: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/>
            </a:r>
            <a:b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</a:br>
            <a:endParaRPr lang="he-IL" sz="13800" dirty="0">
              <a:ln w="18000">
                <a:solidFill>
                  <a:schemeClr val="tx1"/>
                </a:solidFill>
                <a:prstDash val="solid"/>
              </a:ln>
              <a:cs typeface="Ahla" pitchFamily="2" charset="-79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5076056" y="3356992"/>
            <a:ext cx="3888432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rgbClr val="92D050"/>
                </a:solidFill>
                <a:cs typeface="Crayola" pitchFamily="2" charset="-79"/>
              </a:rPr>
              <a:t>אני סבורה </a:t>
            </a:r>
            <a:r>
              <a:rPr lang="he-IL" sz="6000" dirty="0" smtClean="0">
                <a:solidFill>
                  <a:srgbClr val="92D050"/>
                </a:solidFill>
                <a:cs typeface="Crayola" pitchFamily="2" charset="-79"/>
              </a:rPr>
              <a:t>ש</a:t>
            </a:r>
            <a:r>
              <a:rPr lang="he-IL" sz="5400" dirty="0" smtClean="0">
                <a:cs typeface="Crayola" pitchFamily="2" charset="-79"/>
              </a:rPr>
              <a:t>החלפת מקומות הינה פעולה חיובית ומועילה.</a:t>
            </a:r>
            <a:endParaRPr lang="he-IL" sz="5400" dirty="0">
              <a:cs typeface="Crayola" pitchFamily="2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179512" y="3356992"/>
            <a:ext cx="3888432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6600" dirty="0" smtClean="0">
                <a:solidFill>
                  <a:srgbClr val="92D050"/>
                </a:solidFill>
                <a:cs typeface="Crayola" pitchFamily="2" charset="-79"/>
              </a:rPr>
              <a:t>לדעתי,</a:t>
            </a:r>
            <a:r>
              <a:rPr lang="he-IL" sz="5400" dirty="0" smtClean="0">
                <a:cs typeface="Crayola" pitchFamily="2" charset="-79"/>
              </a:rPr>
              <a:t> נתינת אחריות לבנות להכנת פעילויות לכיתה היא מבורכת.</a:t>
            </a:r>
            <a:endParaRPr lang="he-IL" sz="5400" dirty="0">
              <a:cs typeface="Crayola" pitchFamily="2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-2412776" y="-243408"/>
            <a:ext cx="1144927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15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הטיעון/העמדה</a:t>
            </a:r>
          </a:p>
          <a:p>
            <a:r>
              <a:rPr lang="he-IL" sz="11500" b="1" spc="100" dirty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 </a:t>
            </a:r>
            <a:r>
              <a:rPr lang="he-IL" sz="115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        </a:t>
            </a:r>
            <a: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שלי</a:t>
            </a:r>
            <a:endParaRPr lang="he-I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4644008" y="1844824"/>
            <a:ext cx="4320480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rgbClr val="FF0000"/>
                </a:solidFill>
                <a:cs typeface="Crayola" pitchFamily="2" charset="-79"/>
              </a:rPr>
              <a:t>מכיוון ש</a:t>
            </a:r>
            <a:r>
              <a:rPr lang="he-IL" sz="4000" dirty="0" smtClean="0">
                <a:cs typeface="Crayola" pitchFamily="2" charset="-79"/>
              </a:rPr>
              <a:t>כאשר אנו מחליפות מקומות, אנו מכירות טוב יותר את חברותינו לכיתה. </a:t>
            </a:r>
            <a:r>
              <a:rPr lang="he-IL" sz="4000" u="sng" dirty="0" smtClean="0">
                <a:ln>
                  <a:solidFill>
                    <a:schemeClr val="tx1"/>
                  </a:solidFill>
                </a:ln>
                <a:cs typeface="Crayola" pitchFamily="2" charset="-79"/>
              </a:rPr>
              <a:t>למשל,</a:t>
            </a:r>
            <a:r>
              <a:rPr lang="he-IL" sz="4000" dirty="0" smtClean="0">
                <a:cs typeface="Crayola" pitchFamily="2" charset="-79"/>
              </a:rPr>
              <a:t> שנה שעברה הושיבו לידי ילדה, שהייתי בטוחה שהכרתי מצוין, אך רק כשישבנו ביחד הכרתי את תכונותיה הטובות באמת.</a:t>
            </a:r>
            <a:endParaRPr lang="he-IL" sz="4000" dirty="0">
              <a:cs typeface="Crayola" pitchFamily="2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107504" y="1700808"/>
            <a:ext cx="4392488" cy="5040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400" dirty="0" smtClean="0">
                <a:solidFill>
                  <a:srgbClr val="FF0000"/>
                </a:solidFill>
                <a:cs typeface="Crayola" pitchFamily="2" charset="-79"/>
              </a:rPr>
              <a:t>משום ש</a:t>
            </a:r>
            <a:r>
              <a:rPr lang="he-IL" sz="4300" dirty="0" smtClean="0">
                <a:cs typeface="Crayola" pitchFamily="2" charset="-79"/>
              </a:rPr>
              <a:t>נתינת אחריות לבת, בונה את בטחונה העצמי ומחזקת את מידת האחריות שבה. </a:t>
            </a:r>
            <a:r>
              <a:rPr lang="he-IL" sz="4300" u="sng" dirty="0" smtClean="0">
                <a:ln>
                  <a:solidFill>
                    <a:schemeClr val="tx1"/>
                  </a:solidFill>
                </a:ln>
                <a:cs typeface="Crayola" pitchFamily="2" charset="-79"/>
              </a:rPr>
              <a:t>כלומר,</a:t>
            </a:r>
            <a:r>
              <a:rPr lang="he-IL" sz="4300" dirty="0" smtClean="0">
                <a:cs typeface="Crayola" pitchFamily="2" charset="-79"/>
              </a:rPr>
              <a:t> שאותה הבת תצליח להוציא מהכוח אל הפועל את הכישרונות החבויים בתוכה, ותעשיר את חברותיה מעולמה הפנימי. </a:t>
            </a:r>
            <a:endParaRPr lang="he-IL" sz="4300" dirty="0">
              <a:cs typeface="Crayola" pitchFamily="2" charset="-79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-684584" y="-747464"/>
            <a:ext cx="10729192" cy="1152128"/>
          </a:xfrm>
        </p:spPr>
        <p:txBody>
          <a:bodyPr>
            <a:noAutofit/>
          </a:bodyPr>
          <a:lstStyle/>
          <a:p>
            <a: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/>
            </a:r>
            <a:b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</a:br>
            <a: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נימוק א'+</a:t>
            </a:r>
            <a:r>
              <a:rPr lang="he-IL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דוגמא/פירוט</a:t>
            </a:r>
            <a:endParaRPr lang="he-IL" sz="2500" dirty="0">
              <a:ln w="18000">
                <a:solidFill>
                  <a:schemeClr val="tx1"/>
                </a:solidFill>
                <a:prstDash val="solid"/>
              </a:ln>
              <a:cs typeface="Ahla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684584" y="-747464"/>
            <a:ext cx="10729192" cy="1152128"/>
          </a:xfrm>
        </p:spPr>
        <p:txBody>
          <a:bodyPr>
            <a:noAutofit/>
          </a:bodyPr>
          <a:lstStyle/>
          <a:p>
            <a: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/>
            </a:r>
            <a:b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</a:br>
            <a: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נימוק ב'+</a:t>
            </a:r>
            <a:r>
              <a:rPr lang="he-IL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דוגמא/פירוט</a:t>
            </a:r>
            <a:endParaRPr lang="he-IL" sz="2500" dirty="0">
              <a:ln w="18000">
                <a:solidFill>
                  <a:schemeClr val="tx1"/>
                </a:solidFill>
                <a:prstDash val="solid"/>
              </a:ln>
              <a:cs typeface="Ahla" pitchFamily="2" charset="-79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4644008" y="1844824"/>
            <a:ext cx="4320480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dirty="0" smtClean="0">
                <a:solidFill>
                  <a:srgbClr val="FF0000"/>
                </a:solidFill>
                <a:cs typeface="Crayola" pitchFamily="2" charset="-79"/>
              </a:rPr>
              <a:t>בנוסף</a:t>
            </a:r>
            <a:r>
              <a:rPr lang="he-IL" sz="4000" dirty="0" smtClean="0">
                <a:cs typeface="Crayola" pitchFamily="2" charset="-79"/>
              </a:rPr>
              <a:t>, החלפת מקומות גורמת לחידוש ורעננות בכיתה, דבר המשפיע לטובה על התלמידות.</a:t>
            </a:r>
            <a:r>
              <a:rPr lang="he-IL" sz="4000" b="1" dirty="0" smtClean="0">
                <a:cs typeface="Crayola" pitchFamily="2" charset="-79"/>
              </a:rPr>
              <a:t> </a:t>
            </a:r>
            <a:r>
              <a:rPr lang="he-IL" sz="4000" dirty="0" smtClean="0">
                <a:cs typeface="Crayola" pitchFamily="2" charset="-79"/>
              </a:rPr>
              <a:t>כאשר משנים את מראה הכיתה, כל אחת מרגישה שמחה פנימית כזו בלב של התחלה חדשה.</a:t>
            </a:r>
            <a:endParaRPr lang="he-IL" sz="4000" dirty="0">
              <a:cs typeface="Crayola" pitchFamily="2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179512" y="1772816"/>
            <a:ext cx="4320480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dirty="0" smtClean="0">
                <a:solidFill>
                  <a:srgbClr val="FF0000"/>
                </a:solidFill>
                <a:cs typeface="Crayola" pitchFamily="2" charset="-79"/>
              </a:rPr>
              <a:t>זאת ועוד</a:t>
            </a:r>
            <a:r>
              <a:rPr lang="he-IL" sz="4300" dirty="0" smtClean="0">
                <a:cs typeface="Crayola" pitchFamily="2" charset="-79"/>
              </a:rPr>
              <a:t>, כל תלמידה רוצה לחוות לפעמים את החוויה של "להיות מורה". לדבר מול קהל, להעביר מסרים, להפעיל, לשבח, להעיר ואפילו לתת שיעורי בית .</a:t>
            </a:r>
            <a:endParaRPr lang="he-IL" sz="4300" dirty="0">
              <a:cs typeface="Crayola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684584" y="-747464"/>
            <a:ext cx="10729192" cy="1152128"/>
          </a:xfrm>
        </p:spPr>
        <p:txBody>
          <a:bodyPr>
            <a:noAutofit/>
          </a:bodyPr>
          <a:lstStyle/>
          <a:p>
            <a: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/>
            </a:r>
            <a:br>
              <a:rPr lang="he-IL" sz="138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</a:br>
            <a:r>
              <a:rPr lang="he-IL" sz="11500" b="1" spc="100" dirty="0" smtClean="0">
                <a:ln w="180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Ahla" pitchFamily="2" charset="-79"/>
              </a:rPr>
              <a:t>מסקנה/לסיכום</a:t>
            </a:r>
            <a:endParaRPr lang="he-IL" sz="2400" dirty="0">
              <a:ln w="18000">
                <a:solidFill>
                  <a:schemeClr val="tx1"/>
                </a:solidFill>
                <a:prstDash val="solid"/>
              </a:ln>
              <a:cs typeface="Ahla" pitchFamily="2" charset="-79"/>
            </a:endParaRPr>
          </a:p>
        </p:txBody>
      </p:sp>
      <p:sp>
        <p:nvSpPr>
          <p:cNvPr id="4" name="מלבן מעוגל 3"/>
          <p:cNvSpPr/>
          <p:nvPr/>
        </p:nvSpPr>
        <p:spPr>
          <a:xfrm>
            <a:off x="4644008" y="1844824"/>
            <a:ext cx="4320480" cy="48965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4800" dirty="0" smtClean="0">
                <a:solidFill>
                  <a:srgbClr val="FF0000"/>
                </a:solidFill>
                <a:cs typeface="Crayola" pitchFamily="2" charset="-79"/>
              </a:rPr>
              <a:t>לאור האמור </a:t>
            </a:r>
            <a:r>
              <a:rPr lang="he-IL" sz="4000" dirty="0" smtClean="0">
                <a:cs typeface="Crayola" pitchFamily="2" charset="-79"/>
              </a:rPr>
              <a:t>הבנו שהחלפת מקומות הינה דבר חיובי שתוצאותיו מבורכות. ועל כן אקווה שהמורה תשתדל להחליף לנו מקומות בתדירות גבוהה. </a:t>
            </a:r>
          </a:p>
          <a:p>
            <a:pPr algn="ctr"/>
            <a:r>
              <a:rPr lang="he-IL" sz="4000" dirty="0" smtClean="0">
                <a:cs typeface="Crayola" pitchFamily="2" charset="-79"/>
              </a:rPr>
              <a:t>בברכה, מ. כהן</a:t>
            </a:r>
            <a:endParaRPr lang="he-IL" sz="4000" dirty="0">
              <a:cs typeface="Crayola" pitchFamily="2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179512" y="1772816"/>
            <a:ext cx="4320480" cy="4968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5400" dirty="0" smtClean="0">
                <a:solidFill>
                  <a:srgbClr val="FF0000"/>
                </a:solidFill>
                <a:cs typeface="Crayola" pitchFamily="2" charset="-79"/>
              </a:rPr>
              <a:t>לסיכום,</a:t>
            </a:r>
            <a:r>
              <a:rPr lang="he-IL" sz="5400" dirty="0" smtClean="0">
                <a:cs typeface="Crayola" pitchFamily="2" charset="-79"/>
              </a:rPr>
              <a:t> הכנת פעילות ע"י הבנות הינה פעולה חשובה והכרחית  לתלמידות.                  בברכה, מ. כהן.</a:t>
            </a:r>
            <a:endParaRPr lang="he-IL" sz="5400" dirty="0">
              <a:cs typeface="Crayola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חץ ישר 4"/>
          <p:cNvCxnSpPr/>
          <p:nvPr/>
        </p:nvCxnSpPr>
        <p:spPr>
          <a:xfrm flipH="1">
            <a:off x="3275856" y="3861048"/>
            <a:ext cx="72008" cy="2636912"/>
          </a:xfrm>
          <a:prstGeom prst="straightConnector1">
            <a:avLst/>
          </a:prstGeom>
          <a:ln w="342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>
            <a:off x="1043608" y="3861048"/>
            <a:ext cx="72008" cy="2636912"/>
          </a:xfrm>
          <a:prstGeom prst="straightConnector1">
            <a:avLst/>
          </a:prstGeom>
          <a:ln w="342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 flipH="1">
            <a:off x="5436096" y="3933056"/>
            <a:ext cx="72008" cy="2564904"/>
          </a:xfrm>
          <a:prstGeom prst="straightConnector1">
            <a:avLst/>
          </a:prstGeom>
          <a:ln w="342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flipH="1">
            <a:off x="7812360" y="4077072"/>
            <a:ext cx="72008" cy="2420888"/>
          </a:xfrm>
          <a:prstGeom prst="straightConnector1">
            <a:avLst/>
          </a:prstGeom>
          <a:ln w="342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4499992" y="2132856"/>
            <a:ext cx="72008" cy="2592288"/>
          </a:xfrm>
          <a:prstGeom prst="straightConnector1">
            <a:avLst/>
          </a:prstGeom>
          <a:ln w="3429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מלבן 21"/>
          <p:cNvSpPr/>
          <p:nvPr/>
        </p:nvSpPr>
        <p:spPr>
          <a:xfrm rot="2426626">
            <a:off x="3492362" y="1648258"/>
            <a:ext cx="5615659" cy="20700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e-IL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la" pitchFamily="2" charset="-79"/>
              </a:rPr>
              <a:t>מהי דעתך??</a:t>
            </a:r>
            <a:endParaRPr lang="he-IL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hla" pitchFamily="2" charset="-79"/>
            </a:endParaRPr>
          </a:p>
        </p:txBody>
      </p:sp>
      <p:sp>
        <p:nvSpPr>
          <p:cNvPr id="23" name="מלבן 22"/>
          <p:cNvSpPr/>
          <p:nvPr/>
        </p:nvSpPr>
        <p:spPr>
          <a:xfrm rot="19996088">
            <a:off x="87004" y="2006735"/>
            <a:ext cx="5615659" cy="20700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e-IL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la" pitchFamily="2" charset="-79"/>
              </a:rPr>
              <a:t>מהי דעתך??</a:t>
            </a:r>
            <a:endParaRPr lang="he-IL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hla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243</Words>
  <Application>Microsoft Office PowerPoint</Application>
  <PresentationFormat>‫הצגה על המסך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עמדה</vt:lpstr>
      <vt:lpstr>  משפט פתיחה</vt:lpstr>
      <vt:lpstr> </vt:lpstr>
      <vt:lpstr> נימוק א'+דוגמא/פירוט</vt:lpstr>
      <vt:lpstr> נימוק ב'+דוגמא/פירוט</vt:lpstr>
      <vt:lpstr> מסקנה/לסיכום</vt:lpstr>
      <vt:lpstr>שקופית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הבעת עמדה</dc:title>
  <dc:creator>Windows User</dc:creator>
  <cp:lastModifiedBy>Windows User</cp:lastModifiedBy>
  <cp:revision>6</cp:revision>
  <dcterms:created xsi:type="dcterms:W3CDTF">2015-10-24T19:47:07Z</dcterms:created>
  <dcterms:modified xsi:type="dcterms:W3CDTF">2015-10-24T20:39:58Z</dcterms:modified>
</cp:coreProperties>
</file>