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99" d="100"/>
          <a:sy n="99" d="100"/>
        </p:scale>
        <p:origin x="-1032" y="-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858E-B4FA-4EC8-966E-FFC614948D21}" type="datetimeFigureOut">
              <a:rPr lang="he-IL" smtClean="0"/>
              <a:t>י"ז/חשון/תשע"ו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5095-8512-4E81-8CA8-66AD86C074E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52" y="142844"/>
            <a:ext cx="6429420" cy="18573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he-IL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rial" pitchFamily="34" charset="0"/>
              <a:cs typeface="Maya" pitchFamily="2" charset="-79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571559" y="285720"/>
            <a:ext cx="5429209" cy="308211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he-IL" b="1" kern="10" dirty="0">
                <a:ln w="12700">
                  <a:noFill/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Guttman Hatzvi"/>
                <a:cs typeface="Maya" pitchFamily="2" charset="-79"/>
              </a:rPr>
              <a:t>מספר מעורב</a:t>
            </a: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422033" y="680919"/>
            <a:ext cx="5650173" cy="676371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r>
              <a:rPr lang="he-IL" sz="28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Guttman Hatzvi"/>
                <a:cs typeface="Maya" pitchFamily="2" charset="-79"/>
              </a:rPr>
              <a:t>במספר מעורב יש שלם ושבר, </a:t>
            </a:r>
          </a:p>
          <a:p>
            <a:r>
              <a:rPr lang="he-IL" sz="28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Guttman Hatzvi"/>
                <a:cs typeface="Maya" pitchFamily="2" charset="-79"/>
              </a:rPr>
              <a:t>אפשר להפוך מספר מעורב לשבר מדומה</a:t>
            </a:r>
          </a:p>
          <a:p>
            <a:r>
              <a:rPr lang="he-IL" sz="28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Guttman Hatzvi"/>
                <a:cs typeface="Maya" pitchFamily="2" charset="-79"/>
              </a:rPr>
              <a:t>שבר מדומה הוא שבר שבו המונה גדול מהמכנה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000108" y="1482680"/>
            <a:ext cx="2061964" cy="4461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000504" y="1500166"/>
            <a:ext cx="1340477" cy="3414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5" name="קבוצה 14"/>
          <p:cNvGrpSpPr/>
          <p:nvPr/>
        </p:nvGrpSpPr>
        <p:grpSpPr>
          <a:xfrm>
            <a:off x="142852" y="2122470"/>
            <a:ext cx="6429420" cy="2235216"/>
            <a:chOff x="163513" y="358775"/>
            <a:chExt cx="8664575" cy="6003996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163513" y="358775"/>
              <a:ext cx="8664575" cy="6003996"/>
              <a:chOff x="360" y="717"/>
              <a:chExt cx="15660" cy="3960"/>
            </a:xfrm>
          </p:grpSpPr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360" y="717"/>
                <a:ext cx="15660" cy="39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he-IL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  <a:latin typeface="Arial" pitchFamily="34" charset="0"/>
                  <a:cs typeface="Maya" pitchFamily="2" charset="-79"/>
                </a:endParaRPr>
              </a:p>
            </p:txBody>
          </p:sp>
        </p:grp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44985" y="853422"/>
              <a:ext cx="7701738" cy="7121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85"/>
                </a:avLst>
              </a:prstTxWarp>
            </a:bodyPr>
            <a:lstStyle/>
            <a:p>
              <a:pPr algn="ctr"/>
              <a:r>
                <a:rPr lang="he-IL" sz="32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effectLst>
                    <a:glow rad="101600">
                      <a:schemeClr val="tx1">
                        <a:lumMod val="50000"/>
                        <a:lumOff val="50000"/>
                        <a:alpha val="60000"/>
                      </a:schemeClr>
                    </a:glow>
                  </a:effectLst>
                  <a:latin typeface="Guttman Hatzvi"/>
                  <a:cs typeface="Maya" pitchFamily="2" charset="-79"/>
                </a:rPr>
                <a:t>צמצום והרחבה</a:t>
              </a:r>
            </a:p>
          </p:txBody>
        </p:sp>
        <p:sp>
          <p:nvSpPr>
            <p:cNvPr id="2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84213" y="2142601"/>
              <a:ext cx="7910512" cy="3260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85"/>
                </a:avLst>
              </a:prstTxWarp>
            </a:bodyPr>
            <a:lstStyle/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צמצום השבר או הרחבת השבר אינו משנה אותו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אלא נותנת לו שם אחר.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פעולת הצמצום נעשית על ידי 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חלוקת המונה והמכנה באותו מספר.</a:t>
              </a:r>
            </a:p>
            <a:p>
              <a:endParaRPr lang="he-IL" sz="32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Guttman Hatzvi"/>
                <a:cs typeface="Maya" pitchFamily="2" charset="-79"/>
              </a:endParaRPr>
            </a:p>
            <a:p>
              <a:endParaRPr lang="he-IL" sz="32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Guttman Hatzvi"/>
                <a:cs typeface="Maya" pitchFamily="2" charset="-79"/>
              </a:endParaRP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פעולת ההרחבה נעשית על ידי 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הכפלת המונה והמכנה באותו מספר.</a:t>
              </a:r>
            </a:p>
          </p:txBody>
        </p:sp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644878" y="2716879"/>
              <a:ext cx="1800224" cy="1509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660400" y="4635770"/>
              <a:ext cx="1757363" cy="1344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קבוצה 34"/>
          <p:cNvGrpSpPr/>
          <p:nvPr/>
        </p:nvGrpSpPr>
        <p:grpSpPr>
          <a:xfrm>
            <a:off x="142852" y="4478337"/>
            <a:ext cx="6429420" cy="1951016"/>
            <a:chOff x="228600" y="269875"/>
            <a:chExt cx="8664575" cy="5605460"/>
          </a:xfrm>
        </p:grpSpPr>
        <p:grpSp>
          <p:nvGrpSpPr>
            <p:cNvPr id="36" name="Group 2"/>
            <p:cNvGrpSpPr>
              <a:grpSpLocks/>
            </p:cNvGrpSpPr>
            <p:nvPr/>
          </p:nvGrpSpPr>
          <p:grpSpPr bwMode="auto">
            <a:xfrm>
              <a:off x="228600" y="269875"/>
              <a:ext cx="8664575" cy="5605460"/>
              <a:chOff x="360" y="717"/>
              <a:chExt cx="15660" cy="3568"/>
            </a:xfrm>
          </p:grpSpPr>
          <p:sp>
            <p:nvSpPr>
              <p:cNvPr id="43" name="Rectangle 3"/>
              <p:cNvSpPr>
                <a:spLocks noChangeArrowheads="1"/>
              </p:cNvSpPr>
              <p:nvPr/>
            </p:nvSpPr>
            <p:spPr bwMode="auto">
              <a:xfrm>
                <a:off x="360" y="717"/>
                <a:ext cx="15660" cy="35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he-IL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  <a:latin typeface="Arial" pitchFamily="34" charset="0"/>
                  <a:cs typeface="Maya" pitchFamily="2" charset="-79"/>
                </a:endParaRPr>
              </a:p>
            </p:txBody>
          </p:sp>
        </p:grpSp>
        <p:sp>
          <p:nvSpPr>
            <p:cNvPr id="3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77837" y="680372"/>
              <a:ext cx="7933972" cy="10262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375"/>
                </a:avLst>
              </a:prstTxWarp>
            </a:bodyPr>
            <a:lstStyle/>
            <a:p>
              <a:r>
                <a:rPr lang="he-IL" sz="32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effectLst>
                    <a:glow rad="101600">
                      <a:schemeClr val="tx1">
                        <a:lumMod val="50000"/>
                        <a:lumOff val="50000"/>
                        <a:alpha val="60000"/>
                      </a:schemeClr>
                    </a:glow>
                  </a:effectLst>
                  <a:latin typeface="Guttman Hatzvi"/>
                  <a:cs typeface="Maya" pitchFamily="2" charset="-79"/>
                </a:rPr>
                <a:t>חיבור וחיסור שברים פשוטים</a:t>
              </a:r>
            </a:p>
          </p:txBody>
        </p:sp>
        <p:sp>
          <p:nvSpPr>
            <p:cNvPr id="4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58888" y="2128735"/>
              <a:ext cx="7345361" cy="1630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85"/>
                </a:avLst>
              </a:prstTxWarp>
            </a:bodyPr>
            <a:lstStyle/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כאשר מחברים ומחסרים שברים בעלי מכנה זהה 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מחברים את המונים או מחסרים את המונים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והמונה נשאר כמו שהיה.</a:t>
              </a:r>
            </a:p>
          </p:txBody>
        </p:sp>
        <p:pic>
          <p:nvPicPr>
            <p:cNvPr id="42" name="Picture 13"/>
            <p:cNvPicPr>
              <a:picLocks noChangeAspect="1"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248234" y="4028201"/>
              <a:ext cx="6393392" cy="129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4" name="קבוצה 43"/>
          <p:cNvGrpSpPr/>
          <p:nvPr/>
        </p:nvGrpSpPr>
        <p:grpSpPr>
          <a:xfrm>
            <a:off x="142852" y="6500826"/>
            <a:ext cx="6429420" cy="2571736"/>
            <a:chOff x="315913" y="384175"/>
            <a:chExt cx="8664575" cy="6221307"/>
          </a:xfrm>
        </p:grpSpPr>
        <p:grpSp>
          <p:nvGrpSpPr>
            <p:cNvPr id="45" name="Group 2"/>
            <p:cNvGrpSpPr>
              <a:grpSpLocks/>
            </p:cNvGrpSpPr>
            <p:nvPr/>
          </p:nvGrpSpPr>
          <p:grpSpPr bwMode="auto">
            <a:xfrm>
              <a:off x="315913" y="384175"/>
              <a:ext cx="8664575" cy="6221307"/>
              <a:chOff x="360" y="717"/>
              <a:chExt cx="15660" cy="3960"/>
            </a:xfrm>
          </p:grpSpPr>
          <p:sp>
            <p:nvSpPr>
              <p:cNvPr id="52" name="Rectangle 3"/>
              <p:cNvSpPr>
                <a:spLocks noChangeArrowheads="1"/>
              </p:cNvSpPr>
              <p:nvPr/>
            </p:nvSpPr>
            <p:spPr bwMode="auto">
              <a:xfrm>
                <a:off x="360" y="717"/>
                <a:ext cx="15660" cy="39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he-IL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  <a:latin typeface="Arial" pitchFamily="34" charset="0"/>
                  <a:cs typeface="Maya" pitchFamily="2" charset="-79"/>
                </a:endParaRPr>
              </a:p>
            </p:txBody>
          </p:sp>
        </p:grpSp>
        <p:sp>
          <p:nvSpPr>
            <p:cNvPr id="4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84214" y="729807"/>
              <a:ext cx="7718636" cy="6788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375"/>
                </a:avLst>
              </a:prstTxWarp>
            </a:bodyPr>
            <a:lstStyle/>
            <a:p>
              <a:r>
                <a:rPr lang="he-IL" sz="32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effectLst>
                    <a:glow rad="101600">
                      <a:schemeClr val="tx1">
                        <a:lumMod val="50000"/>
                        <a:lumOff val="50000"/>
                        <a:alpha val="60000"/>
                      </a:schemeClr>
                    </a:glow>
                  </a:effectLst>
                  <a:latin typeface="Guttman Hatzvi"/>
                  <a:cs typeface="Maya" pitchFamily="2" charset="-79"/>
                </a:rPr>
                <a:t>חיבור וחיסור שברים פשוטים</a:t>
              </a:r>
            </a:p>
          </p:txBody>
        </p:sp>
        <p:sp>
          <p:nvSpPr>
            <p:cNvPr id="5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04876" y="1593889"/>
              <a:ext cx="7488237" cy="1031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85"/>
                </a:avLst>
              </a:prstTxWarp>
            </a:bodyPr>
            <a:lstStyle/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כאשר מחברים ומחסרים שברים בעלי מכנה שונה </a:t>
              </a:r>
            </a:p>
            <a:p>
              <a:r>
                <a:rPr lang="he-IL" sz="3200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ysClr val="windowText" lastClr="000000"/>
                  </a:solidFill>
                  <a:latin typeface="Guttman Hatzvi"/>
                  <a:cs typeface="Maya" pitchFamily="2" charset="-79"/>
                </a:rPr>
                <a:t>צריך להגיע למכנה זהה או משותף על ידי הרחבה או צמצום.</a:t>
              </a:r>
            </a:p>
          </p:txBody>
        </p:sp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1898687" y="2738272"/>
              <a:ext cx="5060067" cy="3694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‫הצגה על המסך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2</cp:revision>
  <dcterms:created xsi:type="dcterms:W3CDTF">2015-10-29T23:36:03Z</dcterms:created>
  <dcterms:modified xsi:type="dcterms:W3CDTF">2015-10-29T23:49:01Z</dcterms:modified>
</cp:coreProperties>
</file>