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60" autoAdjust="0"/>
    <p:restoredTop sz="94939" autoAdjust="0"/>
  </p:normalViewPr>
  <p:slideViewPr>
    <p:cSldViewPr>
      <p:cViewPr>
        <p:scale>
          <a:sx n="90" d="100"/>
          <a:sy n="90" d="100"/>
        </p:scale>
        <p:origin x="-1260" y="7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786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3688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446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0055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3274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6692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465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7809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2762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09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856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F9367-9026-4B50-8464-FB8478F68BB7}" type="datetimeFigureOut">
              <a:rPr lang="he-IL" smtClean="0"/>
              <a:pPr/>
              <a:t>ח'/תשרי/תשע"ו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71A2-CDA4-48D7-AFB0-217ADCA04A4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528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4624" y="108520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429000" y="108520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44624" y="4644008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3401616" y="251520"/>
            <a:ext cx="3339752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 </a:t>
            </a:r>
            <a:endParaRPr lang="en-US" dirty="0"/>
          </a:p>
          <a:p>
            <a:pPr algn="ctr"/>
            <a:r>
              <a:rPr lang="he-IL" sz="2000" dirty="0" smtClean="0">
                <a:cs typeface="Afekoman" pitchFamily="2" charset="-79"/>
              </a:rPr>
              <a:t>1."אנוכי </a:t>
            </a:r>
            <a:r>
              <a:rPr lang="he-IL" sz="2000" dirty="0">
                <a:cs typeface="Afekoman" pitchFamily="2" charset="-79"/>
              </a:rPr>
              <a:t>ה' אלוקיך</a:t>
            </a:r>
            <a:r>
              <a:rPr lang="he-IL" sz="2000" dirty="0" smtClean="0">
                <a:cs typeface="Afekoman" pitchFamily="2" charset="-79"/>
              </a:rPr>
              <a:t>"</a:t>
            </a:r>
          </a:p>
          <a:p>
            <a:endParaRPr lang="en-US" sz="2000" dirty="0">
              <a:cs typeface="Afarsek" pitchFamily="2" charset="-79"/>
            </a:endParaRPr>
          </a:p>
          <a:p>
            <a:r>
              <a:rPr lang="he-IL" sz="1200" b="1" dirty="0"/>
              <a:t>מהות המצווה:</a:t>
            </a:r>
            <a:r>
              <a:rPr lang="he-IL" sz="1200" dirty="0"/>
              <a:t> ה' צווה את בני ישראל שידעו ויאמינו, כי יש ה', והוא אלוקים להם. בני ישראל חייבים לעבוד את ה' ולקיים את מצוותיו.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b="1" dirty="0" smtClean="0"/>
              <a:t>עשרת </a:t>
            </a:r>
            <a:r>
              <a:rPr lang="he-IL" sz="1200" b="1" dirty="0"/>
              <a:t>הדיברות נכתבו בלשון</a:t>
            </a:r>
            <a:r>
              <a:rPr lang="he-IL" sz="1200" b="1" dirty="0" smtClean="0"/>
              <a:t>:</a:t>
            </a:r>
          </a:p>
          <a:p>
            <a:r>
              <a:rPr lang="en-US" sz="1200" dirty="0" smtClean="0">
                <a:effectLst/>
              </a:rPr>
              <a:t> </a:t>
            </a:r>
            <a:r>
              <a:rPr lang="en-US" sz="1200" dirty="0">
                <a:sym typeface="Wingdings 2"/>
              </a:rPr>
              <a:t></a:t>
            </a:r>
            <a:r>
              <a:rPr lang="he-IL" sz="1200" dirty="0"/>
              <a:t>יחיד      </a:t>
            </a:r>
            <a:r>
              <a:rPr lang="en-US" sz="1200" dirty="0">
                <a:sym typeface="Wingdings 2"/>
              </a:rPr>
              <a:t></a:t>
            </a:r>
            <a:r>
              <a:rPr lang="he-IL" sz="1200" dirty="0"/>
              <a:t>רבים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b="1" dirty="0"/>
              <a:t>אל מי ה' מדבר?</a:t>
            </a:r>
            <a:endParaRPr lang="en-US" sz="1200" dirty="0"/>
          </a:p>
          <a:p>
            <a:r>
              <a:rPr lang="he-IL" sz="1200" b="1" dirty="0"/>
              <a:t>הקף</a:t>
            </a:r>
            <a:r>
              <a:rPr lang="he-IL" sz="1200" dirty="0"/>
              <a:t> את התשובה הנכונה:</a:t>
            </a:r>
            <a:endParaRPr lang="en-US" sz="1200" dirty="0"/>
          </a:p>
          <a:p>
            <a:r>
              <a:rPr lang="en-US" sz="1200" dirty="0" smtClean="0">
                <a:sym typeface="Wingdings 2"/>
              </a:rPr>
              <a:t></a:t>
            </a:r>
            <a:r>
              <a:rPr lang="he-IL" sz="1200" dirty="0"/>
              <a:t>אל משה   </a:t>
            </a:r>
            <a:r>
              <a:rPr lang="en-US" sz="1200" dirty="0">
                <a:sym typeface="Wingdings 2"/>
              </a:rPr>
              <a:t></a:t>
            </a:r>
            <a:r>
              <a:rPr lang="he-IL" sz="1200" dirty="0"/>
              <a:t>אל אהרון     </a:t>
            </a:r>
            <a:r>
              <a:rPr lang="en-US" sz="1200" dirty="0">
                <a:sym typeface="Wingdings 2"/>
              </a:rPr>
              <a:t></a:t>
            </a:r>
            <a:r>
              <a:rPr lang="he-IL" sz="1200" dirty="0"/>
              <a:t>אל כל אחד מבני ישראל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כשהיה הקדוש ברוך הוא מדבר בהר סיני "אנוכי ה' אלוקיך" , כל אחד מבני ישראל היה אומר: </a:t>
            </a:r>
            <a:r>
              <a:rPr lang="he-IL" sz="1200" dirty="0" smtClean="0"/>
              <a:t>עמי</a:t>
            </a:r>
            <a:r>
              <a:rPr lang="he-IL" sz="1200" dirty="0"/>
              <a:t>, איתי, ה' מדבר.</a:t>
            </a:r>
            <a:endParaRPr lang="en-US" sz="1200" dirty="0"/>
          </a:p>
          <a:p>
            <a:r>
              <a:rPr lang="he-IL" sz="1200" dirty="0"/>
              <a:t/>
            </a:r>
            <a:br>
              <a:rPr lang="he-IL" sz="1200" dirty="0"/>
            </a:br>
            <a:r>
              <a:rPr lang="he-IL" sz="1200" b="1" dirty="0"/>
              <a:t>מהו בית עבדים? </a:t>
            </a:r>
            <a:r>
              <a:rPr lang="he-IL" sz="1200" dirty="0"/>
              <a:t>____________________</a:t>
            </a:r>
            <a:endParaRPr lang="en-US" sz="1200" dirty="0"/>
          </a:p>
          <a:p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32318" y="211445"/>
            <a:ext cx="3339752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 </a:t>
            </a:r>
            <a:endParaRPr lang="en-US" dirty="0"/>
          </a:p>
          <a:p>
            <a:pPr algn="ctr"/>
            <a:r>
              <a:rPr lang="he-IL" sz="2000" dirty="0" smtClean="0">
                <a:cs typeface="Afekoman" pitchFamily="2" charset="-79"/>
              </a:rPr>
              <a:t>2. "לא יהיה לך אלוקים אחרים"</a:t>
            </a:r>
          </a:p>
          <a:p>
            <a:pPr algn="ctr"/>
            <a:endParaRPr lang="he-IL" sz="2000" dirty="0" smtClean="0">
              <a:cs typeface="Afarsek" pitchFamily="2" charset="-79"/>
            </a:endParaRPr>
          </a:p>
          <a:p>
            <a:r>
              <a:rPr lang="he-IL" sz="1200" b="1" dirty="0"/>
              <a:t>מהות המצווה: </a:t>
            </a:r>
            <a:r>
              <a:rPr lang="he-IL" sz="1200" dirty="0"/>
              <a:t>אסור להאמין </a:t>
            </a:r>
            <a:r>
              <a:rPr lang="he-IL" sz="1200" dirty="0" smtClean="0"/>
              <a:t>שיש אלוהים </a:t>
            </a:r>
            <a:r>
              <a:rPr lang="he-IL" sz="1200" dirty="0"/>
              <a:t>אחרים </a:t>
            </a:r>
            <a:r>
              <a:rPr lang="he-IL" sz="1200" dirty="0" smtClean="0"/>
              <a:t>מלבד ה'</a:t>
            </a:r>
            <a:endParaRPr lang="en-US" sz="1200" dirty="0" smtClean="0"/>
          </a:p>
          <a:p>
            <a:r>
              <a:rPr lang="he-IL" sz="1200" dirty="0" smtClean="0"/>
              <a:t> </a:t>
            </a:r>
            <a:endParaRPr lang="en-US" sz="1200" dirty="0" smtClean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b="1" dirty="0"/>
              <a:t>השלם על פי הפסוקים:</a:t>
            </a:r>
            <a:endParaRPr lang="en-US" sz="1200" dirty="0"/>
          </a:p>
          <a:p>
            <a:r>
              <a:rPr lang="he-IL" sz="1200" b="1" dirty="0"/>
              <a:t>פסוק ג': </a:t>
            </a:r>
            <a:r>
              <a:rPr lang="he-IL" sz="1200" b="1" dirty="0" smtClean="0"/>
              <a:t>"____________ </a:t>
            </a:r>
            <a:r>
              <a:rPr lang="he-IL" sz="1200" b="1" dirty="0"/>
              <a:t>אלוהים אחרים על פני"</a:t>
            </a:r>
            <a:endParaRPr lang="en-US" sz="1200" dirty="0"/>
          </a:p>
          <a:p>
            <a:r>
              <a:rPr lang="he-IL" sz="1200" b="1" dirty="0"/>
              <a:t>פסוק ד': </a:t>
            </a:r>
            <a:r>
              <a:rPr lang="he-IL" sz="1200" b="1" dirty="0" smtClean="0"/>
              <a:t>"________________ </a:t>
            </a:r>
            <a:r>
              <a:rPr lang="he-IL" sz="1200" b="1" dirty="0"/>
              <a:t>פסל וכל תמונה"</a:t>
            </a:r>
            <a:endParaRPr lang="en-US" sz="1200" dirty="0"/>
          </a:p>
          <a:p>
            <a:r>
              <a:rPr lang="he-IL" sz="1200" b="1" dirty="0"/>
              <a:t>פסוק ה': </a:t>
            </a:r>
            <a:r>
              <a:rPr lang="he-IL" sz="1200" b="1" dirty="0" smtClean="0"/>
              <a:t>"___________________ </a:t>
            </a:r>
            <a:r>
              <a:rPr lang="he-IL" sz="1200" b="1" dirty="0"/>
              <a:t>ולא תעבדם</a:t>
            </a:r>
            <a:r>
              <a:rPr lang="he-IL" sz="1200" b="1" dirty="0" smtClean="0"/>
              <a:t>"</a:t>
            </a:r>
          </a:p>
          <a:p>
            <a:endParaRPr lang="en-US" sz="1200" dirty="0"/>
          </a:p>
          <a:p>
            <a:r>
              <a:rPr lang="he-IL" sz="1200" dirty="0" smtClean="0"/>
              <a:t>"על פני"  ____________________</a:t>
            </a:r>
            <a:endParaRPr lang="en-US" sz="1200" dirty="0" smtClean="0"/>
          </a:p>
          <a:p>
            <a:endParaRPr lang="en-US" sz="1200" dirty="0"/>
          </a:p>
          <a:p>
            <a:r>
              <a:rPr lang="he-IL" sz="1200" dirty="0" smtClean="0"/>
              <a:t>"</a:t>
            </a:r>
            <a:r>
              <a:rPr lang="he-IL" sz="1200" dirty="0"/>
              <a:t>קל קנא"- מעניש את מי שעושה עבירות</a:t>
            </a:r>
            <a:endParaRPr lang="en-US" sz="1200" dirty="0"/>
          </a:p>
          <a:p>
            <a:r>
              <a:rPr lang="he-IL" sz="1200" dirty="0"/>
              <a:t>"פוקד עוון אבות על בנים" -הבנים משלמים על חטאי האבות עד דור _____________</a:t>
            </a:r>
            <a:endParaRPr lang="en-US" sz="1200" dirty="0"/>
          </a:p>
          <a:p>
            <a:r>
              <a:rPr lang="he-IL" sz="1200" dirty="0"/>
              <a:t>"ועושה חסד לאלפים"- על מצווה ה' משלם שכר לבנים עד </a:t>
            </a:r>
            <a:r>
              <a:rPr lang="he-IL" sz="1200" dirty="0" smtClean="0"/>
              <a:t>_____________________</a:t>
            </a:r>
            <a:endParaRPr lang="en-US" sz="1200" dirty="0"/>
          </a:p>
          <a:p>
            <a:r>
              <a:rPr lang="he-IL" sz="2400" dirty="0"/>
              <a:t> </a:t>
            </a:r>
            <a:endParaRPr lang="en-US" sz="2000" dirty="0"/>
          </a:p>
        </p:txBody>
      </p:sp>
      <p:sp>
        <p:nvSpPr>
          <p:cNvPr id="13" name="מלבן 12"/>
          <p:cNvSpPr/>
          <p:nvPr/>
        </p:nvSpPr>
        <p:spPr>
          <a:xfrm>
            <a:off x="3441306" y="4644008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4746933"/>
            <a:ext cx="3339752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 </a:t>
            </a:r>
            <a:endParaRPr lang="en-US" dirty="0"/>
          </a:p>
          <a:p>
            <a:pPr algn="ctr"/>
            <a:r>
              <a:rPr lang="he-IL" sz="2000" dirty="0" smtClean="0">
                <a:cs typeface="Afekoman" pitchFamily="2" charset="-79"/>
              </a:rPr>
              <a:t>3."לא תשא את שם ה' אלוקיך לשוא"</a:t>
            </a:r>
          </a:p>
          <a:p>
            <a:pPr algn="ctr"/>
            <a:endParaRPr lang="he-IL" sz="2000" dirty="0" smtClean="0">
              <a:cs typeface="Afarsek" pitchFamily="2" charset="-79"/>
            </a:endParaRPr>
          </a:p>
          <a:p>
            <a:r>
              <a:rPr lang="he-IL" sz="1400" b="1" dirty="0" smtClean="0"/>
              <a:t>מהות </a:t>
            </a:r>
            <a:r>
              <a:rPr lang="he-IL" sz="1400" b="1" dirty="0"/>
              <a:t>המצווה:</a:t>
            </a:r>
            <a:r>
              <a:rPr lang="he-IL" sz="1400" dirty="0"/>
              <a:t> אסור להישבע שבועה לבטלה, בכל לשון בה נאמרת השבועה</a:t>
            </a:r>
            <a:endParaRPr lang="en-US" sz="1400" dirty="0"/>
          </a:p>
          <a:p>
            <a:r>
              <a:rPr lang="he-IL" sz="1400" dirty="0"/>
              <a:t> </a:t>
            </a:r>
            <a:endParaRPr lang="en-US" sz="1400" dirty="0"/>
          </a:p>
          <a:p>
            <a:r>
              <a:rPr lang="en-US" sz="1400" dirty="0" smtClean="0">
                <a:effectLst/>
              </a:rPr>
              <a:t/>
            </a:r>
            <a:br>
              <a:rPr lang="en-US" sz="1400" dirty="0" smtClean="0">
                <a:effectLst/>
              </a:rPr>
            </a:br>
            <a:r>
              <a:rPr lang="he-IL" sz="1400" b="1" dirty="0"/>
              <a:t>לשוא</a:t>
            </a:r>
            <a:r>
              <a:rPr lang="he-IL" sz="1400" dirty="0"/>
              <a:t> </a:t>
            </a:r>
            <a:r>
              <a:rPr lang="he-IL" sz="1400" dirty="0" smtClean="0"/>
              <a:t>_________-</a:t>
            </a:r>
            <a:r>
              <a:rPr lang="he-IL" sz="1400" dirty="0"/>
              <a:t>למשל: נשבע על עץ שהוא עץ</a:t>
            </a:r>
            <a:endParaRPr lang="en-US" sz="1400" dirty="0"/>
          </a:p>
          <a:p>
            <a:r>
              <a:rPr lang="he-IL" sz="1400" b="1" dirty="0"/>
              <a:t>לשוא</a:t>
            </a:r>
            <a:r>
              <a:rPr lang="he-IL" sz="1400" dirty="0"/>
              <a:t> </a:t>
            </a:r>
            <a:r>
              <a:rPr lang="he-IL" sz="1400" dirty="0" smtClean="0"/>
              <a:t>_________ </a:t>
            </a:r>
            <a:r>
              <a:rPr lang="he-IL" sz="1400" dirty="0"/>
              <a:t>-למשל: נשבע על עמוד אבן שהוא זהב</a:t>
            </a:r>
            <a:endParaRPr lang="en-US" sz="1400" dirty="0"/>
          </a:p>
          <a:p>
            <a:r>
              <a:rPr lang="he-IL" sz="1400" dirty="0"/>
              <a:t> 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624" y="4624258"/>
            <a:ext cx="3339752" cy="4124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 </a:t>
            </a:r>
            <a:endParaRPr lang="en-US" dirty="0"/>
          </a:p>
          <a:p>
            <a:pPr algn="ctr"/>
            <a:r>
              <a:rPr lang="he-IL" sz="2000" dirty="0" smtClean="0">
                <a:cs typeface="Afekoman" pitchFamily="2" charset="-79"/>
              </a:rPr>
              <a:t>5. "זכור את יום השבת לקדשו"</a:t>
            </a:r>
          </a:p>
          <a:p>
            <a:pPr algn="ctr"/>
            <a:endParaRPr lang="he-IL" sz="2000" dirty="0" smtClean="0">
              <a:cs typeface="Afarsek" pitchFamily="2" charset="-79"/>
            </a:endParaRPr>
          </a:p>
          <a:p>
            <a:r>
              <a:rPr lang="he-IL" sz="1200" b="1" dirty="0"/>
              <a:t>מהות המצווה:</a:t>
            </a:r>
            <a:r>
              <a:rPr lang="he-IL" sz="1200" dirty="0"/>
              <a:t> מצווה לקדש את השבת ע"י אמירת דברים המציינים את קדושת </a:t>
            </a:r>
            <a:r>
              <a:rPr lang="he-IL" sz="1200" dirty="0" smtClean="0"/>
              <a:t>השבת. </a:t>
            </a:r>
            <a:r>
              <a:rPr lang="he-IL" sz="1200" dirty="0"/>
              <a:t>אסור לעשות בשבת את 39 המלאכות שנעשו במשכן, ולא מלאכות הדומות להן.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 smtClean="0"/>
              <a:t>בכניסת </a:t>
            </a:r>
            <a:r>
              <a:rPr lang="he-IL" sz="1200" dirty="0"/>
              <a:t>השבת מקדשים ב- __________</a:t>
            </a:r>
            <a:endParaRPr lang="en-US" sz="1200" dirty="0"/>
          </a:p>
          <a:p>
            <a:r>
              <a:rPr lang="he-IL" sz="1200" dirty="0"/>
              <a:t>וביציאת השבת ב- _____________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b="1" dirty="0"/>
              <a:t>מי </a:t>
            </a:r>
            <a:r>
              <a:rPr lang="he-IL" sz="1200" b="1" dirty="0" smtClean="0"/>
              <a:t>מחויב </a:t>
            </a:r>
            <a:r>
              <a:rPr lang="he-IL" sz="1200" b="1" dirty="0"/>
              <a:t>בשמירת השבת?</a:t>
            </a:r>
            <a:endParaRPr lang="en-US" sz="1200" dirty="0"/>
          </a:p>
          <a:p>
            <a:r>
              <a:rPr lang="he-IL" sz="1200" b="1" dirty="0"/>
              <a:t>העתק מפסוק י':</a:t>
            </a:r>
            <a:endParaRPr lang="en-US" sz="1200" dirty="0"/>
          </a:p>
          <a:p>
            <a:r>
              <a:rPr lang="he-IL" sz="1200" b="1" dirty="0"/>
              <a:t>____________     ____________    ____________     ____________</a:t>
            </a:r>
            <a:endParaRPr lang="en-US" sz="1200" dirty="0"/>
          </a:p>
          <a:p>
            <a:r>
              <a:rPr lang="he-IL" sz="1200" b="1" dirty="0"/>
              <a:t>____________     ____________    ____________</a:t>
            </a:r>
            <a:endParaRPr lang="en-US" sz="1200" dirty="0"/>
          </a:p>
          <a:p>
            <a:r>
              <a:rPr lang="he-IL" sz="1200" b="1" dirty="0"/>
              <a:t> </a:t>
            </a:r>
            <a:endParaRPr lang="en-US" sz="1200" dirty="0"/>
          </a:p>
          <a:p>
            <a:r>
              <a:rPr lang="he-IL" sz="1200" dirty="0"/>
              <a:t>"אשר בשעריך" </a:t>
            </a:r>
            <a:r>
              <a:rPr lang="he-IL" sz="1200" dirty="0" smtClean="0"/>
              <a:t>_________________________</a:t>
            </a:r>
            <a:endParaRPr lang="en-US" sz="1200" dirty="0"/>
          </a:p>
          <a:p>
            <a:r>
              <a:rPr lang="he-IL" sz="1200" dirty="0"/>
              <a:t>"ברך ויקדשהו" –את מי ברך השם? </a:t>
            </a:r>
            <a:r>
              <a:rPr lang="he-IL" sz="1200" dirty="0" smtClean="0"/>
              <a:t>___________</a:t>
            </a:r>
            <a:endParaRPr lang="en-US" sz="12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214290" y="1475656"/>
            <a:ext cx="1144975" cy="381700"/>
            <a:chOff x="316639" y="1403648"/>
            <a:chExt cx="1144975" cy="3817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1403648"/>
              <a:ext cx="288032" cy="30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16639" y="1523738"/>
              <a:ext cx="1144975" cy="261610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284952"/>
                </a:avLst>
              </a:prstTxWarp>
              <a:spAutoFit/>
            </a:bodyPr>
            <a:lstStyle/>
            <a:p>
              <a:r>
                <a:rPr lang="he-IL" sz="1100" dirty="0" smtClean="0"/>
                <a:t>מצוות לא תעשה</a:t>
              </a:r>
              <a:endParaRPr lang="he-IL" sz="1100" dirty="0"/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810261" y="1907704"/>
            <a:ext cx="761747" cy="405626"/>
            <a:chOff x="662742" y="1403648"/>
            <a:chExt cx="761747" cy="405626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1403648"/>
              <a:ext cx="288032" cy="30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662742" y="1547664"/>
              <a:ext cx="761747" cy="261610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893972"/>
                </a:avLst>
              </a:prstTxWarp>
              <a:spAutoFit/>
            </a:bodyPr>
            <a:lstStyle/>
            <a:p>
              <a:r>
                <a:rPr lang="he-IL" sz="1200" dirty="0" smtClean="0"/>
                <a:t>מצוות עשה</a:t>
              </a:r>
              <a:endParaRPr lang="he-IL" sz="1200" dirty="0"/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4429132" y="8190828"/>
            <a:ext cx="1144975" cy="381700"/>
            <a:chOff x="316639" y="1403648"/>
            <a:chExt cx="1144975" cy="381700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1403648"/>
              <a:ext cx="288032" cy="30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316639" y="1523738"/>
              <a:ext cx="1144975" cy="261610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284952"/>
                </a:avLst>
              </a:prstTxWarp>
              <a:spAutoFit/>
            </a:bodyPr>
            <a:lstStyle/>
            <a:p>
              <a:r>
                <a:rPr lang="he-IL" sz="1100" dirty="0" smtClean="0"/>
                <a:t>מצוות לא תעשה</a:t>
              </a:r>
              <a:endParaRPr lang="he-IL" sz="1100" dirty="0"/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285728" y="6881018"/>
            <a:ext cx="761747" cy="405626"/>
            <a:chOff x="662742" y="1403648"/>
            <a:chExt cx="761747" cy="405626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1403648"/>
              <a:ext cx="288032" cy="30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662742" y="1547664"/>
              <a:ext cx="761747" cy="261610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893972"/>
                </a:avLst>
              </a:prstTxWarp>
              <a:spAutoFit/>
            </a:bodyPr>
            <a:lstStyle/>
            <a:p>
              <a:r>
                <a:rPr lang="he-IL" sz="1200" dirty="0" smtClean="0"/>
                <a:t>מצוות עשה</a:t>
              </a:r>
              <a:endParaRPr lang="he-IL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438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4624" y="107504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3441306" y="107504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10429"/>
            <a:ext cx="333975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dirty="0" smtClean="0">
              <a:cs typeface="Afarsek" pitchFamily="2" charset="-79"/>
            </a:endParaRPr>
          </a:p>
          <a:p>
            <a:pPr algn="ctr"/>
            <a:r>
              <a:rPr lang="he-IL" dirty="0" smtClean="0">
                <a:cs typeface="Afekoman" pitchFamily="2" charset="-79"/>
              </a:rPr>
              <a:t>5. "כבד את אביך ואת אמך"</a:t>
            </a:r>
          </a:p>
          <a:p>
            <a:endParaRPr lang="en-US" dirty="0"/>
          </a:p>
          <a:p>
            <a:r>
              <a:rPr lang="he-IL" sz="1200" b="1" dirty="0" smtClean="0"/>
              <a:t>מהות </a:t>
            </a:r>
            <a:r>
              <a:rPr lang="he-IL" sz="1200" b="1" dirty="0"/>
              <a:t>המצווה:</a:t>
            </a:r>
            <a:r>
              <a:rPr lang="he-IL" sz="1200" dirty="0"/>
              <a:t> מצווה על הבן לכבד את אביו ואת אמו, ולסייע להם בכל דרכיהם.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"למען יאריכון ימיך"-</a:t>
            </a:r>
            <a:endParaRPr lang="en-US" sz="1200" dirty="0"/>
          </a:p>
          <a:p>
            <a:r>
              <a:rPr lang="he-IL" sz="1200" dirty="0"/>
              <a:t>אם תכבד הורים- ____________________________</a:t>
            </a:r>
            <a:endParaRPr lang="en-US" sz="1200" dirty="0"/>
          </a:p>
          <a:p>
            <a:r>
              <a:rPr lang="he-IL" sz="1200" dirty="0"/>
              <a:t>ואם לא תכבד הורים-</a:t>
            </a:r>
            <a:r>
              <a:rPr lang="he-IL" sz="1200" b="1" dirty="0"/>
              <a:t> _________________________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כבוד ההורים חשוב כ______________ ולכן מצוות כיבוד הורים נכתבה ב </a:t>
            </a:r>
            <a:r>
              <a:rPr lang="he-IL" sz="1200" dirty="0" smtClean="0"/>
              <a:t>_____________________</a:t>
            </a:r>
            <a:endParaRPr lang="en-US" sz="1200" dirty="0"/>
          </a:p>
          <a:p>
            <a:r>
              <a:rPr lang="he-IL" sz="1200" dirty="0"/>
              <a:t>שבהן המצוות הן _________________</a:t>
            </a:r>
            <a:endParaRPr lang="en-US" sz="1200" dirty="0"/>
          </a:p>
          <a:p>
            <a:r>
              <a:rPr lang="he-IL" sz="2000" dirty="0"/>
              <a:t> 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4041" y="1475656"/>
            <a:ext cx="2684919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sz="2000" dirty="0" smtClean="0">
              <a:cs typeface="Afarsek" pitchFamily="2" charset="-79"/>
            </a:endParaRPr>
          </a:p>
          <a:p>
            <a:pPr algn="ctr"/>
            <a:r>
              <a:rPr lang="he-IL" sz="3600" dirty="0" smtClean="0">
                <a:cs typeface="Afekoman" pitchFamily="2" charset="-79"/>
              </a:rPr>
              <a:t>עשרת הדיברות</a:t>
            </a:r>
          </a:p>
          <a:p>
            <a:pPr algn="ctr"/>
            <a:r>
              <a:rPr lang="he-IL" dirty="0" smtClean="0"/>
              <a:t>מפסוק א'- י"ב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91" y="899593"/>
            <a:ext cx="1330405" cy="8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4624" y="4645024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3441306" y="4645024"/>
            <a:ext cx="3356992" cy="43914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4747949"/>
            <a:ext cx="333975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dirty="0" smtClean="0">
              <a:cs typeface="Afarsek" pitchFamily="2" charset="-79"/>
            </a:endParaRPr>
          </a:p>
          <a:p>
            <a:pPr algn="ctr"/>
            <a:r>
              <a:rPr lang="he-IL" dirty="0" smtClean="0">
                <a:cs typeface="Afekoman" pitchFamily="2" charset="-79"/>
              </a:rPr>
              <a:t>5. "כבד את אביך ואת אמך"</a:t>
            </a:r>
          </a:p>
          <a:p>
            <a:endParaRPr lang="en-US" dirty="0"/>
          </a:p>
          <a:p>
            <a:r>
              <a:rPr lang="he-IL" sz="1200" b="1" dirty="0" smtClean="0"/>
              <a:t>מהות </a:t>
            </a:r>
            <a:r>
              <a:rPr lang="he-IL" sz="1200" b="1" dirty="0"/>
              <a:t>המצווה:</a:t>
            </a:r>
            <a:r>
              <a:rPr lang="he-IL" sz="1200" dirty="0"/>
              <a:t> מצווה על הבן לכבד את אביו ואת אמו, ולסייע להם בכל דרכיהם.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"למען יאריכון ימיך"-</a:t>
            </a:r>
            <a:endParaRPr lang="en-US" sz="1200" dirty="0"/>
          </a:p>
          <a:p>
            <a:r>
              <a:rPr lang="he-IL" sz="1200" dirty="0"/>
              <a:t>אם תכבד הורים- ____________________________</a:t>
            </a:r>
            <a:endParaRPr lang="en-US" sz="1200" dirty="0"/>
          </a:p>
          <a:p>
            <a:r>
              <a:rPr lang="he-IL" sz="1200" dirty="0"/>
              <a:t>ואם לא תכבד הורים-</a:t>
            </a:r>
            <a:r>
              <a:rPr lang="he-IL" sz="1200" b="1" dirty="0"/>
              <a:t> _________________________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 </a:t>
            </a:r>
            <a:endParaRPr lang="en-US" sz="1200" dirty="0"/>
          </a:p>
          <a:p>
            <a:r>
              <a:rPr lang="he-IL" sz="1200" dirty="0"/>
              <a:t>כבוד ההורים חשוב כ______________ ולכן מצוות כיבוד הורים נכתבה ב </a:t>
            </a:r>
            <a:r>
              <a:rPr lang="he-IL" sz="1200" dirty="0" smtClean="0"/>
              <a:t>_____________________</a:t>
            </a:r>
            <a:endParaRPr lang="en-US" sz="1200" dirty="0"/>
          </a:p>
          <a:p>
            <a:r>
              <a:rPr lang="he-IL" sz="1200" dirty="0"/>
              <a:t>שבהן המצוות הן _________________</a:t>
            </a:r>
            <a:endParaRPr lang="en-US" sz="1200" dirty="0"/>
          </a:p>
          <a:p>
            <a:r>
              <a:rPr lang="he-IL" sz="2000" dirty="0"/>
              <a:t> 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4041" y="6013176"/>
            <a:ext cx="2684919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sz="2000" dirty="0" smtClean="0">
              <a:cs typeface="Afarsek" pitchFamily="2" charset="-79"/>
            </a:endParaRPr>
          </a:p>
          <a:p>
            <a:pPr algn="ctr"/>
            <a:r>
              <a:rPr lang="he-IL" sz="3600" dirty="0" smtClean="0">
                <a:cs typeface="Afekoman" pitchFamily="2" charset="-79"/>
              </a:rPr>
              <a:t>עשרת הדיברות</a:t>
            </a:r>
          </a:p>
          <a:p>
            <a:pPr algn="ctr"/>
            <a:r>
              <a:rPr lang="he-IL" dirty="0" smtClean="0"/>
              <a:t>מפסוק א'- י"ב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91" y="5437113"/>
            <a:ext cx="1330405" cy="8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קבוצה 18"/>
          <p:cNvGrpSpPr/>
          <p:nvPr/>
        </p:nvGrpSpPr>
        <p:grpSpPr>
          <a:xfrm>
            <a:off x="4786322" y="3714744"/>
            <a:ext cx="761747" cy="405626"/>
            <a:chOff x="662742" y="1403648"/>
            <a:chExt cx="761747" cy="405626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1403648"/>
              <a:ext cx="288032" cy="30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662742" y="1547664"/>
              <a:ext cx="761747" cy="261610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893972"/>
                </a:avLst>
              </a:prstTxWarp>
              <a:spAutoFit/>
            </a:bodyPr>
            <a:lstStyle/>
            <a:p>
              <a:r>
                <a:rPr lang="he-IL" sz="1200" dirty="0" smtClean="0"/>
                <a:t>מצוות עשה</a:t>
              </a:r>
              <a:endParaRPr lang="he-IL" sz="1200" dirty="0"/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4786322" y="8309778"/>
            <a:ext cx="761747" cy="405626"/>
            <a:chOff x="662742" y="1403648"/>
            <a:chExt cx="761747" cy="405626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1403648"/>
              <a:ext cx="288032" cy="30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662742" y="1547664"/>
              <a:ext cx="761747" cy="261610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893972"/>
                </a:avLst>
              </a:prstTxWarp>
              <a:spAutoFit/>
            </a:bodyPr>
            <a:lstStyle/>
            <a:p>
              <a:r>
                <a:rPr lang="he-IL" sz="1200" dirty="0" smtClean="0"/>
                <a:t>מצוות עשה</a:t>
              </a:r>
              <a:endParaRPr lang="he-IL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986772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78</Words>
  <Application>Microsoft Office PowerPoint</Application>
  <PresentationFormat>‫הצגה על המסך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שירי</dc:creator>
  <cp:lastModifiedBy>MARSEL</cp:lastModifiedBy>
  <cp:revision>9</cp:revision>
  <dcterms:created xsi:type="dcterms:W3CDTF">2013-04-30T04:51:43Z</dcterms:created>
  <dcterms:modified xsi:type="dcterms:W3CDTF">2015-09-21T12:58:07Z</dcterms:modified>
</cp:coreProperties>
</file>