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9" r:id="rId4"/>
    <p:sldId id="256" r:id="rId5"/>
    <p:sldId id="257" r:id="rId6"/>
    <p:sldId id="258" r:id="rId7"/>
    <p:sldId id="264" r:id="rId8"/>
    <p:sldId id="265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CEB3EB-F4F2-46F4-8867-D3C68411A9A0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5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8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CEB3EB-F4F2-46F4-8867-D3C68411A9A0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8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6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8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2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3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2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9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977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7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18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02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3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21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19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4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72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26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0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2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2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50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10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5A7-2651-45FA-AE93-BF173149EB3E}" type="slidenum">
              <a:rPr lang="he-IL" smtClean="0">
                <a:solidFill>
                  <a:srgbClr val="465E9C"/>
                </a:solidFill>
              </a:rPr>
              <a:pPr/>
              <a:t>‹#›</a:t>
            </a:fld>
            <a:endParaRPr lang="he-I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4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6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7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1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9225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1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3/6/2014</a:t>
            </a:fld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sz="1100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1"/>
            <a:fld id="{457ABED6-D47F-46DA-9AB8-0ADB44C38B0B}" type="datetimeFigureOut">
              <a:rPr lang="he-IL" smtClean="0">
                <a:solidFill>
                  <a:srgbClr val="465E9C"/>
                </a:solidFill>
              </a:rPr>
              <a:pPr rtl="1"/>
              <a:t>ד'/אדר ב/תשע"ד</a:t>
            </a:fld>
            <a:endParaRPr lang="he-IL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1"/>
            <a:endParaRPr lang="he-IL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1"/>
            <a:fld id="{2F6695A7-2651-45FA-AE93-BF173149EB3E}" type="slidenum">
              <a:rPr lang="he-IL" smtClean="0">
                <a:solidFill>
                  <a:srgbClr val="465E9C"/>
                </a:solidFill>
              </a:rPr>
              <a:pPr rtl="1"/>
              <a:t>‹#›</a:t>
            </a:fld>
            <a:endParaRPr lang="he-IL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מרתון אנגלית תשע"ד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כיתה ה נועם המאירי</a:t>
            </a:r>
          </a:p>
          <a:p>
            <a:r>
              <a:rPr lang="en-US" dirty="0" smtClean="0"/>
              <a:t>©All rights reserved!</a:t>
            </a:r>
          </a:p>
          <a:p>
            <a:r>
              <a:rPr lang="en-US" dirty="0" err="1" smtClean="0"/>
              <a:t>Marcelle</a:t>
            </a:r>
            <a:r>
              <a:rPr lang="en-US" dirty="0" smtClean="0"/>
              <a:t> </a:t>
            </a:r>
            <a:r>
              <a:rPr lang="en-US" dirty="0" err="1" smtClean="0"/>
              <a:t>Tehila</a:t>
            </a:r>
            <a:r>
              <a:rPr lang="en-US" dirty="0" smtClean="0"/>
              <a:t> </a:t>
            </a:r>
            <a:r>
              <a:rPr lang="en-US" dirty="0" err="1" smtClean="0"/>
              <a:t>Bitton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07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לכל תלמידותיי היקרות!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he-IL" dirty="0" smtClean="0"/>
              <a:t>מאחלת לכן בהצלחה רבה,</a:t>
            </a:r>
          </a:p>
          <a:p>
            <a:pPr marL="68580" indent="0">
              <a:buNone/>
            </a:pPr>
            <a:r>
              <a:rPr lang="he-IL" dirty="0" smtClean="0"/>
              <a:t>זכורנה כי המפתח להצלחה הוא שינון ותרגול,</a:t>
            </a:r>
          </a:p>
          <a:p>
            <a:pPr marL="68580" indent="0">
              <a:buNone/>
            </a:pPr>
            <a:r>
              <a:rPr lang="he-IL" dirty="0" smtClean="0"/>
              <a:t>וכמובן- תפילה!</a:t>
            </a:r>
          </a:p>
          <a:p>
            <a:pPr marL="68580" indent="0">
              <a:buNone/>
            </a:pPr>
            <a:endParaRPr lang="he-IL" dirty="0"/>
          </a:p>
          <a:p>
            <a:pPr marL="68580" indent="0">
              <a:buNone/>
            </a:pPr>
            <a:r>
              <a:rPr lang="he-IL" dirty="0" smtClean="0"/>
              <a:t>שלכן,</a:t>
            </a:r>
          </a:p>
          <a:p>
            <a:pPr marL="68580" indent="0">
              <a:buNone/>
            </a:pPr>
            <a:r>
              <a:rPr lang="he-IL" dirty="0" smtClean="0"/>
              <a:t>המורה מרסל.</a:t>
            </a:r>
          </a:p>
          <a:p>
            <a:pPr marL="68580" indent="0">
              <a:buNone/>
            </a:pPr>
            <a:endParaRPr lang="he-IL" dirty="0"/>
          </a:p>
          <a:p>
            <a:pPr marL="68580" indent="0">
              <a:buNone/>
            </a:pPr>
            <a:r>
              <a:rPr lang="he-IL" dirty="0" smtClean="0"/>
              <a:t>נ.ב. כל הזכויות של מצגת זו שמורות. לשימוש בנות כיתה ה מנועם המאירי לתרגול וחזרה לקראת המיצב תשע"ד.</a:t>
            </a:r>
          </a:p>
          <a:p>
            <a:pPr marL="68580" indent="0">
              <a:buNone/>
            </a:pPr>
            <a:endParaRPr lang="he-IL" dirty="0" smtClean="0"/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6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901904"/>
          </a:xfrm>
        </p:spPr>
        <p:txBody>
          <a:bodyPr/>
          <a:lstStyle/>
          <a:p>
            <a:pPr algn="ctr"/>
            <a:r>
              <a:rPr lang="he-IL" dirty="0" smtClean="0"/>
              <a:t>משפטי תיאור-</a:t>
            </a:r>
            <a:r>
              <a:rPr lang="en-US" dirty="0" smtClean="0"/>
              <a:t> sentences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772816"/>
            <a:ext cx="8136904" cy="41764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e-IL" b="1" dirty="0">
                <a:solidFill>
                  <a:srgbClr val="7030A0"/>
                </a:solidFill>
              </a:rPr>
              <a:t>דרך א</a:t>
            </a:r>
            <a:r>
              <a:rPr lang="he-IL" b="1" dirty="0" smtClean="0">
                <a:solidFill>
                  <a:srgbClr val="7030A0"/>
                </a:solidFill>
              </a:rPr>
              <a:t>:</a:t>
            </a:r>
            <a:endParaRPr lang="he-IL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he-IL" dirty="0" smtClean="0">
                <a:solidFill>
                  <a:schemeClr val="tx1"/>
                </a:solidFill>
              </a:rPr>
              <a:t>יש לי תמונה ויש בה חפצים. </a:t>
            </a:r>
            <a:r>
              <a:rPr lang="he-IL" dirty="0" smtClean="0">
                <a:solidFill>
                  <a:srgbClr val="002060"/>
                </a:solidFill>
              </a:rPr>
              <a:t>אבחר חפץ (כדור).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</a:p>
          <a:p>
            <a:pPr marL="68580" indent="0">
              <a:buNone/>
            </a:pPr>
            <a:r>
              <a:rPr lang="he-IL" dirty="0" smtClean="0">
                <a:solidFill>
                  <a:srgbClr val="00B0F0"/>
                </a:solidFill>
              </a:rPr>
              <a:t>אתחיל תמיד ב- </a:t>
            </a:r>
            <a:r>
              <a:rPr lang="en-US" b="1" dirty="0" smtClean="0">
                <a:solidFill>
                  <a:srgbClr val="FF0000"/>
                </a:solidFill>
              </a:rPr>
              <a:t>The</a:t>
            </a:r>
            <a:endParaRPr lang="he-IL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he-IL" dirty="0" smtClean="0">
                <a:solidFill>
                  <a:srgbClr val="00B0F0"/>
                </a:solidFill>
              </a:rPr>
              <a:t>אחר כך-</a:t>
            </a:r>
            <a:r>
              <a:rPr lang="he-IL" b="1" dirty="0" smtClean="0">
                <a:solidFill>
                  <a:srgbClr val="FF0000"/>
                </a:solidFill>
              </a:rPr>
              <a:t>שם החפץ.</a:t>
            </a:r>
          </a:p>
          <a:p>
            <a:pPr marL="68580" indent="0">
              <a:buNone/>
            </a:pPr>
            <a:r>
              <a:rPr lang="he-IL" b="1" dirty="0" smtClean="0">
                <a:solidFill>
                  <a:srgbClr val="FF0000"/>
                </a:solidFill>
              </a:rPr>
              <a:t>פועל עזר (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he-IL" b="1" dirty="0" smtClean="0">
                <a:solidFill>
                  <a:srgbClr val="FF0000"/>
                </a:solidFill>
              </a:rPr>
              <a:t> </a:t>
            </a:r>
            <a:r>
              <a:rPr lang="he-IL" b="1" dirty="0" smtClean="0">
                <a:solidFill>
                  <a:srgbClr val="00B0F0"/>
                </a:solidFill>
              </a:rPr>
              <a:t>ליחיד</a:t>
            </a:r>
            <a:r>
              <a:rPr lang="he-IL" b="1" dirty="0" smtClean="0">
                <a:solidFill>
                  <a:srgbClr val="FF0000"/>
                </a:solidFill>
              </a:rPr>
              <a:t> ו-</a:t>
            </a:r>
            <a:r>
              <a:rPr lang="en-US" b="1" dirty="0" smtClean="0">
                <a:solidFill>
                  <a:srgbClr val="FF0000"/>
                </a:solidFill>
              </a:rPr>
              <a:t>are</a:t>
            </a:r>
            <a:r>
              <a:rPr lang="he-IL" b="1" dirty="0" smtClean="0">
                <a:solidFill>
                  <a:srgbClr val="FF0000"/>
                </a:solidFill>
              </a:rPr>
              <a:t> </a:t>
            </a:r>
            <a:r>
              <a:rPr lang="he-IL" b="1" dirty="0" smtClean="0">
                <a:solidFill>
                  <a:srgbClr val="00B0F0"/>
                </a:solidFill>
              </a:rPr>
              <a:t>לרבים</a:t>
            </a:r>
            <a:r>
              <a:rPr lang="he-IL" b="1" dirty="0" smtClean="0">
                <a:solidFill>
                  <a:srgbClr val="FF0000"/>
                </a:solidFill>
              </a:rPr>
              <a:t>)</a:t>
            </a:r>
          </a:p>
          <a:p>
            <a:pPr marL="68580" indent="0">
              <a:buNone/>
            </a:pPr>
            <a:r>
              <a:rPr lang="he-IL" dirty="0" smtClean="0">
                <a:solidFill>
                  <a:srgbClr val="00B0F0"/>
                </a:solidFill>
              </a:rPr>
              <a:t>ולבסוף </a:t>
            </a:r>
            <a:r>
              <a:rPr lang="he-IL" b="1" dirty="0" smtClean="0">
                <a:solidFill>
                  <a:srgbClr val="FF0000"/>
                </a:solidFill>
              </a:rPr>
              <a:t>התיאור</a:t>
            </a:r>
          </a:p>
          <a:p>
            <a:pPr marL="6858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The _________is _________.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</a:t>
            </a:r>
            <a:r>
              <a:rPr lang="en-US" b="1" dirty="0" smtClean="0">
                <a:solidFill>
                  <a:srgbClr val="FF0000"/>
                </a:solidFill>
              </a:rPr>
              <a:t> ball </a:t>
            </a:r>
            <a:r>
              <a:rPr lang="en-US" b="1" dirty="0" smtClean="0">
                <a:solidFill>
                  <a:srgbClr val="7030A0"/>
                </a:solidFill>
              </a:rPr>
              <a:t>is</a:t>
            </a:r>
            <a:r>
              <a:rPr lang="en-US" b="1" dirty="0" smtClean="0">
                <a:solidFill>
                  <a:srgbClr val="FF0000"/>
                </a:solidFill>
              </a:rPr>
              <a:t> big.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</a:t>
            </a:r>
            <a:r>
              <a:rPr lang="en-US" b="1" dirty="0" smtClean="0">
                <a:solidFill>
                  <a:srgbClr val="FF0000"/>
                </a:solidFill>
              </a:rPr>
              <a:t> sandals </a:t>
            </a:r>
            <a:r>
              <a:rPr lang="en-US" b="1" dirty="0" smtClean="0">
                <a:solidFill>
                  <a:srgbClr val="7030A0"/>
                </a:solidFill>
              </a:rPr>
              <a:t>are</a:t>
            </a:r>
            <a:r>
              <a:rPr lang="en-US" b="1" dirty="0" smtClean="0">
                <a:solidFill>
                  <a:srgbClr val="FF0000"/>
                </a:solidFill>
              </a:rPr>
              <a:t> nice.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לפני שבכלל מתחילים לכתוב באנגלית- מה צריך לזכור?</a:t>
            </a:r>
            <a:endParaRPr lang="he-IL" dirty="0"/>
          </a:p>
        </p:txBody>
      </p:sp>
      <p:pic>
        <p:nvPicPr>
          <p:cNvPr id="21506" name="Picture 2" descr="C:\Users\MARSEL\AppData\Local\Microsoft\Windows\Temporary Internet Files\Content.IE5\UYX4CJOP\MC9002811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223555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כב עם 5 פינות 3"/>
          <p:cNvSpPr/>
          <p:nvPr/>
        </p:nvSpPr>
        <p:spPr>
          <a:xfrm>
            <a:off x="4283968" y="1844824"/>
            <a:ext cx="3744416" cy="2592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white"/>
                </a:solidFill>
              </a:rPr>
              <a:t>אות גדולה בתחילת משפט</a:t>
            </a: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כוכב עם 5 פינות 5"/>
          <p:cNvSpPr/>
          <p:nvPr/>
        </p:nvSpPr>
        <p:spPr>
          <a:xfrm>
            <a:off x="1115616" y="3573016"/>
            <a:ext cx="3744416" cy="2592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white"/>
                </a:solidFill>
              </a:rPr>
              <a:t>סימני פיסוק</a:t>
            </a:r>
          </a:p>
          <a:p>
            <a:pPr algn="ctr"/>
            <a:r>
              <a:rPr lang="he-IL" dirty="0" smtClean="0">
                <a:solidFill>
                  <a:prstClr val="white"/>
                </a:solidFill>
              </a:rPr>
              <a:t>. , !</a:t>
            </a:r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21507" name="Picture 3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6142">
            <a:off x="5004048" y="4828119"/>
            <a:ext cx="1565453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MARSEL\AppData\Local\Microsoft\Windows\Temporary Internet Files\Content.IE5\S61RAO70\MC90043379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1535243" cy="15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901904"/>
          </a:xfrm>
        </p:spPr>
        <p:txBody>
          <a:bodyPr/>
          <a:lstStyle/>
          <a:p>
            <a:pPr algn="ctr"/>
            <a:r>
              <a:rPr lang="he-IL" dirty="0" smtClean="0"/>
              <a:t>משפטים-</a:t>
            </a:r>
            <a:r>
              <a:rPr lang="en-US" dirty="0" smtClean="0"/>
              <a:t> sentences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772816"/>
            <a:ext cx="8136904" cy="417646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he-IL" b="1" dirty="0">
                <a:solidFill>
                  <a:srgbClr val="7030A0"/>
                </a:solidFill>
              </a:rPr>
              <a:t>דרך ב</a:t>
            </a:r>
            <a:r>
              <a:rPr lang="he-IL" b="1" dirty="0" smtClean="0">
                <a:solidFill>
                  <a:srgbClr val="7030A0"/>
                </a:solidFill>
              </a:rPr>
              <a:t>:</a:t>
            </a:r>
            <a:endParaRPr lang="he-IL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he-IL" dirty="0" smtClean="0">
                <a:solidFill>
                  <a:schemeClr val="tx1"/>
                </a:solidFill>
              </a:rPr>
              <a:t>יש לי תמונה ויש בה חפצים. </a:t>
            </a:r>
            <a:r>
              <a:rPr lang="he-IL" dirty="0" smtClean="0">
                <a:solidFill>
                  <a:srgbClr val="002060"/>
                </a:solidFill>
              </a:rPr>
              <a:t>אבחר 2 חפצים (שולחן וספר).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</a:p>
          <a:p>
            <a:pPr marL="68580" indent="0">
              <a:buNone/>
            </a:pPr>
            <a:r>
              <a:rPr lang="he-IL" dirty="0" smtClean="0">
                <a:solidFill>
                  <a:srgbClr val="00B0F0"/>
                </a:solidFill>
              </a:rPr>
              <a:t>אתחיל תמיד ב- </a:t>
            </a:r>
            <a:r>
              <a:rPr lang="en-US" b="1" dirty="0" smtClean="0">
                <a:solidFill>
                  <a:srgbClr val="FF0000"/>
                </a:solidFill>
              </a:rPr>
              <a:t>There is </a:t>
            </a:r>
            <a:r>
              <a:rPr lang="en-US" b="1" dirty="0" smtClean="0">
                <a:solidFill>
                  <a:srgbClr val="FF0000"/>
                </a:solidFill>
              </a:rPr>
              <a:t>a\an</a:t>
            </a:r>
            <a:r>
              <a:rPr lang="he-IL" b="1" dirty="0" smtClean="0">
                <a:solidFill>
                  <a:srgbClr val="FF0000"/>
                </a:solidFill>
              </a:rPr>
              <a:t>- ליחיד</a:t>
            </a:r>
            <a:endParaRPr lang="he-IL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he-IL" dirty="0" smtClean="0">
                <a:solidFill>
                  <a:srgbClr val="00B0F0"/>
                </a:solidFill>
              </a:rPr>
              <a:t>אחר כך-</a:t>
            </a:r>
            <a:r>
              <a:rPr lang="he-IL" b="1" dirty="0" smtClean="0">
                <a:solidFill>
                  <a:srgbClr val="FF0000"/>
                </a:solidFill>
              </a:rPr>
              <a:t>שם חפץ 1.</a:t>
            </a:r>
          </a:p>
          <a:p>
            <a:pPr marL="68580" indent="0">
              <a:buNone/>
            </a:pPr>
            <a:r>
              <a:rPr lang="he-IL" dirty="0" smtClean="0">
                <a:solidFill>
                  <a:srgbClr val="00B0F0"/>
                </a:solidFill>
              </a:rPr>
              <a:t>ו</a:t>
            </a:r>
            <a:r>
              <a:rPr lang="he-IL" b="1" dirty="0" smtClean="0">
                <a:solidFill>
                  <a:srgbClr val="FF0000"/>
                </a:solidFill>
              </a:rPr>
              <a:t>המיקום- </a:t>
            </a:r>
            <a:r>
              <a:rPr lang="en-US" b="1" dirty="0" smtClean="0">
                <a:solidFill>
                  <a:srgbClr val="FF0000"/>
                </a:solidFill>
              </a:rPr>
              <a:t>on, in</a:t>
            </a:r>
            <a:endParaRPr lang="he-IL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he-IL" b="1" dirty="0" smtClean="0">
                <a:solidFill>
                  <a:srgbClr val="FF0000"/>
                </a:solidFill>
              </a:rPr>
              <a:t>המילה </a:t>
            </a:r>
            <a:r>
              <a:rPr lang="en-US" b="1" dirty="0" smtClean="0">
                <a:solidFill>
                  <a:srgbClr val="FF0000"/>
                </a:solidFill>
              </a:rPr>
              <a:t>the</a:t>
            </a:r>
          </a:p>
          <a:p>
            <a:pPr marL="68580" indent="0">
              <a:buNone/>
            </a:pPr>
            <a:r>
              <a:rPr lang="he-IL" b="1" dirty="0" smtClean="0">
                <a:solidFill>
                  <a:srgbClr val="FF0000"/>
                </a:solidFill>
              </a:rPr>
              <a:t>חפץ 2</a:t>
            </a:r>
          </a:p>
          <a:p>
            <a:pPr marL="6858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There is a _________on the _________.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There is a</a:t>
            </a:r>
            <a:r>
              <a:rPr lang="en-US" b="1" dirty="0" smtClean="0">
                <a:solidFill>
                  <a:srgbClr val="FF0000"/>
                </a:solidFill>
              </a:rPr>
              <a:t> book </a:t>
            </a:r>
            <a:r>
              <a:rPr lang="en-US" b="1" dirty="0" smtClean="0">
                <a:solidFill>
                  <a:srgbClr val="7030A0"/>
                </a:solidFill>
              </a:rPr>
              <a:t>on the</a:t>
            </a:r>
            <a:r>
              <a:rPr lang="en-US" b="1" dirty="0" smtClean="0">
                <a:solidFill>
                  <a:srgbClr val="FF0000"/>
                </a:solidFill>
              </a:rPr>
              <a:t> table.</a:t>
            </a:r>
          </a:p>
          <a:p>
            <a:pPr marL="68580" indent="0" algn="ctr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There are </a:t>
            </a:r>
            <a:r>
              <a:rPr lang="en-US" b="1" dirty="0" smtClean="0">
                <a:solidFill>
                  <a:srgbClr val="7030A0"/>
                </a:solidFill>
              </a:rPr>
              <a:t>some</a:t>
            </a:r>
            <a:r>
              <a:rPr lang="en-US" b="1" dirty="0" smtClean="0">
                <a:solidFill>
                  <a:srgbClr val="FF0000"/>
                </a:solidFill>
              </a:rPr>
              <a:t> books </a:t>
            </a:r>
            <a:r>
              <a:rPr lang="en-US" b="1" dirty="0" smtClean="0">
                <a:solidFill>
                  <a:srgbClr val="7030A0"/>
                </a:solidFill>
              </a:rPr>
              <a:t>on the</a:t>
            </a:r>
            <a:r>
              <a:rPr lang="en-US" b="1" dirty="0" smtClean="0">
                <a:solidFill>
                  <a:srgbClr val="FF0000"/>
                </a:solidFill>
              </a:rPr>
              <a:t> tables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he-IL" b="1" dirty="0" smtClean="0">
                <a:solidFill>
                  <a:srgbClr val="FF0000"/>
                </a:solidFill>
              </a:rPr>
              <a:t>- לרבים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MARSEL\AppData\Local\Microsoft\Windows\Temporary Internet Files\Content.IE5\UYX4CJOP\MC9004417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467927" cy="14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SEL\AppData\Local\Microsoft\Windows\Temporary Internet Files\Content.IE5\NZCLEC55\MC9003015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0384"/>
            <a:ext cx="1277829" cy="9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901904"/>
          </a:xfrm>
        </p:spPr>
        <p:txBody>
          <a:bodyPr/>
          <a:lstStyle/>
          <a:p>
            <a:pPr algn="ctr"/>
            <a:r>
              <a:rPr lang="he-IL" dirty="0" smtClean="0"/>
              <a:t>משפטי פעולה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772816"/>
            <a:ext cx="8136904" cy="41764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e-IL" b="1" dirty="0">
                <a:solidFill>
                  <a:srgbClr val="7030A0"/>
                </a:solidFill>
              </a:rPr>
              <a:t>דרך </a:t>
            </a:r>
            <a:r>
              <a:rPr lang="he-IL" b="1" dirty="0" smtClean="0">
                <a:solidFill>
                  <a:srgbClr val="7030A0"/>
                </a:solidFill>
              </a:rPr>
              <a:t>א:</a:t>
            </a:r>
            <a:endParaRPr lang="he-IL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he-IL" dirty="0" smtClean="0">
                <a:solidFill>
                  <a:srgbClr val="00B0F0"/>
                </a:solidFill>
              </a:rPr>
              <a:t>אכתוב את </a:t>
            </a:r>
            <a:r>
              <a:rPr lang="he-IL" b="1" dirty="0" smtClean="0">
                <a:solidFill>
                  <a:srgbClr val="FF0000"/>
                </a:solidFill>
              </a:rPr>
              <a:t>שם הבן אדם ( או הגוף)</a:t>
            </a:r>
          </a:p>
          <a:p>
            <a:pPr marL="68580" indent="0">
              <a:buNone/>
            </a:pPr>
            <a:r>
              <a:rPr lang="he-IL" dirty="0" smtClean="0">
                <a:solidFill>
                  <a:srgbClr val="00B0F0"/>
                </a:solidFill>
              </a:rPr>
              <a:t>המילה </a:t>
            </a:r>
            <a:r>
              <a:rPr lang="en-US" b="1" dirty="0" smtClean="0">
                <a:solidFill>
                  <a:srgbClr val="00B0F0"/>
                </a:solidFill>
              </a:rPr>
              <a:t>can</a:t>
            </a:r>
            <a:endParaRPr lang="he-IL" b="1" dirty="0" smtClean="0">
              <a:solidFill>
                <a:srgbClr val="00B0F0"/>
              </a:solidFill>
            </a:endParaRPr>
          </a:p>
          <a:p>
            <a:pPr marL="68580" indent="0">
              <a:buNone/>
            </a:pPr>
            <a:r>
              <a:rPr lang="he-IL" b="1" dirty="0" smtClean="0">
                <a:solidFill>
                  <a:srgbClr val="FF0000"/>
                </a:solidFill>
              </a:rPr>
              <a:t>הפועל</a:t>
            </a:r>
          </a:p>
          <a:p>
            <a:pPr marL="6858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 ________  can _________. </a:t>
            </a:r>
          </a:p>
          <a:p>
            <a:pPr marL="6858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Tova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can</a:t>
            </a:r>
            <a:r>
              <a:rPr lang="en-US" b="1" dirty="0" smtClean="0">
                <a:solidFill>
                  <a:srgbClr val="FF0000"/>
                </a:solidFill>
              </a:rPr>
              <a:t> jump.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She  </a:t>
            </a:r>
            <a:r>
              <a:rPr lang="en-US" b="1" dirty="0" smtClean="0">
                <a:solidFill>
                  <a:srgbClr val="7030A0"/>
                </a:solidFill>
              </a:rPr>
              <a:t>can</a:t>
            </a:r>
            <a:r>
              <a:rPr lang="en-US" b="1" dirty="0" smtClean="0">
                <a:solidFill>
                  <a:srgbClr val="FF0000"/>
                </a:solidFill>
              </a:rPr>
              <a:t> play.</a:t>
            </a:r>
          </a:p>
          <a:p>
            <a:pPr marL="68580" indent="0" algn="ctr">
              <a:buNone/>
            </a:pPr>
            <a:r>
              <a:rPr lang="he-IL" sz="2000" dirty="0" smtClean="0">
                <a:solidFill>
                  <a:srgbClr val="FF0000"/>
                </a:solidFill>
              </a:rPr>
              <a:t>(אפשר להוסיף אחר כך איפה, מתי ואיך)</a:t>
            </a:r>
            <a:endParaRPr lang="he-IL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1707185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RSEL\AppData\Local\Microsoft\Windows\Temporary Internet Files\Content.IE5\P2TDYQRL\MC90042415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656184" cy="27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901904"/>
          </a:xfrm>
        </p:spPr>
        <p:txBody>
          <a:bodyPr/>
          <a:lstStyle/>
          <a:p>
            <a:pPr algn="ctr"/>
            <a:r>
              <a:rPr lang="he-IL" dirty="0" smtClean="0"/>
              <a:t>משפטי פעולה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772816"/>
            <a:ext cx="8136904" cy="417646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he-IL" b="1" dirty="0">
                <a:solidFill>
                  <a:srgbClr val="7030A0"/>
                </a:solidFill>
              </a:rPr>
              <a:t>דרך ב</a:t>
            </a:r>
            <a:r>
              <a:rPr lang="he-IL" b="1" dirty="0" smtClean="0">
                <a:solidFill>
                  <a:srgbClr val="7030A0"/>
                </a:solidFill>
              </a:rPr>
              <a:t>:</a:t>
            </a:r>
            <a:endParaRPr lang="he-IL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he-IL" dirty="0" smtClean="0">
                <a:solidFill>
                  <a:srgbClr val="FF0000"/>
                </a:solidFill>
              </a:rPr>
              <a:t>אכתוב את </a:t>
            </a:r>
            <a:r>
              <a:rPr lang="he-IL" b="1" dirty="0" smtClean="0">
                <a:solidFill>
                  <a:srgbClr val="FF0000"/>
                </a:solidFill>
              </a:rPr>
              <a:t>שם הבן אדם ( או הגוף)</a:t>
            </a:r>
          </a:p>
          <a:p>
            <a:pPr marL="68580" indent="0">
              <a:buNone/>
            </a:pPr>
            <a:r>
              <a:rPr lang="he-IL" b="1" dirty="0" smtClean="0">
                <a:solidFill>
                  <a:srgbClr val="92D050"/>
                </a:solidFill>
              </a:rPr>
              <a:t>הפועל</a:t>
            </a:r>
          </a:p>
          <a:p>
            <a:pPr marL="68580" indent="0">
              <a:buNone/>
            </a:pPr>
            <a:r>
              <a:rPr lang="he-IL" dirty="0" smtClean="0">
                <a:solidFill>
                  <a:srgbClr val="92D050"/>
                </a:solidFill>
              </a:rPr>
              <a:t>(אם הנושא יחיד נוסיף </a:t>
            </a:r>
            <a:r>
              <a:rPr lang="en-US" dirty="0" smtClean="0">
                <a:solidFill>
                  <a:srgbClr val="92D050"/>
                </a:solidFill>
              </a:rPr>
              <a:t>S</a:t>
            </a:r>
            <a:r>
              <a:rPr lang="he-IL" dirty="0" smtClean="0">
                <a:solidFill>
                  <a:srgbClr val="92D050"/>
                </a:solidFill>
              </a:rPr>
              <a:t> לפועל)</a:t>
            </a:r>
          </a:p>
          <a:p>
            <a:pPr marL="68580" indent="0">
              <a:buNone/>
            </a:pPr>
            <a:r>
              <a:rPr lang="he-IL" b="1" dirty="0" smtClean="0">
                <a:solidFill>
                  <a:srgbClr val="00B0F0"/>
                </a:solidFill>
              </a:rPr>
              <a:t>המשך משפט</a:t>
            </a:r>
          </a:p>
          <a:p>
            <a:pPr marL="68580" indent="0">
              <a:buNone/>
            </a:pPr>
            <a:endParaRPr lang="he-IL" b="1" dirty="0" smtClean="0">
              <a:solidFill>
                <a:srgbClr val="FF0000"/>
              </a:solidFill>
            </a:endParaRPr>
          </a:p>
          <a:p>
            <a:pPr marL="6858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________</a:t>
            </a:r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en-US" sz="3200" b="1" dirty="0" smtClean="0">
                <a:solidFill>
                  <a:srgbClr val="92D050"/>
                </a:solidFill>
              </a:rPr>
              <a:t>_________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________</a:t>
            </a:r>
          </a:p>
          <a:p>
            <a:pPr marL="6858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Tova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jump</a:t>
            </a:r>
            <a:r>
              <a:rPr lang="en-US" b="1" dirty="0" smtClean="0">
                <a:solidFill>
                  <a:srgbClr val="FF0000"/>
                </a:solidFill>
              </a:rPr>
              <a:t>s </a:t>
            </a:r>
            <a:r>
              <a:rPr lang="en-US" b="1" dirty="0" smtClean="0">
                <a:solidFill>
                  <a:srgbClr val="00B0F0"/>
                </a:solidFill>
              </a:rPr>
              <a:t>on the floor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Danna and </a:t>
            </a:r>
            <a:r>
              <a:rPr lang="en-US" b="1" dirty="0" err="1" smtClean="0">
                <a:solidFill>
                  <a:srgbClr val="FF0000"/>
                </a:solidFill>
              </a:rPr>
              <a:t>Dany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play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every day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68580" indent="0" algn="ctr">
              <a:buNone/>
            </a:pPr>
            <a:r>
              <a:rPr lang="he-IL" sz="2000" dirty="0" smtClean="0">
                <a:solidFill>
                  <a:srgbClr val="FF0000"/>
                </a:solidFill>
              </a:rPr>
              <a:t>(איפה, מתי ואיך)</a:t>
            </a:r>
            <a:endParaRPr lang="he-IL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1707185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RSEL\AppData\Local\Microsoft\Windows\Temporary Internet Files\Content.IE5\P2TDYQRL\MC90042415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656184" cy="27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77064" y="404664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משימות האזנה- הטריקים </a:t>
            </a:r>
            <a:r>
              <a:rPr lang="he-IL" b="1" dirty="0" smtClean="0">
                <a:solidFill>
                  <a:schemeClr val="tx2">
                    <a:lumMod val="75000"/>
                  </a:schemeClr>
                </a:solidFill>
              </a:rPr>
              <a:t>לפני ההאזנה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900605" y="1196752"/>
            <a:ext cx="7408333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 smtClean="0"/>
              <a:t>1. קודם כל- לקרוא </a:t>
            </a:r>
            <a:r>
              <a:rPr lang="he-IL" b="1" dirty="0" smtClean="0"/>
              <a:t>מה רוצים ממני במשימות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האם זה להקיף בעיגול? או בכלל לענות תשובה?</a:t>
            </a:r>
          </a:p>
          <a:p>
            <a:pPr marL="0" indent="0">
              <a:buNone/>
            </a:pPr>
            <a:r>
              <a:rPr lang="he-IL" dirty="0" smtClean="0"/>
              <a:t>2. להבין את </a:t>
            </a:r>
            <a:r>
              <a:rPr lang="he-IL" b="1" dirty="0" smtClean="0"/>
              <a:t>התוכן של השאלה</a:t>
            </a:r>
          </a:p>
          <a:p>
            <a:pPr marL="0" indent="0">
              <a:buNone/>
            </a:pPr>
            <a:r>
              <a:rPr lang="he-IL" dirty="0" smtClean="0"/>
              <a:t>אם זו שאלה אמריקאית- להבין גם את התשובות</a:t>
            </a:r>
          </a:p>
          <a:p>
            <a:pPr marL="0" indent="0">
              <a:buNone/>
            </a:pPr>
            <a:r>
              <a:rPr lang="he-IL" dirty="0" smtClean="0"/>
              <a:t>3. לחשוב: איך </a:t>
            </a:r>
            <a:r>
              <a:rPr lang="he-IL" b="1" dirty="0" smtClean="0"/>
              <a:t>אני אומרת </a:t>
            </a:r>
            <a:r>
              <a:rPr lang="he-IL" dirty="0" smtClean="0"/>
              <a:t>את ה</a:t>
            </a:r>
            <a:r>
              <a:rPr lang="he-IL" b="1" dirty="0" smtClean="0"/>
              <a:t>תשובות </a:t>
            </a:r>
            <a:r>
              <a:rPr lang="he-IL" dirty="0" smtClean="0"/>
              <a:t>האלה ב</a:t>
            </a:r>
            <a:r>
              <a:rPr lang="he-IL" b="1" dirty="0" smtClean="0"/>
              <a:t>אנגלית</a:t>
            </a:r>
            <a:r>
              <a:rPr lang="he-IL" dirty="0" smtClean="0"/>
              <a:t>?</a:t>
            </a:r>
          </a:p>
          <a:p>
            <a:pPr marL="0" indent="0">
              <a:buNone/>
            </a:pPr>
            <a:r>
              <a:rPr lang="he-IL" dirty="0" smtClean="0"/>
              <a:t>להגיד לעצמי מס' פעמים את התשובה האפשרית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b="1" dirty="0" smtClean="0"/>
              <a:t>להאזין פעמיים:</a:t>
            </a:r>
          </a:p>
          <a:p>
            <a:pPr marL="0" indent="0">
              <a:buNone/>
            </a:pPr>
            <a:r>
              <a:rPr lang="he-IL" dirty="0" smtClean="0"/>
              <a:t>פעם </a:t>
            </a:r>
            <a:r>
              <a:rPr lang="he-IL" b="1" dirty="0" smtClean="0"/>
              <a:t>אחת- מקיפים </a:t>
            </a:r>
            <a:r>
              <a:rPr lang="he-IL" dirty="0" smtClean="0"/>
              <a:t>גם אם לא בטוחים. אם זו השלמת משפט- כותבים את כל מה שקשור כששומעים חלק מהמשפט</a:t>
            </a:r>
          </a:p>
          <a:p>
            <a:pPr marL="0" indent="0">
              <a:buNone/>
            </a:pPr>
            <a:r>
              <a:rPr lang="he-IL" dirty="0" smtClean="0"/>
              <a:t>פעם </a:t>
            </a:r>
            <a:r>
              <a:rPr lang="he-IL" b="1" dirty="0" smtClean="0"/>
              <a:t>שנייה- בודקים </a:t>
            </a:r>
            <a:r>
              <a:rPr lang="he-IL" dirty="0" smtClean="0"/>
              <a:t>אם מה שהקפנו נכון. </a:t>
            </a:r>
            <a:endParaRPr lang="he-IL" dirty="0"/>
          </a:p>
        </p:txBody>
      </p:sp>
      <p:sp>
        <p:nvSpPr>
          <p:cNvPr id="4" name="כותרת 2"/>
          <p:cNvSpPr txBox="1">
            <a:spLocks/>
          </p:cNvSpPr>
          <p:nvPr/>
        </p:nvSpPr>
        <p:spPr>
          <a:xfrm>
            <a:off x="477064" y="4084308"/>
            <a:ext cx="8229600" cy="104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b="1" dirty="0" smtClean="0">
                <a:solidFill>
                  <a:srgbClr val="073E87">
                    <a:lumMod val="75000"/>
                  </a:srgbClr>
                </a:solidFill>
              </a:rPr>
              <a:t> בזמן ההאזנה</a:t>
            </a:r>
            <a:r>
              <a:rPr lang="he-IL" dirty="0" smtClean="0">
                <a:solidFill>
                  <a:srgbClr val="073E87">
                    <a:lumMod val="75000"/>
                  </a:srgbClr>
                </a:solidFill>
              </a:rPr>
              <a:t>:</a:t>
            </a:r>
            <a:endParaRPr lang="he-IL" dirty="0">
              <a:solidFill>
                <a:srgbClr val="073E87">
                  <a:lumMod val="75000"/>
                </a:srgbClr>
              </a:solidFill>
            </a:endParaRPr>
          </a:p>
        </p:txBody>
      </p:sp>
      <p:pic>
        <p:nvPicPr>
          <p:cNvPr id="2050" name="Picture 2" descr="C:\Users\MARSEL\AppData\Local\Microsoft\Windows\Temporary Internet Files\Content.IE5\UYX4CJOP\MC90043384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1" y="299695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איך עובדים עם טקסט?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2800" b="1" dirty="0" smtClean="0"/>
              <a:t>קוראים את ההוראות </a:t>
            </a:r>
            <a:r>
              <a:rPr lang="he-IL" sz="2800" dirty="0" smtClean="0"/>
              <a:t>היטב! מה רוצים ממני?</a:t>
            </a:r>
          </a:p>
          <a:p>
            <a:pPr algn="ctr"/>
            <a:r>
              <a:rPr lang="he-IL" sz="2800" dirty="0" smtClean="0"/>
              <a:t>לדעת בע"פ את </a:t>
            </a:r>
            <a:r>
              <a:rPr lang="he-IL" sz="2800" b="1" dirty="0" smtClean="0"/>
              <a:t>מילות השאלה </a:t>
            </a:r>
            <a:r>
              <a:rPr lang="he-IL" sz="2800" dirty="0" smtClean="0"/>
              <a:t>ואת הפירוש שלהן</a:t>
            </a:r>
          </a:p>
          <a:p>
            <a:pPr algn="ctr"/>
            <a:r>
              <a:rPr lang="he-IL" sz="2800" dirty="0" smtClean="0"/>
              <a:t>מסתכלים על </a:t>
            </a:r>
            <a:r>
              <a:rPr lang="he-IL" sz="2800" b="1" dirty="0" smtClean="0"/>
              <a:t>הכותרת</a:t>
            </a:r>
            <a:r>
              <a:rPr lang="he-IL" sz="2800" dirty="0" smtClean="0"/>
              <a:t>- מה אני יודעת על הנושא? אם יש </a:t>
            </a:r>
            <a:r>
              <a:rPr lang="he-IL" sz="2800" b="1" dirty="0" smtClean="0"/>
              <a:t>תמונות\</a:t>
            </a:r>
            <a:r>
              <a:rPr lang="he-IL" sz="2800" dirty="0" smtClean="0"/>
              <a:t>רישומים- מה זה אומר לי?</a:t>
            </a:r>
          </a:p>
          <a:p>
            <a:pPr algn="ctr"/>
            <a:r>
              <a:rPr lang="he-IL" sz="2800" dirty="0" smtClean="0">
                <a:solidFill>
                  <a:srgbClr val="FF0000"/>
                </a:solidFill>
              </a:rPr>
              <a:t>טיפ: אם הטקסט קצר- קראו אותו במהירות. אם הטקסט ארוך- עברו מיד לשאלות, קראו אותם, ואז חפשו את התשובות בטקסט.</a:t>
            </a:r>
          </a:p>
        </p:txBody>
      </p:sp>
    </p:spTree>
    <p:extLst>
      <p:ext uri="{BB962C8B-B14F-4D97-AF65-F5344CB8AC3E}">
        <p14:creationId xmlns:p14="http://schemas.microsoft.com/office/powerpoint/2010/main" val="35147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3608" y="1412776"/>
            <a:ext cx="6777317" cy="4608512"/>
          </a:xfrm>
        </p:spPr>
        <p:txBody>
          <a:bodyPr>
            <a:normAutofit fontScale="92500" lnSpcReduction="20000"/>
          </a:bodyPr>
          <a:lstStyle/>
          <a:p>
            <a:pPr marL="68580" indent="0" algn="ctr" rtl="0">
              <a:buNone/>
            </a:pPr>
            <a:r>
              <a:rPr lang="he-IL" b="1" dirty="0" smtClean="0">
                <a:solidFill>
                  <a:srgbClr val="0070C0"/>
                </a:solidFill>
              </a:rPr>
              <a:t>בעבודה עם השאלות:</a:t>
            </a:r>
            <a:endParaRPr lang="he-IL" b="1" dirty="0">
              <a:solidFill>
                <a:srgbClr val="0070C0"/>
              </a:solidFill>
            </a:endParaRPr>
          </a:p>
          <a:p>
            <a:pPr marL="525780" indent="-457200" algn="ctr">
              <a:buAutoNum type="arabicPeriod"/>
            </a:pPr>
            <a:r>
              <a:rPr lang="he-IL" dirty="0" smtClean="0">
                <a:solidFill>
                  <a:srgbClr val="7030A0"/>
                </a:solidFill>
              </a:rPr>
              <a:t>קוראים </a:t>
            </a:r>
            <a:r>
              <a:rPr lang="he-IL" b="1" dirty="0" smtClean="0">
                <a:solidFill>
                  <a:srgbClr val="7030A0"/>
                </a:solidFill>
              </a:rPr>
              <a:t>היטב </a:t>
            </a:r>
            <a:r>
              <a:rPr lang="he-IL" dirty="0" smtClean="0">
                <a:solidFill>
                  <a:srgbClr val="7030A0"/>
                </a:solidFill>
              </a:rPr>
              <a:t>את ההוראות!</a:t>
            </a:r>
          </a:p>
          <a:p>
            <a:pPr marL="525780" indent="-457200" algn="ctr">
              <a:buAutoNum type="arabicPeriod"/>
            </a:pPr>
            <a:r>
              <a:rPr lang="he-IL" dirty="0" smtClean="0">
                <a:solidFill>
                  <a:srgbClr val="7030A0"/>
                </a:solidFill>
              </a:rPr>
              <a:t>ממרקרים את החלק העיקרי בהוראה </a:t>
            </a:r>
          </a:p>
          <a:p>
            <a:pPr marL="68580" indent="0">
              <a:buNone/>
            </a:pPr>
            <a:r>
              <a:rPr lang="he-IL" dirty="0" smtClean="0">
                <a:solidFill>
                  <a:srgbClr val="0070C0"/>
                </a:solidFill>
              </a:rPr>
              <a:t>סוגי שאלות:</a:t>
            </a:r>
          </a:p>
          <a:p>
            <a:pPr marL="525780" indent="-457200" algn="ctr">
              <a:buAutoNum type="arabicPeriod"/>
            </a:pPr>
            <a:r>
              <a:rPr lang="he-IL" dirty="0" smtClean="0"/>
              <a:t>בחירת תשובה נכונה: מחפשים את המילים העיקריות שבשאלה ליד התשובה האפשרית</a:t>
            </a:r>
          </a:p>
          <a:p>
            <a:pPr marL="525780" indent="-457200" algn="ctr">
              <a:buAutoNum type="arabicPeriod"/>
            </a:pPr>
            <a:r>
              <a:rPr lang="he-IL" dirty="0" smtClean="0">
                <a:solidFill>
                  <a:srgbClr val="3E3D2D"/>
                </a:solidFill>
              </a:rPr>
              <a:t>בשאלת </a:t>
            </a:r>
            <a:r>
              <a:rPr lang="en-US" b="1" dirty="0">
                <a:solidFill>
                  <a:srgbClr val="7030A0"/>
                </a:solidFill>
              </a:rPr>
              <a:t>when</a:t>
            </a:r>
            <a:r>
              <a:rPr lang="he-IL" dirty="0">
                <a:solidFill>
                  <a:srgbClr val="3E3D2D"/>
                </a:solidFill>
              </a:rPr>
              <a:t>= </a:t>
            </a:r>
            <a:r>
              <a:rPr lang="he-IL" b="1" dirty="0">
                <a:solidFill>
                  <a:srgbClr val="3E3D2D"/>
                </a:solidFill>
              </a:rPr>
              <a:t>מתי, </a:t>
            </a:r>
            <a:r>
              <a:rPr lang="he-IL" dirty="0">
                <a:solidFill>
                  <a:srgbClr val="3E3D2D"/>
                </a:solidFill>
              </a:rPr>
              <a:t>התשובה תמיד </a:t>
            </a:r>
            <a:r>
              <a:rPr lang="he-IL" dirty="0" smtClean="0">
                <a:solidFill>
                  <a:srgbClr val="3E3D2D"/>
                </a:solidFill>
              </a:rPr>
              <a:t>תהיה </a:t>
            </a:r>
            <a:r>
              <a:rPr lang="he-IL" b="1" dirty="0" smtClean="0">
                <a:solidFill>
                  <a:srgbClr val="7030A0"/>
                </a:solidFill>
              </a:rPr>
              <a:t>תאריך או זמן.(תאריך=</a:t>
            </a:r>
            <a:r>
              <a:rPr lang="en-US" b="1" dirty="0" smtClean="0">
                <a:solidFill>
                  <a:srgbClr val="7030A0"/>
                </a:solidFill>
              </a:rPr>
              <a:t>date</a:t>
            </a:r>
            <a:r>
              <a:rPr lang="he-IL" b="1" dirty="0" smtClean="0">
                <a:solidFill>
                  <a:srgbClr val="7030A0"/>
                </a:solidFill>
              </a:rPr>
              <a:t> זמן=</a:t>
            </a:r>
            <a:r>
              <a:rPr lang="en-US" b="1" dirty="0" smtClean="0">
                <a:solidFill>
                  <a:srgbClr val="7030A0"/>
                </a:solidFill>
              </a:rPr>
              <a:t>time</a:t>
            </a:r>
            <a:r>
              <a:rPr lang="he-IL" b="1" dirty="0" smtClean="0">
                <a:solidFill>
                  <a:srgbClr val="7030A0"/>
                </a:solidFill>
              </a:rPr>
              <a:t>)</a:t>
            </a:r>
          </a:p>
          <a:p>
            <a:pPr marL="525780" indent="-457200" algn="ctr">
              <a:buAutoNum type="arabicPeriod"/>
            </a:pPr>
            <a:r>
              <a:rPr lang="he-IL" dirty="0" smtClean="0">
                <a:solidFill>
                  <a:srgbClr val="3E3D2D"/>
                </a:solidFill>
              </a:rPr>
              <a:t>בשאלת </a:t>
            </a:r>
            <a:r>
              <a:rPr lang="en-US" b="1" dirty="0">
                <a:solidFill>
                  <a:srgbClr val="7030A0"/>
                </a:solidFill>
              </a:rPr>
              <a:t>where</a:t>
            </a:r>
            <a:r>
              <a:rPr lang="he-IL" dirty="0">
                <a:solidFill>
                  <a:srgbClr val="3E3D2D"/>
                </a:solidFill>
              </a:rPr>
              <a:t>= </a:t>
            </a:r>
            <a:r>
              <a:rPr lang="he-IL" b="1" dirty="0">
                <a:solidFill>
                  <a:srgbClr val="3E3D2D"/>
                </a:solidFill>
              </a:rPr>
              <a:t>איפה, </a:t>
            </a:r>
            <a:r>
              <a:rPr lang="he-IL" dirty="0">
                <a:solidFill>
                  <a:srgbClr val="3E3D2D"/>
                </a:solidFill>
              </a:rPr>
              <a:t>התשובה תמיד תהיה </a:t>
            </a:r>
            <a:r>
              <a:rPr lang="he-IL" b="1" dirty="0" smtClean="0">
                <a:solidFill>
                  <a:srgbClr val="7030A0"/>
                </a:solidFill>
              </a:rPr>
              <a:t>מקום. </a:t>
            </a:r>
            <a:r>
              <a:rPr lang="he-IL" dirty="0" smtClean="0"/>
              <a:t>בגלל </a:t>
            </a:r>
            <a:r>
              <a:rPr lang="he-IL" dirty="0"/>
              <a:t>שסימנתי בטקסט כמה מקומות, אבחר את המקום </a:t>
            </a:r>
            <a:r>
              <a:rPr lang="he-IL" dirty="0" smtClean="0"/>
              <a:t>שלידו </a:t>
            </a:r>
            <a:r>
              <a:rPr lang="he-IL" dirty="0"/>
              <a:t>מופיע המשפט עם </a:t>
            </a:r>
            <a:r>
              <a:rPr lang="he-IL" b="1" dirty="0"/>
              <a:t>רוב המילים </a:t>
            </a:r>
            <a:r>
              <a:rPr lang="he-IL" b="1" dirty="0" smtClean="0"/>
              <a:t>מהשאלה</a:t>
            </a:r>
          </a:p>
          <a:p>
            <a:pPr marL="525780" indent="-457200" algn="ctr">
              <a:buAutoNum type="arabicPeriod"/>
            </a:pPr>
            <a:r>
              <a:rPr lang="he-IL" dirty="0" smtClean="0"/>
              <a:t>אם </a:t>
            </a:r>
            <a:r>
              <a:rPr lang="he-IL" dirty="0"/>
              <a:t>בקשו ממני תשובה אחת בלבד לא לכתוב יותר</a:t>
            </a:r>
            <a:r>
              <a:rPr lang="he-IL" dirty="0" smtClean="0"/>
              <a:t>!</a:t>
            </a:r>
          </a:p>
          <a:p>
            <a:pPr marL="525780" indent="-457200" algn="ctr">
              <a:buAutoNum type="arabicPeriod"/>
            </a:pPr>
            <a:r>
              <a:rPr lang="he-IL" dirty="0" smtClean="0"/>
              <a:t>בשאלת </a:t>
            </a:r>
            <a:r>
              <a:rPr lang="en-US" b="1" dirty="0" smtClean="0">
                <a:solidFill>
                  <a:srgbClr val="7030A0"/>
                </a:solidFill>
              </a:rPr>
              <a:t>why</a:t>
            </a:r>
            <a:r>
              <a:rPr lang="he-IL" dirty="0" smtClean="0"/>
              <a:t> = </a:t>
            </a:r>
            <a:r>
              <a:rPr lang="he-IL" b="1" dirty="0" smtClean="0"/>
              <a:t>למה</a:t>
            </a:r>
            <a:r>
              <a:rPr lang="he-IL" dirty="0" smtClean="0"/>
              <a:t>, התשובה תתחיל ב- </a:t>
            </a:r>
            <a:r>
              <a:rPr lang="en-US" b="1" dirty="0" smtClean="0">
                <a:solidFill>
                  <a:srgbClr val="7030A0"/>
                </a:solidFill>
              </a:rPr>
              <a:t>because</a:t>
            </a:r>
            <a:endParaRPr lang="he-IL" b="1" dirty="0" smtClean="0">
              <a:solidFill>
                <a:srgbClr val="7030A0"/>
              </a:solidFill>
            </a:endParaRPr>
          </a:p>
          <a:p>
            <a:pPr marL="68580" indent="0" algn="ctr">
              <a:buNone/>
            </a:pPr>
            <a:r>
              <a:rPr lang="he-IL" dirty="0" smtClean="0"/>
              <a:t>(בגלל).</a:t>
            </a:r>
            <a:r>
              <a:rPr lang="en-US" dirty="0" smtClean="0"/>
              <a:t> </a:t>
            </a:r>
            <a:endParaRPr lang="he-IL" dirty="0" smtClean="0"/>
          </a:p>
          <a:p>
            <a:pPr marL="525780" indent="-457200" algn="ctr">
              <a:buAutoNum type="arabicPeriod"/>
            </a:pPr>
            <a:endParaRPr lang="he-IL" dirty="0"/>
          </a:p>
          <a:p>
            <a:pPr marL="68580" indent="0" rtl="0">
              <a:buNone/>
            </a:pPr>
            <a:endParaRPr lang="he-IL" b="1" dirty="0" smtClean="0">
              <a:solidFill>
                <a:srgbClr val="7030A0"/>
              </a:solidFill>
            </a:endParaRPr>
          </a:p>
          <a:p>
            <a:pPr marL="525780" indent="-457200" algn="ctr">
              <a:buAutoNum type="arabicPeriod"/>
            </a:pPr>
            <a:endParaRPr lang="he-IL" b="1" dirty="0">
              <a:solidFill>
                <a:srgbClr val="7030A0"/>
              </a:solidFill>
            </a:endParaRPr>
          </a:p>
          <a:p>
            <a:pPr marL="525780" indent="-457200" algn="ctr" rtl="0">
              <a:buAutoNum type="arabicPeriod"/>
            </a:pPr>
            <a:endParaRPr lang="he-I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10977" r="7401" b="15531"/>
          <a:stretch/>
        </p:blipFill>
        <p:spPr bwMode="auto">
          <a:xfrm>
            <a:off x="251520" y="548680"/>
            <a:ext cx="2617915" cy="1080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אוסטין">
  <a:themeElements>
    <a:clrScheme name="אוסטין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אוסטין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אוסטין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אוסטין">
  <a:themeElements>
    <a:clrScheme name="אוסטין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אוסטין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אוסטין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נעץ">
  <a:themeElements>
    <a:clrScheme name="נעץ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נעץ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נע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</TotalTime>
  <Words>535</Words>
  <Application>Microsoft Office PowerPoint</Application>
  <PresentationFormat>‫הצגה על המסך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אוסטין</vt:lpstr>
      <vt:lpstr>1_אוסטין</vt:lpstr>
      <vt:lpstr>2_נעץ</vt:lpstr>
      <vt:lpstr>מרתון אנגלית תשע"ד</vt:lpstr>
      <vt:lpstr>משפטי תיאור- sentences </vt:lpstr>
      <vt:lpstr>לפני שבכלל מתחילים לכתוב באנגלית- מה צריך לזכור?</vt:lpstr>
      <vt:lpstr>משפטים- sentences </vt:lpstr>
      <vt:lpstr>משפטי פעולה</vt:lpstr>
      <vt:lpstr>משפטי פעולה</vt:lpstr>
      <vt:lpstr>משימות האזנה- הטריקים לפני ההאזנה:</vt:lpstr>
      <vt:lpstr>איך עובדים עם טקסט?</vt:lpstr>
      <vt:lpstr>מצגת של PowerPoint</vt:lpstr>
      <vt:lpstr>לכל תלמידותיי היקרות!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מרתון אנגלית תשע"ד</dc:title>
  <dc:creator>MARSEL</dc:creator>
  <cp:lastModifiedBy>MARSEL</cp:lastModifiedBy>
  <cp:revision>3</cp:revision>
  <dcterms:created xsi:type="dcterms:W3CDTF">2014-03-06T17:24:23Z</dcterms:created>
  <dcterms:modified xsi:type="dcterms:W3CDTF">2014-03-06T18:50:30Z</dcterms:modified>
</cp:coreProperties>
</file>