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Lst>
  <p:notesMasterIdLst>
    <p:notesMasterId r:id="rId89"/>
  </p:notesMasterIdLst>
  <p:sldIdLst>
    <p:sldId id="256" r:id="rId2"/>
    <p:sldId id="302" r:id="rId3"/>
    <p:sldId id="300" r:id="rId4"/>
    <p:sldId id="257" r:id="rId5"/>
    <p:sldId id="303" r:id="rId6"/>
    <p:sldId id="258" r:id="rId7"/>
    <p:sldId id="304" r:id="rId8"/>
    <p:sldId id="259" r:id="rId9"/>
    <p:sldId id="305" r:id="rId10"/>
    <p:sldId id="261" r:id="rId11"/>
    <p:sldId id="306" r:id="rId12"/>
    <p:sldId id="262" r:id="rId13"/>
    <p:sldId id="307" r:id="rId14"/>
    <p:sldId id="263" r:id="rId15"/>
    <p:sldId id="308" r:id="rId16"/>
    <p:sldId id="264" r:id="rId17"/>
    <p:sldId id="309" r:id="rId18"/>
    <p:sldId id="265" r:id="rId19"/>
    <p:sldId id="310" r:id="rId20"/>
    <p:sldId id="266" r:id="rId21"/>
    <p:sldId id="311" r:id="rId22"/>
    <p:sldId id="267" r:id="rId23"/>
    <p:sldId id="312" r:id="rId24"/>
    <p:sldId id="283" r:id="rId25"/>
    <p:sldId id="313" r:id="rId26"/>
    <p:sldId id="285" r:id="rId27"/>
    <p:sldId id="314" r:id="rId28"/>
    <p:sldId id="286" r:id="rId29"/>
    <p:sldId id="315" r:id="rId30"/>
    <p:sldId id="287" r:id="rId31"/>
    <p:sldId id="288" r:id="rId32"/>
    <p:sldId id="316" r:id="rId33"/>
    <p:sldId id="289" r:id="rId34"/>
    <p:sldId id="317" r:id="rId35"/>
    <p:sldId id="290" r:id="rId36"/>
    <p:sldId id="318" r:id="rId37"/>
    <p:sldId id="291" r:id="rId38"/>
    <p:sldId id="319" r:id="rId39"/>
    <p:sldId id="292" r:id="rId40"/>
    <p:sldId id="320" r:id="rId41"/>
    <p:sldId id="293" r:id="rId42"/>
    <p:sldId id="321" r:id="rId43"/>
    <p:sldId id="294" r:id="rId44"/>
    <p:sldId id="322" r:id="rId45"/>
    <p:sldId id="295" r:id="rId46"/>
    <p:sldId id="323" r:id="rId47"/>
    <p:sldId id="296" r:id="rId48"/>
    <p:sldId id="324" r:id="rId49"/>
    <p:sldId id="297" r:id="rId50"/>
    <p:sldId id="325" r:id="rId51"/>
    <p:sldId id="298" r:id="rId52"/>
    <p:sldId id="326" r:id="rId53"/>
    <p:sldId id="299" r:id="rId54"/>
    <p:sldId id="327" r:id="rId55"/>
    <p:sldId id="301" r:id="rId56"/>
    <p:sldId id="260" r:id="rId57"/>
    <p:sldId id="328" r:id="rId58"/>
    <p:sldId id="268" r:id="rId59"/>
    <p:sldId id="329" r:id="rId60"/>
    <p:sldId id="278" r:id="rId61"/>
    <p:sldId id="269" r:id="rId62"/>
    <p:sldId id="330" r:id="rId63"/>
    <p:sldId id="270" r:id="rId64"/>
    <p:sldId id="331" r:id="rId65"/>
    <p:sldId id="271" r:id="rId66"/>
    <p:sldId id="332" r:id="rId67"/>
    <p:sldId id="279" r:id="rId68"/>
    <p:sldId id="333" r:id="rId69"/>
    <p:sldId id="272" r:id="rId70"/>
    <p:sldId id="334" r:id="rId71"/>
    <p:sldId id="273" r:id="rId72"/>
    <p:sldId id="335" r:id="rId73"/>
    <p:sldId id="274" r:id="rId74"/>
    <p:sldId id="336" r:id="rId75"/>
    <p:sldId id="275" r:id="rId76"/>
    <p:sldId id="337" r:id="rId77"/>
    <p:sldId id="276" r:id="rId78"/>
    <p:sldId id="341" r:id="rId79"/>
    <p:sldId id="277" r:id="rId80"/>
    <p:sldId id="340" r:id="rId81"/>
    <p:sldId id="280" r:id="rId82"/>
    <p:sldId id="281" r:id="rId83"/>
    <p:sldId id="338" r:id="rId84"/>
    <p:sldId id="282" r:id="rId85"/>
    <p:sldId id="339" r:id="rId86"/>
    <p:sldId id="342" r:id="rId87"/>
    <p:sldId id="284" r:id="rId88"/>
  </p:sldIdLst>
  <p:sldSz cx="9144000" cy="6858000" type="screen4x3"/>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380"/>
    <p:restoredTop sz="94660"/>
  </p:normalViewPr>
  <p:slideViewPr>
    <p:cSldViewPr>
      <p:cViewPr>
        <p:scale>
          <a:sx n="70" d="100"/>
          <a:sy n="70" d="100"/>
        </p:scale>
        <p:origin x="-1374" y="-60"/>
      </p:cViewPr>
      <p:guideLst>
        <p:guide orient="horz" pos="2160"/>
        <p:guide pos="2880"/>
      </p:guideLst>
    </p:cSldViewPr>
  </p:slideViewPr>
  <p:notesTextViewPr>
    <p:cViewPr>
      <p:scale>
        <a:sx n="1" d="1"/>
        <a:sy n="1" d="1"/>
      </p:scale>
      <p:origin x="0" y="0"/>
    </p:cViewPr>
  </p:notesTextViewPr>
  <p:sorterViewPr>
    <p:cViewPr>
      <p:scale>
        <a:sx n="30" d="100"/>
        <a:sy n="3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AB904E15-AD39-4759-BF63-68EDC76DD7D4}" type="datetimeFigureOut">
              <a:rPr lang="he-IL" smtClean="0"/>
              <a:t>י'/כסלו/תשע"ו</a:t>
            </a:fld>
            <a:endParaRPr lang="he-IL"/>
          </a:p>
        </p:txBody>
      </p:sp>
      <p:sp>
        <p:nvSpPr>
          <p:cNvPr id="4" name="מציין מיקום של תמונת שקופית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343400"/>
            <a:ext cx="5486400" cy="4114800"/>
          </a:xfrm>
          <a:prstGeom prst="rect">
            <a:avLst/>
          </a:prstGeom>
        </p:spPr>
        <p:txBody>
          <a:bodyPr vert="horz" lIns="91440" tIns="45720" rIns="91440" bIns="45720" rtlCol="1"/>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6" name="מציין מיקום של כותרת תחתונה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6896AD04-F689-4BD7-8D6E-45EA3416337D}" type="slidenum">
              <a:rPr lang="he-IL" smtClean="0"/>
              <a:t>‹#›</a:t>
            </a:fld>
            <a:endParaRPr lang="he-IL"/>
          </a:p>
        </p:txBody>
      </p:sp>
    </p:spTree>
    <p:extLst>
      <p:ext uri="{BB962C8B-B14F-4D97-AF65-F5344CB8AC3E}">
        <p14:creationId xmlns:p14="http://schemas.microsoft.com/office/powerpoint/2010/main" val="1524898270"/>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שקופית כותרת">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he-IL" smtClean="0"/>
              <a:t>לחץ כדי לערוך סגנון כותרת של תבנית בסיס</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e-IL" smtClean="0"/>
              <a:t>לחץ כדי לערוך סגנון כותרת משנה של תבנית בסיס</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fld id="{2295EA5F-F903-44DB-8FD8-A2CCADC4C59B}" type="datetimeFigureOut">
              <a:rPr lang="he-IL" smtClean="0"/>
              <a:t>י'/כסלו/תשע"ו</a:t>
            </a:fld>
            <a:endParaRPr lang="he-IL"/>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endParaRPr lang="he-IL"/>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8B1E8BF0-63E0-4D96-9ED4-835C87B8D776}" type="slidenum">
              <a:rPr lang="he-IL" smtClean="0"/>
              <a:t>‹#›</a:t>
            </a:fld>
            <a:endParaRPr lang="he-IL"/>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smtClean="0"/>
              <a:t>לחץ כדי לערוך סגנון כותרת של תבנית בסיס</a:t>
            </a:r>
            <a:endParaRPr lang="en-US"/>
          </a:p>
        </p:txBody>
      </p:sp>
      <p:sp>
        <p:nvSpPr>
          <p:cNvPr id="3" name="Vertical Text Placeholder 2"/>
          <p:cNvSpPr>
            <a:spLocks noGrp="1"/>
          </p:cNvSpPr>
          <p:nvPr>
            <p:ph type="body" orient="vert" idx="1"/>
          </p:nvPr>
        </p:nvSpPr>
        <p:spPr/>
        <p:txBody>
          <a:bodyPr vert="eaVert"/>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a:p>
        </p:txBody>
      </p:sp>
      <p:sp>
        <p:nvSpPr>
          <p:cNvPr id="4" name="Date Placeholder 3"/>
          <p:cNvSpPr>
            <a:spLocks noGrp="1"/>
          </p:cNvSpPr>
          <p:nvPr>
            <p:ph type="dt" sz="half" idx="10"/>
          </p:nvPr>
        </p:nvSpPr>
        <p:spPr/>
        <p:txBody>
          <a:bodyPr/>
          <a:lstStyle/>
          <a:p>
            <a:fld id="{2295EA5F-F903-44DB-8FD8-A2CCADC4C59B}" type="datetimeFigureOut">
              <a:rPr lang="he-IL" smtClean="0"/>
              <a:t>י'/כסלו/תשע"ו</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8B1E8BF0-63E0-4D96-9ED4-835C87B8D776}" type="slidenum">
              <a:rPr lang="he-IL" smtClean="0"/>
              <a:t>‹#›</a:t>
            </a:fld>
            <a:endParaRPr lang="he-I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he-IL" smtClean="0"/>
              <a:t>לחץ כדי לערוך סגנון כותרת של תבנית בסיס</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a:p>
        </p:txBody>
      </p:sp>
      <p:sp>
        <p:nvSpPr>
          <p:cNvPr id="4" name="Date Placeholder 3"/>
          <p:cNvSpPr>
            <a:spLocks noGrp="1"/>
          </p:cNvSpPr>
          <p:nvPr>
            <p:ph type="dt" sz="half" idx="10"/>
          </p:nvPr>
        </p:nvSpPr>
        <p:spPr/>
        <p:txBody>
          <a:bodyPr/>
          <a:lstStyle/>
          <a:p>
            <a:fld id="{2295EA5F-F903-44DB-8FD8-A2CCADC4C59B}" type="datetimeFigureOut">
              <a:rPr lang="he-IL" smtClean="0"/>
              <a:t>י'/כסלו/תשע"ו</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8B1E8BF0-63E0-4D96-9ED4-835C87B8D776}" type="slidenum">
              <a:rPr lang="he-IL" smtClean="0"/>
              <a:t>‹#›</a:t>
            </a:fld>
            <a:endParaRPr lang="he-I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smtClean="0"/>
              <a:t>לחץ כדי לערוך סגנון כותרת של תבנית בסיס</a:t>
            </a:r>
            <a:endParaRPr lang="en-US"/>
          </a:p>
        </p:txBody>
      </p:sp>
      <p:sp>
        <p:nvSpPr>
          <p:cNvPr id="3" name="Content Placeholder 2"/>
          <p:cNvSpPr>
            <a:spLocks noGrp="1"/>
          </p:cNvSpPr>
          <p:nvPr>
            <p:ph idx="1"/>
          </p:nvPr>
        </p:nvSpPr>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4" name="Date Placeholder 3"/>
          <p:cNvSpPr>
            <a:spLocks noGrp="1"/>
          </p:cNvSpPr>
          <p:nvPr>
            <p:ph type="dt" sz="half" idx="10"/>
          </p:nvPr>
        </p:nvSpPr>
        <p:spPr/>
        <p:txBody>
          <a:bodyPr/>
          <a:lstStyle/>
          <a:p>
            <a:fld id="{2295EA5F-F903-44DB-8FD8-A2CCADC4C59B}" type="datetimeFigureOut">
              <a:rPr lang="he-IL" smtClean="0"/>
              <a:t>י'/כסלו/תשע"ו</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8B1E8BF0-63E0-4D96-9ED4-835C87B8D776}" type="slidenum">
              <a:rPr lang="he-IL" smtClean="0"/>
              <a:t>‹#›</a:t>
            </a:fld>
            <a:endParaRPr lang="he-I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he-IL" smtClean="0"/>
              <a:t>לחץ כדי לערוך סגנון כותרת של תבנית בסיס</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smtClean="0"/>
              <a:t>לחץ כדי לערוך סגנונות טקסט של תבנית בסיס</a:t>
            </a:r>
          </a:p>
        </p:txBody>
      </p:sp>
      <p:sp>
        <p:nvSpPr>
          <p:cNvPr id="4" name="Date Placeholder 3"/>
          <p:cNvSpPr>
            <a:spLocks noGrp="1"/>
          </p:cNvSpPr>
          <p:nvPr>
            <p:ph type="dt" sz="half" idx="10"/>
          </p:nvPr>
        </p:nvSpPr>
        <p:spPr/>
        <p:txBody>
          <a:bodyPr/>
          <a:lstStyle/>
          <a:p>
            <a:fld id="{2295EA5F-F903-44DB-8FD8-A2CCADC4C59B}" type="datetimeFigureOut">
              <a:rPr lang="he-IL" smtClean="0"/>
              <a:t>י'/כסלו/תשע"ו</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8B1E8BF0-63E0-4D96-9ED4-835C87B8D776}" type="slidenum">
              <a:rPr lang="he-IL" smtClean="0"/>
              <a:t>‹#›</a:t>
            </a:fld>
            <a:endParaRPr lang="he-I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smtClean="0"/>
              <a:t>לחץ כדי לערוך סגנון כותרת של תבנית בסיס</a:t>
            </a:r>
            <a:endParaRPr lang="en-US"/>
          </a:p>
        </p:txBody>
      </p:sp>
      <p:sp>
        <p:nvSpPr>
          <p:cNvPr id="5" name="Date Placeholder 4"/>
          <p:cNvSpPr>
            <a:spLocks noGrp="1"/>
          </p:cNvSpPr>
          <p:nvPr>
            <p:ph type="dt" sz="half" idx="10"/>
          </p:nvPr>
        </p:nvSpPr>
        <p:spPr/>
        <p:txBody>
          <a:bodyPr/>
          <a:lstStyle/>
          <a:p>
            <a:fld id="{2295EA5F-F903-44DB-8FD8-A2CCADC4C59B}" type="datetimeFigureOut">
              <a:rPr lang="he-IL" smtClean="0"/>
              <a:t>י'/כסלו/תשע"ו</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8B1E8BF0-63E0-4D96-9ED4-835C87B8D776}" type="slidenum">
              <a:rPr lang="he-IL" smtClean="0"/>
              <a:t>‹#›</a:t>
            </a:fld>
            <a:endParaRPr lang="he-IL"/>
          </a:p>
        </p:txBody>
      </p:sp>
      <p:sp>
        <p:nvSpPr>
          <p:cNvPr id="9" name="Content Placeholder 8"/>
          <p:cNvSpPr>
            <a:spLocks noGrp="1"/>
          </p:cNvSpPr>
          <p:nvPr>
            <p:ph sz="quarter" idx="13"/>
          </p:nvPr>
        </p:nvSpPr>
        <p:spPr>
          <a:xfrm>
            <a:off x="1042416" y="2313432"/>
            <a:ext cx="3419856" cy="3493008"/>
          </a:xfrm>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he-IL" smtClean="0"/>
              <a:t>לחץ כדי לערוך סגנון כותרת של תבנית בסיס</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7" name="Date Placeholder 6"/>
          <p:cNvSpPr>
            <a:spLocks noGrp="1"/>
          </p:cNvSpPr>
          <p:nvPr>
            <p:ph type="dt" sz="half" idx="10"/>
          </p:nvPr>
        </p:nvSpPr>
        <p:spPr/>
        <p:txBody>
          <a:bodyPr/>
          <a:lstStyle/>
          <a:p>
            <a:fld id="{2295EA5F-F903-44DB-8FD8-A2CCADC4C59B}" type="datetimeFigureOut">
              <a:rPr lang="he-IL" smtClean="0"/>
              <a:t>י'/כסלו/תשע"ו</a:t>
            </a:fld>
            <a:endParaRPr lang="he-IL"/>
          </a:p>
        </p:txBody>
      </p:sp>
      <p:sp>
        <p:nvSpPr>
          <p:cNvPr id="8" name="Footer Placeholder 7"/>
          <p:cNvSpPr>
            <a:spLocks noGrp="1"/>
          </p:cNvSpPr>
          <p:nvPr>
            <p:ph type="ftr" sz="quarter" idx="11"/>
          </p:nvPr>
        </p:nvSpPr>
        <p:spPr/>
        <p:txBody>
          <a:bodyPr/>
          <a:lstStyle/>
          <a:p>
            <a:endParaRPr lang="he-IL"/>
          </a:p>
        </p:txBody>
      </p:sp>
      <p:sp>
        <p:nvSpPr>
          <p:cNvPr id="9" name="Slide Number Placeholder 8"/>
          <p:cNvSpPr>
            <a:spLocks noGrp="1"/>
          </p:cNvSpPr>
          <p:nvPr>
            <p:ph type="sldNum" sz="quarter" idx="12"/>
          </p:nvPr>
        </p:nvSpPr>
        <p:spPr/>
        <p:txBody>
          <a:bodyPr/>
          <a:lstStyle/>
          <a:p>
            <a:fld id="{8B1E8BF0-63E0-4D96-9ED4-835C87B8D776}" type="slidenum">
              <a:rPr lang="he-IL" smtClean="0"/>
              <a:t>‹#›</a:t>
            </a:fld>
            <a:endParaRPr lang="he-I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smtClean="0"/>
              <a:t>לחץ כדי לערוך סגנון כותרת של תבנית בסיס</a:t>
            </a:r>
            <a:endParaRPr lang="en-US"/>
          </a:p>
        </p:txBody>
      </p:sp>
      <p:sp>
        <p:nvSpPr>
          <p:cNvPr id="3" name="Date Placeholder 2"/>
          <p:cNvSpPr>
            <a:spLocks noGrp="1"/>
          </p:cNvSpPr>
          <p:nvPr>
            <p:ph type="dt" sz="half" idx="10"/>
          </p:nvPr>
        </p:nvSpPr>
        <p:spPr/>
        <p:txBody>
          <a:bodyPr/>
          <a:lstStyle/>
          <a:p>
            <a:fld id="{2295EA5F-F903-44DB-8FD8-A2CCADC4C59B}" type="datetimeFigureOut">
              <a:rPr lang="he-IL" smtClean="0"/>
              <a:t>י'/כסלו/תשע"ו</a:t>
            </a:fld>
            <a:endParaRPr lang="he-IL"/>
          </a:p>
        </p:txBody>
      </p:sp>
      <p:sp>
        <p:nvSpPr>
          <p:cNvPr id="4" name="Footer Placeholder 3"/>
          <p:cNvSpPr>
            <a:spLocks noGrp="1"/>
          </p:cNvSpPr>
          <p:nvPr>
            <p:ph type="ftr" sz="quarter" idx="11"/>
          </p:nvPr>
        </p:nvSpPr>
        <p:spPr/>
        <p:txBody>
          <a:bodyPr/>
          <a:lstStyle/>
          <a:p>
            <a:endParaRPr lang="he-IL"/>
          </a:p>
        </p:txBody>
      </p:sp>
      <p:sp>
        <p:nvSpPr>
          <p:cNvPr id="5" name="Slide Number Placeholder 4"/>
          <p:cNvSpPr>
            <a:spLocks noGrp="1"/>
          </p:cNvSpPr>
          <p:nvPr>
            <p:ph type="sldNum" sz="quarter" idx="12"/>
          </p:nvPr>
        </p:nvSpPr>
        <p:spPr/>
        <p:txBody>
          <a:bodyPr/>
          <a:lstStyle/>
          <a:p>
            <a:fld id="{8B1E8BF0-63E0-4D96-9ED4-835C87B8D776}" type="slidenum">
              <a:rPr lang="he-IL" smtClean="0"/>
              <a:t>‹#›</a:t>
            </a:fld>
            <a:endParaRPr lang="he-I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95EA5F-F903-44DB-8FD8-A2CCADC4C59B}" type="datetimeFigureOut">
              <a:rPr lang="he-IL" smtClean="0"/>
              <a:t>י'/כסלו/תשע"ו</a:t>
            </a:fld>
            <a:endParaRPr lang="he-IL"/>
          </a:p>
        </p:txBody>
      </p:sp>
      <p:sp>
        <p:nvSpPr>
          <p:cNvPr id="3" name="Footer Placeholder 2"/>
          <p:cNvSpPr>
            <a:spLocks noGrp="1"/>
          </p:cNvSpPr>
          <p:nvPr>
            <p:ph type="ftr" sz="quarter" idx="11"/>
          </p:nvPr>
        </p:nvSpPr>
        <p:spPr/>
        <p:txBody>
          <a:bodyPr/>
          <a:lstStyle/>
          <a:p>
            <a:endParaRPr lang="he-IL"/>
          </a:p>
        </p:txBody>
      </p:sp>
      <p:sp>
        <p:nvSpPr>
          <p:cNvPr id="4" name="Slide Number Placeholder 3"/>
          <p:cNvSpPr>
            <a:spLocks noGrp="1"/>
          </p:cNvSpPr>
          <p:nvPr>
            <p:ph type="sldNum" sz="quarter" idx="12"/>
          </p:nvPr>
        </p:nvSpPr>
        <p:spPr/>
        <p:txBody>
          <a:bodyPr/>
          <a:lstStyle/>
          <a:p>
            <a:fld id="{8B1E8BF0-63E0-4D96-9ED4-835C87B8D776}" type="slidenum">
              <a:rPr lang="he-IL" smtClean="0"/>
              <a:t>‹#›</a:t>
            </a:fld>
            <a:endParaRPr lang="he-I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תוכן עם כיתוב">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2295EA5F-F903-44DB-8FD8-A2CCADC4C59B}" type="datetimeFigureOut">
              <a:rPr lang="he-IL" smtClean="0"/>
              <a:t>י'/כסלו/תשע"ו</a:t>
            </a:fld>
            <a:endParaRPr lang="he-IL"/>
          </a:p>
        </p:txBody>
      </p:sp>
      <p:sp>
        <p:nvSpPr>
          <p:cNvPr id="7" name="Slide Number Placeholder 6"/>
          <p:cNvSpPr>
            <a:spLocks noGrp="1"/>
          </p:cNvSpPr>
          <p:nvPr>
            <p:ph type="sldNum" sz="quarter" idx="12"/>
          </p:nvPr>
        </p:nvSpPr>
        <p:spPr/>
        <p:txBody>
          <a:bodyPr/>
          <a:lstStyle/>
          <a:p>
            <a:fld id="{8B1E8BF0-63E0-4D96-9ED4-835C87B8D776}" type="slidenum">
              <a:rPr lang="he-IL" smtClean="0"/>
              <a:t>‹#›</a:t>
            </a:fld>
            <a:endParaRPr lang="he-IL"/>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he-IL"/>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he-IL" smtClean="0"/>
              <a:t>לחץ כדי לערוך סגנון כותרת של תבנית בסיס</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smtClean="0"/>
              <a:t>לחץ כדי לערוך סגנונות טקסט של תבנית בסיס</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תמונה עם כיתוב">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he-IL" smtClean="0"/>
              <a:t>לחץ כדי לערוך סגנון כותרת של תבנית בסיס</a:t>
            </a:r>
            <a:endParaRPr lang="en-US"/>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smtClean="0"/>
              <a:t>לחץ על הסמל כדי להוסיף תמונה</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smtClean="0"/>
              <a:t>לחץ כדי לערוך סגנונות טקסט של תבנית בסיס</a:t>
            </a:r>
          </a:p>
        </p:txBody>
      </p:sp>
      <p:sp>
        <p:nvSpPr>
          <p:cNvPr id="5" name="Date Placeholder 4"/>
          <p:cNvSpPr>
            <a:spLocks noGrp="1"/>
          </p:cNvSpPr>
          <p:nvPr>
            <p:ph type="dt" sz="half" idx="10"/>
          </p:nvPr>
        </p:nvSpPr>
        <p:spPr/>
        <p:txBody>
          <a:bodyPr/>
          <a:lstStyle/>
          <a:p>
            <a:fld id="{2295EA5F-F903-44DB-8FD8-A2CCADC4C59B}" type="datetimeFigureOut">
              <a:rPr lang="he-IL" smtClean="0"/>
              <a:t>י'/כסלו/תשע"ו</a:t>
            </a:fld>
            <a:endParaRPr lang="he-IL"/>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he-IL"/>
          </a:p>
        </p:txBody>
      </p:sp>
      <p:sp>
        <p:nvSpPr>
          <p:cNvPr id="7" name="Slide Number Placeholder 6"/>
          <p:cNvSpPr>
            <a:spLocks noGrp="1"/>
          </p:cNvSpPr>
          <p:nvPr>
            <p:ph type="sldNum" sz="quarter" idx="12"/>
          </p:nvPr>
        </p:nvSpPr>
        <p:spPr/>
        <p:txBody>
          <a:bodyPr/>
          <a:lstStyle/>
          <a:p>
            <a:fld id="{8B1E8BF0-63E0-4D96-9ED4-835C87B8D776}" type="slidenum">
              <a:rPr lang="he-IL" smtClean="0"/>
              <a:t>‹#›</a:t>
            </a:fld>
            <a:endParaRPr lang="he-I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he-IL" smtClean="0"/>
              <a:t>לחץ כדי לערוך סגנון כותרת של תבנית בסיס</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fld id="{2295EA5F-F903-44DB-8FD8-A2CCADC4C59B}" type="datetimeFigureOut">
              <a:rPr lang="he-IL" smtClean="0"/>
              <a:t>י'/כסלו/תשע"ו</a:t>
            </a:fld>
            <a:endParaRPr lang="he-IL"/>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he-IL"/>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8B1E8BF0-63E0-4D96-9ED4-835C87B8D776}" type="slidenum">
              <a:rPr lang="he-IL" smtClean="0"/>
              <a:t>‹#›</a:t>
            </a:fld>
            <a:endParaRPr lang="he-IL"/>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1" eaLnBrk="1" latinLnBrk="0" hangingPunct="1">
        <a:spcBef>
          <a:spcPct val="0"/>
        </a:spcBef>
        <a:buNone/>
        <a:defRPr sz="4000" kern="1200">
          <a:solidFill>
            <a:schemeClr val="accent1"/>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342900" indent="-274320" algn="r" defTabSz="914400" rtl="1"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r" defTabSz="914400" rtl="1"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r" defTabSz="914400" rtl="1"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r" defTabSz="914400" rtl="1"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r" defTabSz="914400" rtl="1"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r" defTabSz="914400" rtl="1"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r" defTabSz="914400" rtl="1"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r" defTabSz="914400" rtl="1"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r" defTabSz="914400" rtl="1"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ctrTitle"/>
          </p:nvPr>
        </p:nvSpPr>
        <p:spPr>
          <a:xfrm>
            <a:off x="4716016" y="2204864"/>
            <a:ext cx="3313355" cy="1702160"/>
          </a:xfrm>
        </p:spPr>
        <p:txBody>
          <a:bodyPr>
            <a:normAutofit/>
          </a:bodyPr>
          <a:lstStyle/>
          <a:p>
            <a:pPr algn="ctr"/>
            <a:r>
              <a:rPr lang="he-IL" sz="4800" b="1" dirty="0" smtClean="0"/>
              <a:t>צפון </a:t>
            </a:r>
            <a:br>
              <a:rPr lang="he-IL" sz="4800" b="1" dirty="0" smtClean="0"/>
            </a:br>
            <a:r>
              <a:rPr lang="he-IL" sz="4800" b="1" dirty="0" smtClean="0"/>
              <a:t>הארץ</a:t>
            </a:r>
            <a:endParaRPr lang="he-IL" sz="4800" b="1" dirty="0"/>
          </a:p>
        </p:txBody>
      </p:sp>
      <p:sp>
        <p:nvSpPr>
          <p:cNvPr id="3" name="כותרת משנה 2"/>
          <p:cNvSpPr>
            <a:spLocks noGrp="1"/>
          </p:cNvSpPr>
          <p:nvPr>
            <p:ph type="subTitle" idx="1"/>
          </p:nvPr>
        </p:nvSpPr>
        <p:spPr/>
        <p:txBody>
          <a:bodyPr>
            <a:normAutofit/>
          </a:bodyPr>
          <a:lstStyle/>
          <a:p>
            <a:r>
              <a:rPr lang="he-IL" sz="2800" b="1" dirty="0" smtClean="0"/>
              <a:t>חלוקה לאזורי משנה</a:t>
            </a:r>
          </a:p>
          <a:p>
            <a:r>
              <a:rPr lang="he-IL" sz="2800" b="1" dirty="0" smtClean="0"/>
              <a:t>חזרה לקראת מבחן</a:t>
            </a:r>
            <a:endParaRPr lang="he-IL" sz="2800" b="1" dirty="0"/>
          </a:p>
        </p:txBody>
      </p:sp>
      <p:pic>
        <p:nvPicPr>
          <p:cNvPr id="4" name="תמונה 3"/>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250" b="95417" l="11938" r="87750">
                        <a14:foregroundMark x1="86438" y1="82333" x2="85313" y2="59417"/>
                      </a14:backgroundRemoval>
                    </a14:imgEffect>
                    <a14:imgEffect>
                      <a14:sharpenSoften amount="50000"/>
                    </a14:imgEffect>
                  </a14:imgLayer>
                </a14:imgProps>
              </a:ext>
              <a:ext uri="{28A0092B-C50C-407E-A947-70E740481C1C}">
                <a14:useLocalDpi xmlns:a14="http://schemas.microsoft.com/office/drawing/2010/main" val="0"/>
              </a:ext>
            </a:extLst>
          </a:blip>
          <a:srcRect l="6693" r="11170"/>
          <a:stretch/>
        </p:blipFill>
        <p:spPr>
          <a:xfrm rot="5400000">
            <a:off x="-93646" y="965854"/>
            <a:ext cx="5442859" cy="4752528"/>
          </a:xfrm>
          <a:prstGeom prst="rect">
            <a:avLst/>
          </a:prstGeom>
        </p:spPr>
      </p:pic>
    </p:spTree>
    <p:extLst>
      <p:ext uri="{BB962C8B-B14F-4D97-AF65-F5344CB8AC3E}">
        <p14:creationId xmlns:p14="http://schemas.microsoft.com/office/powerpoint/2010/main" val="13321662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899592" y="1268760"/>
            <a:ext cx="7024744" cy="1143000"/>
          </a:xfrm>
        </p:spPr>
        <p:txBody>
          <a:bodyPr>
            <a:normAutofit fontScale="90000"/>
          </a:bodyPr>
          <a:lstStyle/>
          <a:p>
            <a:pPr algn="ctr"/>
            <a:r>
              <a:rPr lang="he-IL" b="1" dirty="0" smtClean="0"/>
              <a:t>4. מה יוצא דופן?</a:t>
            </a:r>
            <a:br>
              <a:rPr lang="he-IL" b="1" dirty="0" smtClean="0"/>
            </a:br>
            <a:endParaRPr lang="he-IL" b="1" dirty="0"/>
          </a:p>
        </p:txBody>
      </p:sp>
      <p:sp>
        <p:nvSpPr>
          <p:cNvPr id="3" name="מציין מיקום תוכן 2"/>
          <p:cNvSpPr>
            <a:spLocks noGrp="1"/>
          </p:cNvSpPr>
          <p:nvPr>
            <p:ph idx="1"/>
          </p:nvPr>
        </p:nvSpPr>
        <p:spPr>
          <a:xfrm>
            <a:off x="-900608" y="2204864"/>
            <a:ext cx="9145016" cy="3508977"/>
          </a:xfrm>
        </p:spPr>
        <p:txBody>
          <a:bodyPr>
            <a:normAutofit/>
          </a:bodyPr>
          <a:lstStyle/>
          <a:p>
            <a:r>
              <a:rPr lang="he-IL" sz="4000" dirty="0" smtClean="0"/>
              <a:t>כרמיאל</a:t>
            </a:r>
          </a:p>
          <a:p>
            <a:r>
              <a:rPr lang="he-IL" sz="4000" dirty="0" smtClean="0"/>
              <a:t>מג'ד אל כרום </a:t>
            </a:r>
          </a:p>
          <a:p>
            <a:r>
              <a:rPr lang="he-IL" sz="4000" dirty="0" smtClean="0"/>
              <a:t>בית כרם </a:t>
            </a:r>
          </a:p>
          <a:p>
            <a:r>
              <a:rPr lang="he-IL" sz="4000" dirty="0" smtClean="0"/>
              <a:t>ציפורי</a:t>
            </a:r>
          </a:p>
        </p:txBody>
      </p:sp>
    </p:spTree>
    <p:extLst>
      <p:ext uri="{BB962C8B-B14F-4D97-AF65-F5344CB8AC3E}">
        <p14:creationId xmlns:p14="http://schemas.microsoft.com/office/powerpoint/2010/main" val="23653003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899592" y="1268760"/>
            <a:ext cx="7024744" cy="1143000"/>
          </a:xfrm>
        </p:spPr>
        <p:txBody>
          <a:bodyPr>
            <a:normAutofit fontScale="90000"/>
          </a:bodyPr>
          <a:lstStyle/>
          <a:p>
            <a:pPr algn="ctr"/>
            <a:r>
              <a:rPr lang="he-IL" b="1" dirty="0" smtClean="0"/>
              <a:t>4. מה יוצא דופן?</a:t>
            </a:r>
            <a:br>
              <a:rPr lang="he-IL" b="1" dirty="0" smtClean="0"/>
            </a:br>
            <a:endParaRPr lang="he-IL" b="1" dirty="0"/>
          </a:p>
        </p:txBody>
      </p:sp>
      <p:sp>
        <p:nvSpPr>
          <p:cNvPr id="3" name="מציין מיקום תוכן 2"/>
          <p:cNvSpPr>
            <a:spLocks noGrp="1"/>
          </p:cNvSpPr>
          <p:nvPr>
            <p:ph idx="1"/>
          </p:nvPr>
        </p:nvSpPr>
        <p:spPr>
          <a:xfrm>
            <a:off x="-900608" y="2204864"/>
            <a:ext cx="9145016" cy="3508977"/>
          </a:xfrm>
        </p:spPr>
        <p:txBody>
          <a:bodyPr>
            <a:normAutofit/>
          </a:bodyPr>
          <a:lstStyle/>
          <a:p>
            <a:r>
              <a:rPr lang="he-IL" sz="4000" dirty="0" smtClean="0"/>
              <a:t>כרמיאל</a:t>
            </a:r>
          </a:p>
          <a:p>
            <a:r>
              <a:rPr lang="he-IL" sz="4000" dirty="0" smtClean="0"/>
              <a:t>מג'ד אל כרום </a:t>
            </a:r>
          </a:p>
          <a:p>
            <a:r>
              <a:rPr lang="he-IL" sz="4000" dirty="0" smtClean="0"/>
              <a:t>בית כרם </a:t>
            </a:r>
          </a:p>
          <a:p>
            <a:r>
              <a:rPr lang="he-IL" sz="4000" dirty="0" smtClean="0">
                <a:solidFill>
                  <a:srgbClr val="FF0000"/>
                </a:solidFill>
              </a:rPr>
              <a:t>ציפורי</a:t>
            </a:r>
          </a:p>
        </p:txBody>
      </p:sp>
    </p:spTree>
    <p:extLst>
      <p:ext uri="{BB962C8B-B14F-4D97-AF65-F5344CB8AC3E}">
        <p14:creationId xmlns:p14="http://schemas.microsoft.com/office/powerpoint/2010/main" val="13543405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899592" y="1268760"/>
            <a:ext cx="7024744" cy="1143000"/>
          </a:xfrm>
        </p:spPr>
        <p:txBody>
          <a:bodyPr>
            <a:normAutofit fontScale="90000"/>
          </a:bodyPr>
          <a:lstStyle/>
          <a:p>
            <a:pPr algn="ctr"/>
            <a:r>
              <a:rPr lang="he-IL" b="1" dirty="0" smtClean="0"/>
              <a:t>5. מה יוצא דופן?</a:t>
            </a:r>
            <a:br>
              <a:rPr lang="he-IL" b="1" dirty="0" smtClean="0"/>
            </a:br>
            <a:endParaRPr lang="he-IL" b="1" dirty="0"/>
          </a:p>
        </p:txBody>
      </p:sp>
      <p:sp>
        <p:nvSpPr>
          <p:cNvPr id="3" name="מציין מיקום תוכן 2"/>
          <p:cNvSpPr>
            <a:spLocks noGrp="1"/>
          </p:cNvSpPr>
          <p:nvPr>
            <p:ph idx="1"/>
          </p:nvPr>
        </p:nvSpPr>
        <p:spPr>
          <a:xfrm>
            <a:off x="-900608" y="2204864"/>
            <a:ext cx="9145016" cy="3508977"/>
          </a:xfrm>
        </p:spPr>
        <p:txBody>
          <a:bodyPr>
            <a:normAutofit/>
          </a:bodyPr>
          <a:lstStyle/>
          <a:p>
            <a:r>
              <a:rPr lang="he-IL" sz="4000" dirty="0" smtClean="0"/>
              <a:t>1.  בית שאן</a:t>
            </a:r>
          </a:p>
          <a:p>
            <a:r>
              <a:rPr lang="he-IL" sz="4000" dirty="0" smtClean="0"/>
              <a:t>2. צפת</a:t>
            </a:r>
          </a:p>
          <a:p>
            <a:r>
              <a:rPr lang="he-IL" sz="4000" dirty="0" smtClean="0"/>
              <a:t>3. טבריה</a:t>
            </a:r>
          </a:p>
          <a:p>
            <a:r>
              <a:rPr lang="he-IL" sz="4000" dirty="0" smtClean="0"/>
              <a:t>4. יסוד המעלה</a:t>
            </a:r>
          </a:p>
          <a:p>
            <a:endParaRPr lang="he-IL" sz="4000" dirty="0" smtClean="0"/>
          </a:p>
        </p:txBody>
      </p:sp>
    </p:spTree>
    <p:extLst>
      <p:ext uri="{BB962C8B-B14F-4D97-AF65-F5344CB8AC3E}">
        <p14:creationId xmlns:p14="http://schemas.microsoft.com/office/powerpoint/2010/main" val="29310653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899592" y="1268760"/>
            <a:ext cx="7024744" cy="1143000"/>
          </a:xfrm>
        </p:spPr>
        <p:txBody>
          <a:bodyPr>
            <a:normAutofit fontScale="90000"/>
          </a:bodyPr>
          <a:lstStyle/>
          <a:p>
            <a:pPr algn="ctr"/>
            <a:r>
              <a:rPr lang="he-IL" b="1" dirty="0" smtClean="0"/>
              <a:t>5. מה יוצא דופן?</a:t>
            </a:r>
            <a:br>
              <a:rPr lang="he-IL" b="1" dirty="0" smtClean="0"/>
            </a:br>
            <a:endParaRPr lang="he-IL" b="1" dirty="0"/>
          </a:p>
        </p:txBody>
      </p:sp>
      <p:sp>
        <p:nvSpPr>
          <p:cNvPr id="3" name="מציין מיקום תוכן 2"/>
          <p:cNvSpPr>
            <a:spLocks noGrp="1"/>
          </p:cNvSpPr>
          <p:nvPr>
            <p:ph idx="1"/>
          </p:nvPr>
        </p:nvSpPr>
        <p:spPr>
          <a:xfrm>
            <a:off x="-900608" y="2204864"/>
            <a:ext cx="9145016" cy="3508977"/>
          </a:xfrm>
        </p:spPr>
        <p:txBody>
          <a:bodyPr>
            <a:normAutofit/>
          </a:bodyPr>
          <a:lstStyle/>
          <a:p>
            <a:r>
              <a:rPr lang="he-IL" sz="4000" dirty="0" smtClean="0"/>
              <a:t>1. בית שאן</a:t>
            </a:r>
          </a:p>
          <a:p>
            <a:r>
              <a:rPr lang="he-IL" sz="4000" dirty="0" smtClean="0"/>
              <a:t>2. </a:t>
            </a:r>
            <a:r>
              <a:rPr lang="he-IL" sz="4000" dirty="0" smtClean="0">
                <a:solidFill>
                  <a:srgbClr val="FF0000"/>
                </a:solidFill>
              </a:rPr>
              <a:t>צפת</a:t>
            </a:r>
          </a:p>
          <a:p>
            <a:r>
              <a:rPr lang="he-IL" sz="4000" dirty="0" smtClean="0"/>
              <a:t>3. טבריה</a:t>
            </a:r>
          </a:p>
          <a:p>
            <a:r>
              <a:rPr lang="he-IL" sz="4000" dirty="0" smtClean="0"/>
              <a:t>4. יסוד המעלה</a:t>
            </a:r>
          </a:p>
          <a:p>
            <a:endParaRPr lang="he-IL" sz="4000" dirty="0" smtClean="0"/>
          </a:p>
        </p:txBody>
      </p:sp>
    </p:spTree>
    <p:extLst>
      <p:ext uri="{BB962C8B-B14F-4D97-AF65-F5344CB8AC3E}">
        <p14:creationId xmlns:p14="http://schemas.microsoft.com/office/powerpoint/2010/main" val="398015468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899592" y="1268760"/>
            <a:ext cx="7024744" cy="1143000"/>
          </a:xfrm>
        </p:spPr>
        <p:txBody>
          <a:bodyPr>
            <a:normAutofit fontScale="90000"/>
          </a:bodyPr>
          <a:lstStyle/>
          <a:p>
            <a:pPr algn="ctr"/>
            <a:r>
              <a:rPr lang="he-IL" b="1" dirty="0" smtClean="0"/>
              <a:t>6. מה יוצא דופן?</a:t>
            </a:r>
            <a:br>
              <a:rPr lang="he-IL" b="1" dirty="0" smtClean="0"/>
            </a:br>
            <a:endParaRPr lang="he-IL" b="1" dirty="0"/>
          </a:p>
        </p:txBody>
      </p:sp>
      <p:sp>
        <p:nvSpPr>
          <p:cNvPr id="3" name="מציין מיקום תוכן 2"/>
          <p:cNvSpPr>
            <a:spLocks noGrp="1"/>
          </p:cNvSpPr>
          <p:nvPr>
            <p:ph idx="1"/>
          </p:nvPr>
        </p:nvSpPr>
        <p:spPr>
          <a:xfrm>
            <a:off x="-900608" y="2204864"/>
            <a:ext cx="9145016" cy="3508977"/>
          </a:xfrm>
        </p:spPr>
        <p:txBody>
          <a:bodyPr>
            <a:normAutofit/>
          </a:bodyPr>
          <a:lstStyle/>
          <a:p>
            <a:r>
              <a:rPr lang="he-IL" sz="4000" dirty="0" smtClean="0"/>
              <a:t>1.  מחילות תת קרקעיות</a:t>
            </a:r>
          </a:p>
          <a:p>
            <a:r>
              <a:rPr lang="he-IL" sz="4000" dirty="0" smtClean="0"/>
              <a:t>2. הר געש</a:t>
            </a:r>
          </a:p>
          <a:p>
            <a:r>
              <a:rPr lang="he-IL" sz="4000" dirty="0" smtClean="0"/>
              <a:t>3. בזלת</a:t>
            </a:r>
          </a:p>
          <a:p>
            <a:r>
              <a:rPr lang="he-IL" sz="4000" dirty="0" smtClean="0"/>
              <a:t>4. מגמה</a:t>
            </a:r>
          </a:p>
        </p:txBody>
      </p:sp>
    </p:spTree>
    <p:extLst>
      <p:ext uri="{BB962C8B-B14F-4D97-AF65-F5344CB8AC3E}">
        <p14:creationId xmlns:p14="http://schemas.microsoft.com/office/powerpoint/2010/main" val="36528341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899592" y="1268760"/>
            <a:ext cx="7024744" cy="1143000"/>
          </a:xfrm>
        </p:spPr>
        <p:txBody>
          <a:bodyPr>
            <a:normAutofit fontScale="90000"/>
          </a:bodyPr>
          <a:lstStyle/>
          <a:p>
            <a:pPr algn="ctr"/>
            <a:r>
              <a:rPr lang="he-IL" b="1" dirty="0" smtClean="0"/>
              <a:t>6. מה יוצא דופן?</a:t>
            </a:r>
            <a:br>
              <a:rPr lang="he-IL" b="1" dirty="0" smtClean="0"/>
            </a:br>
            <a:endParaRPr lang="he-IL" b="1" dirty="0"/>
          </a:p>
        </p:txBody>
      </p:sp>
      <p:sp>
        <p:nvSpPr>
          <p:cNvPr id="3" name="מציין מיקום תוכן 2"/>
          <p:cNvSpPr>
            <a:spLocks noGrp="1"/>
          </p:cNvSpPr>
          <p:nvPr>
            <p:ph idx="1"/>
          </p:nvPr>
        </p:nvSpPr>
        <p:spPr>
          <a:xfrm>
            <a:off x="-900608" y="2204864"/>
            <a:ext cx="9145016" cy="3508977"/>
          </a:xfrm>
        </p:spPr>
        <p:txBody>
          <a:bodyPr>
            <a:normAutofit/>
          </a:bodyPr>
          <a:lstStyle/>
          <a:p>
            <a:r>
              <a:rPr lang="he-IL" sz="4000" dirty="0" smtClean="0">
                <a:solidFill>
                  <a:srgbClr val="FF0000"/>
                </a:solidFill>
              </a:rPr>
              <a:t>1. מחילות תת קרקעיות</a:t>
            </a:r>
          </a:p>
          <a:p>
            <a:r>
              <a:rPr lang="he-IL" sz="4000" dirty="0" smtClean="0"/>
              <a:t>2. הר געש</a:t>
            </a:r>
          </a:p>
          <a:p>
            <a:r>
              <a:rPr lang="he-IL" sz="4000" dirty="0" smtClean="0"/>
              <a:t>3. בזלת</a:t>
            </a:r>
          </a:p>
          <a:p>
            <a:r>
              <a:rPr lang="he-IL" sz="4000" dirty="0" smtClean="0"/>
              <a:t>4. מגמה</a:t>
            </a:r>
          </a:p>
        </p:txBody>
      </p:sp>
    </p:spTree>
    <p:extLst>
      <p:ext uri="{BB962C8B-B14F-4D97-AF65-F5344CB8AC3E}">
        <p14:creationId xmlns:p14="http://schemas.microsoft.com/office/powerpoint/2010/main" val="16768405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899592" y="1268760"/>
            <a:ext cx="7024744" cy="1143000"/>
          </a:xfrm>
        </p:spPr>
        <p:txBody>
          <a:bodyPr>
            <a:normAutofit fontScale="90000"/>
          </a:bodyPr>
          <a:lstStyle/>
          <a:p>
            <a:pPr algn="ctr"/>
            <a:r>
              <a:rPr lang="he-IL" b="1" dirty="0" smtClean="0"/>
              <a:t>7. מה יוצא דופן?</a:t>
            </a:r>
            <a:br>
              <a:rPr lang="he-IL" b="1" dirty="0" smtClean="0"/>
            </a:br>
            <a:endParaRPr lang="he-IL" b="1" dirty="0"/>
          </a:p>
        </p:txBody>
      </p:sp>
      <p:sp>
        <p:nvSpPr>
          <p:cNvPr id="3" name="מציין מיקום תוכן 2"/>
          <p:cNvSpPr>
            <a:spLocks noGrp="1"/>
          </p:cNvSpPr>
          <p:nvPr>
            <p:ph idx="1"/>
          </p:nvPr>
        </p:nvSpPr>
        <p:spPr>
          <a:xfrm>
            <a:off x="-900608" y="2204864"/>
            <a:ext cx="9145016" cy="3508977"/>
          </a:xfrm>
        </p:spPr>
        <p:txBody>
          <a:bodyPr>
            <a:normAutofit/>
          </a:bodyPr>
          <a:lstStyle/>
          <a:p>
            <a:r>
              <a:rPr lang="he-IL" sz="4000" dirty="0" smtClean="0"/>
              <a:t>1. נוף </a:t>
            </a:r>
            <a:r>
              <a:rPr lang="he-IL" sz="4000" dirty="0" err="1" smtClean="0"/>
              <a:t>קרסטי</a:t>
            </a:r>
            <a:endParaRPr lang="he-IL" sz="4000" dirty="0" smtClean="0"/>
          </a:p>
          <a:p>
            <a:r>
              <a:rPr lang="he-IL" sz="4000" dirty="0" smtClean="0"/>
              <a:t>2. רמה</a:t>
            </a:r>
          </a:p>
          <a:p>
            <a:r>
              <a:rPr lang="he-IL" sz="4000" dirty="0" smtClean="0"/>
              <a:t>3. קרקע סחף</a:t>
            </a:r>
          </a:p>
          <a:p>
            <a:r>
              <a:rPr lang="he-IL" sz="4000" dirty="0" smtClean="0"/>
              <a:t>4. חרוד</a:t>
            </a:r>
          </a:p>
        </p:txBody>
      </p:sp>
    </p:spTree>
    <p:extLst>
      <p:ext uri="{BB962C8B-B14F-4D97-AF65-F5344CB8AC3E}">
        <p14:creationId xmlns:p14="http://schemas.microsoft.com/office/powerpoint/2010/main" val="158965868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899592" y="1268760"/>
            <a:ext cx="7024744" cy="1143000"/>
          </a:xfrm>
        </p:spPr>
        <p:txBody>
          <a:bodyPr>
            <a:normAutofit fontScale="90000"/>
          </a:bodyPr>
          <a:lstStyle/>
          <a:p>
            <a:pPr algn="ctr"/>
            <a:r>
              <a:rPr lang="he-IL" b="1" dirty="0" smtClean="0"/>
              <a:t>7. מה יוצא דופן?</a:t>
            </a:r>
            <a:br>
              <a:rPr lang="he-IL" b="1" dirty="0" smtClean="0"/>
            </a:br>
            <a:endParaRPr lang="he-IL" b="1" dirty="0"/>
          </a:p>
        </p:txBody>
      </p:sp>
      <p:sp>
        <p:nvSpPr>
          <p:cNvPr id="3" name="מציין מיקום תוכן 2"/>
          <p:cNvSpPr>
            <a:spLocks noGrp="1"/>
          </p:cNvSpPr>
          <p:nvPr>
            <p:ph idx="1"/>
          </p:nvPr>
        </p:nvSpPr>
        <p:spPr>
          <a:xfrm>
            <a:off x="-900608" y="2204864"/>
            <a:ext cx="9145016" cy="3508977"/>
          </a:xfrm>
        </p:spPr>
        <p:txBody>
          <a:bodyPr>
            <a:normAutofit/>
          </a:bodyPr>
          <a:lstStyle/>
          <a:p>
            <a:r>
              <a:rPr lang="he-IL" sz="4000" dirty="0" smtClean="0"/>
              <a:t>1. נוף </a:t>
            </a:r>
            <a:r>
              <a:rPr lang="he-IL" sz="4000" dirty="0" err="1" smtClean="0"/>
              <a:t>קרסטי</a:t>
            </a:r>
            <a:endParaRPr lang="he-IL" sz="4000" dirty="0" smtClean="0"/>
          </a:p>
          <a:p>
            <a:r>
              <a:rPr lang="he-IL" sz="4000" dirty="0" smtClean="0"/>
              <a:t>2. רמה</a:t>
            </a:r>
          </a:p>
          <a:p>
            <a:r>
              <a:rPr lang="he-IL" sz="4000" dirty="0" smtClean="0"/>
              <a:t>3. קרקע סחף</a:t>
            </a:r>
          </a:p>
          <a:p>
            <a:r>
              <a:rPr lang="he-IL" sz="4000" dirty="0" smtClean="0">
                <a:solidFill>
                  <a:srgbClr val="FF0000"/>
                </a:solidFill>
              </a:rPr>
              <a:t>4. חרוד</a:t>
            </a:r>
          </a:p>
        </p:txBody>
      </p:sp>
    </p:spTree>
    <p:extLst>
      <p:ext uri="{BB962C8B-B14F-4D97-AF65-F5344CB8AC3E}">
        <p14:creationId xmlns:p14="http://schemas.microsoft.com/office/powerpoint/2010/main" val="41671684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899592" y="1268760"/>
            <a:ext cx="7024744" cy="1143000"/>
          </a:xfrm>
        </p:spPr>
        <p:txBody>
          <a:bodyPr>
            <a:normAutofit fontScale="90000"/>
          </a:bodyPr>
          <a:lstStyle/>
          <a:p>
            <a:pPr algn="ctr"/>
            <a:r>
              <a:rPr lang="he-IL" b="1" dirty="0" smtClean="0"/>
              <a:t>8. מה יוצא דופן?</a:t>
            </a:r>
            <a:br>
              <a:rPr lang="he-IL" b="1" dirty="0" smtClean="0"/>
            </a:br>
            <a:endParaRPr lang="he-IL" b="1" dirty="0"/>
          </a:p>
        </p:txBody>
      </p:sp>
      <p:sp>
        <p:nvSpPr>
          <p:cNvPr id="3" name="מציין מיקום תוכן 2"/>
          <p:cNvSpPr>
            <a:spLocks noGrp="1"/>
          </p:cNvSpPr>
          <p:nvPr>
            <p:ph idx="1"/>
          </p:nvPr>
        </p:nvSpPr>
        <p:spPr>
          <a:xfrm>
            <a:off x="-900608" y="2204864"/>
            <a:ext cx="9145016" cy="3508977"/>
          </a:xfrm>
        </p:spPr>
        <p:txBody>
          <a:bodyPr>
            <a:normAutofit/>
          </a:bodyPr>
          <a:lstStyle/>
          <a:p>
            <a:r>
              <a:rPr lang="he-IL" sz="4000" dirty="0" smtClean="0"/>
              <a:t>1. עמק החולה</a:t>
            </a:r>
          </a:p>
          <a:p>
            <a:r>
              <a:rPr lang="he-IL" sz="4000" dirty="0" smtClean="0"/>
              <a:t>2. עמק יזרעאל</a:t>
            </a:r>
          </a:p>
          <a:p>
            <a:r>
              <a:rPr lang="he-IL" sz="4000" dirty="0" smtClean="0"/>
              <a:t>3. עמק רפאים</a:t>
            </a:r>
          </a:p>
          <a:p>
            <a:r>
              <a:rPr lang="he-IL" sz="4000" dirty="0" smtClean="0"/>
              <a:t>4. עמק בית שאן</a:t>
            </a:r>
          </a:p>
        </p:txBody>
      </p:sp>
    </p:spTree>
    <p:extLst>
      <p:ext uri="{BB962C8B-B14F-4D97-AF65-F5344CB8AC3E}">
        <p14:creationId xmlns:p14="http://schemas.microsoft.com/office/powerpoint/2010/main" val="150953392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899592" y="1268760"/>
            <a:ext cx="7024744" cy="1143000"/>
          </a:xfrm>
        </p:spPr>
        <p:txBody>
          <a:bodyPr>
            <a:normAutofit fontScale="90000"/>
          </a:bodyPr>
          <a:lstStyle/>
          <a:p>
            <a:pPr algn="ctr"/>
            <a:r>
              <a:rPr lang="he-IL" b="1" dirty="0" smtClean="0"/>
              <a:t>8. מה יוצא דופן?</a:t>
            </a:r>
            <a:br>
              <a:rPr lang="he-IL" b="1" dirty="0" smtClean="0"/>
            </a:br>
            <a:endParaRPr lang="he-IL" b="1" dirty="0"/>
          </a:p>
        </p:txBody>
      </p:sp>
      <p:sp>
        <p:nvSpPr>
          <p:cNvPr id="3" name="מציין מיקום תוכן 2"/>
          <p:cNvSpPr>
            <a:spLocks noGrp="1"/>
          </p:cNvSpPr>
          <p:nvPr>
            <p:ph idx="1"/>
          </p:nvPr>
        </p:nvSpPr>
        <p:spPr>
          <a:xfrm>
            <a:off x="-900608" y="2204864"/>
            <a:ext cx="9145016" cy="3508977"/>
          </a:xfrm>
        </p:spPr>
        <p:txBody>
          <a:bodyPr>
            <a:normAutofit/>
          </a:bodyPr>
          <a:lstStyle/>
          <a:p>
            <a:r>
              <a:rPr lang="he-IL" sz="4000" dirty="0" smtClean="0"/>
              <a:t>1. עמק החולה</a:t>
            </a:r>
          </a:p>
          <a:p>
            <a:r>
              <a:rPr lang="he-IL" sz="4000" dirty="0" smtClean="0"/>
              <a:t>2. עמק יזרעאל</a:t>
            </a:r>
          </a:p>
          <a:p>
            <a:r>
              <a:rPr lang="he-IL" sz="4000" dirty="0" smtClean="0">
                <a:solidFill>
                  <a:srgbClr val="FF0000"/>
                </a:solidFill>
              </a:rPr>
              <a:t>3. עמק רפאים</a:t>
            </a:r>
          </a:p>
          <a:p>
            <a:r>
              <a:rPr lang="he-IL" sz="4000" dirty="0" smtClean="0"/>
              <a:t>4. עמק בית שאן</a:t>
            </a:r>
          </a:p>
        </p:txBody>
      </p:sp>
    </p:spTree>
    <p:extLst>
      <p:ext uri="{BB962C8B-B14F-4D97-AF65-F5344CB8AC3E}">
        <p14:creationId xmlns:p14="http://schemas.microsoft.com/office/powerpoint/2010/main" val="12267226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pPr algn="ctr"/>
            <a:r>
              <a:rPr lang="he-IL"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לפני שמתחילים...</a:t>
            </a:r>
            <a:br>
              <a:rPr lang="he-IL"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he-IL"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איך נערכת החזרה??</a:t>
            </a:r>
            <a:endParaRPr lang="he-IL"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 name="מציין מיקום תוכן 2"/>
          <p:cNvSpPr>
            <a:spLocks noGrp="1"/>
          </p:cNvSpPr>
          <p:nvPr>
            <p:ph idx="1"/>
          </p:nvPr>
        </p:nvSpPr>
        <p:spPr>
          <a:xfrm>
            <a:off x="827584" y="2492896"/>
            <a:ext cx="7272924" cy="3508977"/>
          </a:xfrm>
        </p:spPr>
        <p:txBody>
          <a:bodyPr>
            <a:normAutofit/>
          </a:bodyPr>
          <a:lstStyle/>
          <a:p>
            <a:pPr marL="68580" indent="0">
              <a:buNone/>
            </a:pPr>
            <a:r>
              <a:rPr lang="he-IL" sz="3200" dirty="0" smtClean="0"/>
              <a:t>א. שאלה מופיעה על המסך</a:t>
            </a:r>
          </a:p>
          <a:p>
            <a:pPr marL="68580" indent="0">
              <a:buNone/>
            </a:pPr>
            <a:r>
              <a:rPr lang="he-IL" sz="3200" dirty="0" smtClean="0"/>
              <a:t>ב. חשבי היטב, וסמני במקום המתאים בדף שלך את התשובה הנכונה.</a:t>
            </a:r>
          </a:p>
          <a:p>
            <a:pPr marL="68580" indent="0">
              <a:buNone/>
            </a:pPr>
            <a:r>
              <a:rPr lang="he-IL" sz="3200" dirty="0" smtClean="0"/>
              <a:t>ג. התשובה הנכונה מופיעה על המסך.</a:t>
            </a:r>
          </a:p>
          <a:p>
            <a:pPr marL="68580" indent="0">
              <a:buNone/>
            </a:pPr>
            <a:r>
              <a:rPr lang="he-IL" sz="3200" dirty="0" smtClean="0"/>
              <a:t>ד. את מסמנת לעצמך וי או איקס בהתאם</a:t>
            </a:r>
          </a:p>
          <a:p>
            <a:pPr marL="68580" indent="0">
              <a:buNone/>
            </a:pPr>
            <a:r>
              <a:rPr lang="he-IL" sz="3200" dirty="0" smtClean="0"/>
              <a:t>  </a:t>
            </a:r>
          </a:p>
          <a:p>
            <a:endParaRPr lang="he-IL" sz="3200" dirty="0"/>
          </a:p>
        </p:txBody>
      </p:sp>
    </p:spTree>
    <p:extLst>
      <p:ext uri="{BB962C8B-B14F-4D97-AF65-F5344CB8AC3E}">
        <p14:creationId xmlns:p14="http://schemas.microsoft.com/office/powerpoint/2010/main" val="359165228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899592" y="1268760"/>
            <a:ext cx="7024744" cy="1143000"/>
          </a:xfrm>
        </p:spPr>
        <p:txBody>
          <a:bodyPr>
            <a:normAutofit fontScale="90000"/>
          </a:bodyPr>
          <a:lstStyle/>
          <a:p>
            <a:pPr algn="ctr"/>
            <a:r>
              <a:rPr lang="he-IL" b="1" dirty="0" smtClean="0"/>
              <a:t>9. מה יוצא דופן?</a:t>
            </a:r>
            <a:br>
              <a:rPr lang="he-IL" b="1" dirty="0" smtClean="0"/>
            </a:br>
            <a:endParaRPr lang="he-IL" b="1" dirty="0"/>
          </a:p>
        </p:txBody>
      </p:sp>
      <p:sp>
        <p:nvSpPr>
          <p:cNvPr id="3" name="מציין מיקום תוכן 2"/>
          <p:cNvSpPr>
            <a:spLocks noGrp="1"/>
          </p:cNvSpPr>
          <p:nvPr>
            <p:ph idx="1"/>
          </p:nvPr>
        </p:nvSpPr>
        <p:spPr>
          <a:xfrm>
            <a:off x="-900608" y="2204864"/>
            <a:ext cx="9145016" cy="3508977"/>
          </a:xfrm>
        </p:spPr>
        <p:txBody>
          <a:bodyPr>
            <a:normAutofit/>
          </a:bodyPr>
          <a:lstStyle/>
          <a:p>
            <a:r>
              <a:rPr lang="he-IL" sz="4000" dirty="0" smtClean="0"/>
              <a:t>1. נביעות מים חמים</a:t>
            </a:r>
          </a:p>
          <a:p>
            <a:r>
              <a:rPr lang="he-IL" sz="4000" dirty="0" smtClean="0"/>
              <a:t>2. רעידות אדמה</a:t>
            </a:r>
          </a:p>
          <a:p>
            <a:r>
              <a:rPr lang="he-IL" sz="4000" dirty="0" smtClean="0"/>
              <a:t>3. מפולת שלגים</a:t>
            </a:r>
          </a:p>
          <a:p>
            <a:r>
              <a:rPr lang="he-IL" sz="4000" dirty="0" smtClean="0"/>
              <a:t>4. רעידות אדמה</a:t>
            </a:r>
          </a:p>
        </p:txBody>
      </p:sp>
    </p:spTree>
    <p:extLst>
      <p:ext uri="{BB962C8B-B14F-4D97-AF65-F5344CB8AC3E}">
        <p14:creationId xmlns:p14="http://schemas.microsoft.com/office/powerpoint/2010/main" val="33408795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899592" y="1268760"/>
            <a:ext cx="7024744" cy="1143000"/>
          </a:xfrm>
        </p:spPr>
        <p:txBody>
          <a:bodyPr>
            <a:normAutofit fontScale="90000"/>
          </a:bodyPr>
          <a:lstStyle/>
          <a:p>
            <a:pPr algn="ctr"/>
            <a:r>
              <a:rPr lang="he-IL" b="1" dirty="0" smtClean="0"/>
              <a:t>9. מה יוצא דופן?</a:t>
            </a:r>
            <a:br>
              <a:rPr lang="he-IL" b="1" dirty="0" smtClean="0"/>
            </a:br>
            <a:endParaRPr lang="he-IL" b="1" dirty="0"/>
          </a:p>
        </p:txBody>
      </p:sp>
      <p:sp>
        <p:nvSpPr>
          <p:cNvPr id="3" name="מציין מיקום תוכן 2"/>
          <p:cNvSpPr>
            <a:spLocks noGrp="1"/>
          </p:cNvSpPr>
          <p:nvPr>
            <p:ph idx="1"/>
          </p:nvPr>
        </p:nvSpPr>
        <p:spPr>
          <a:xfrm>
            <a:off x="-900608" y="2204864"/>
            <a:ext cx="9145016" cy="3508977"/>
          </a:xfrm>
        </p:spPr>
        <p:txBody>
          <a:bodyPr>
            <a:normAutofit/>
          </a:bodyPr>
          <a:lstStyle/>
          <a:p>
            <a:r>
              <a:rPr lang="he-IL" sz="4000" dirty="0" smtClean="0"/>
              <a:t>1. נביעות מים חמים</a:t>
            </a:r>
          </a:p>
          <a:p>
            <a:r>
              <a:rPr lang="he-IL" sz="4000" dirty="0" smtClean="0"/>
              <a:t>2. רעידות אדמה</a:t>
            </a:r>
          </a:p>
          <a:p>
            <a:r>
              <a:rPr lang="he-IL" sz="4000" dirty="0" smtClean="0">
                <a:solidFill>
                  <a:srgbClr val="FF0000"/>
                </a:solidFill>
              </a:rPr>
              <a:t>3. מפולת שלגים</a:t>
            </a:r>
          </a:p>
          <a:p>
            <a:r>
              <a:rPr lang="he-IL" sz="4000" dirty="0" smtClean="0"/>
              <a:t>4. רעידות אדמה</a:t>
            </a:r>
          </a:p>
        </p:txBody>
      </p:sp>
    </p:spTree>
    <p:extLst>
      <p:ext uri="{BB962C8B-B14F-4D97-AF65-F5344CB8AC3E}">
        <p14:creationId xmlns:p14="http://schemas.microsoft.com/office/powerpoint/2010/main" val="26774424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899592" y="1268760"/>
            <a:ext cx="7024744" cy="1143000"/>
          </a:xfrm>
        </p:spPr>
        <p:txBody>
          <a:bodyPr>
            <a:normAutofit fontScale="90000"/>
          </a:bodyPr>
          <a:lstStyle/>
          <a:p>
            <a:pPr algn="ctr"/>
            <a:r>
              <a:rPr lang="he-IL" b="1" dirty="0" smtClean="0"/>
              <a:t>10. מה יוצא דופן?</a:t>
            </a:r>
            <a:br>
              <a:rPr lang="he-IL" b="1" dirty="0" smtClean="0"/>
            </a:br>
            <a:endParaRPr lang="he-IL" b="1" dirty="0"/>
          </a:p>
        </p:txBody>
      </p:sp>
      <p:sp>
        <p:nvSpPr>
          <p:cNvPr id="3" name="מציין מיקום תוכן 2"/>
          <p:cNvSpPr>
            <a:spLocks noGrp="1"/>
          </p:cNvSpPr>
          <p:nvPr>
            <p:ph idx="1"/>
          </p:nvPr>
        </p:nvSpPr>
        <p:spPr>
          <a:xfrm>
            <a:off x="-900608" y="2204864"/>
            <a:ext cx="9145016" cy="3508977"/>
          </a:xfrm>
        </p:spPr>
        <p:txBody>
          <a:bodyPr>
            <a:normAutofit/>
          </a:bodyPr>
          <a:lstStyle/>
          <a:p>
            <a:r>
              <a:rPr lang="he-IL" sz="4000" dirty="0" smtClean="0"/>
              <a:t>1. מישור החוף הדרומי</a:t>
            </a:r>
          </a:p>
          <a:p>
            <a:r>
              <a:rPr lang="he-IL" sz="4000" dirty="0" smtClean="0"/>
              <a:t>2. מישור חוף הכרמל</a:t>
            </a:r>
          </a:p>
          <a:p>
            <a:r>
              <a:rPr lang="he-IL" sz="4000" dirty="0" smtClean="0"/>
              <a:t>3. מפרץ חיפה</a:t>
            </a:r>
          </a:p>
          <a:p>
            <a:r>
              <a:rPr lang="he-IL" sz="4000" dirty="0" smtClean="0"/>
              <a:t>4. מישור חוף הגליל</a:t>
            </a:r>
          </a:p>
        </p:txBody>
      </p:sp>
    </p:spTree>
    <p:extLst>
      <p:ext uri="{BB962C8B-B14F-4D97-AF65-F5344CB8AC3E}">
        <p14:creationId xmlns:p14="http://schemas.microsoft.com/office/powerpoint/2010/main" val="290424165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899592" y="1268760"/>
            <a:ext cx="7024744" cy="1143000"/>
          </a:xfrm>
        </p:spPr>
        <p:txBody>
          <a:bodyPr>
            <a:normAutofit fontScale="90000"/>
          </a:bodyPr>
          <a:lstStyle/>
          <a:p>
            <a:pPr algn="ctr"/>
            <a:r>
              <a:rPr lang="he-IL" b="1" dirty="0" smtClean="0"/>
              <a:t>10. מה יוצא דופן?</a:t>
            </a:r>
            <a:br>
              <a:rPr lang="he-IL" b="1" dirty="0" smtClean="0"/>
            </a:br>
            <a:endParaRPr lang="he-IL" b="1" dirty="0"/>
          </a:p>
        </p:txBody>
      </p:sp>
      <p:sp>
        <p:nvSpPr>
          <p:cNvPr id="3" name="מציין מיקום תוכן 2"/>
          <p:cNvSpPr>
            <a:spLocks noGrp="1"/>
          </p:cNvSpPr>
          <p:nvPr>
            <p:ph idx="1"/>
          </p:nvPr>
        </p:nvSpPr>
        <p:spPr>
          <a:xfrm>
            <a:off x="-900608" y="2204864"/>
            <a:ext cx="9145016" cy="3508977"/>
          </a:xfrm>
        </p:spPr>
        <p:txBody>
          <a:bodyPr>
            <a:normAutofit/>
          </a:bodyPr>
          <a:lstStyle/>
          <a:p>
            <a:r>
              <a:rPr lang="he-IL" sz="4000" dirty="0" smtClean="0">
                <a:solidFill>
                  <a:srgbClr val="FF0000"/>
                </a:solidFill>
              </a:rPr>
              <a:t>1. מישור החוף הדרומי</a:t>
            </a:r>
          </a:p>
          <a:p>
            <a:r>
              <a:rPr lang="he-IL" sz="4000" dirty="0" smtClean="0"/>
              <a:t>2. מישור חוף הכרמל</a:t>
            </a:r>
          </a:p>
          <a:p>
            <a:r>
              <a:rPr lang="he-IL" sz="4000" dirty="0" smtClean="0"/>
              <a:t>3. מפרץ חיפה</a:t>
            </a:r>
          </a:p>
          <a:p>
            <a:r>
              <a:rPr lang="he-IL" sz="4000" dirty="0" smtClean="0"/>
              <a:t>4. מישור חוף הגליל</a:t>
            </a:r>
          </a:p>
        </p:txBody>
      </p:sp>
    </p:spTree>
    <p:extLst>
      <p:ext uri="{BB962C8B-B14F-4D97-AF65-F5344CB8AC3E}">
        <p14:creationId xmlns:p14="http://schemas.microsoft.com/office/powerpoint/2010/main" val="4465978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467544" y="548680"/>
            <a:ext cx="8280920" cy="1143000"/>
          </a:xfrm>
        </p:spPr>
        <p:txBody>
          <a:bodyPr>
            <a:noAutofit/>
          </a:bodyPr>
          <a:lstStyle/>
          <a:p>
            <a:r>
              <a:rPr lang="he-IL" b="1" dirty="0" smtClean="0"/>
              <a:t>11. למה נקרא שמה "ראש הנקרה"?</a:t>
            </a:r>
            <a:endParaRPr lang="he-IL" b="1" dirty="0"/>
          </a:p>
        </p:txBody>
      </p:sp>
      <p:sp>
        <p:nvSpPr>
          <p:cNvPr id="3" name="מציין מיקום תוכן 2"/>
          <p:cNvSpPr>
            <a:spLocks noGrp="1"/>
          </p:cNvSpPr>
          <p:nvPr>
            <p:ph idx="1"/>
          </p:nvPr>
        </p:nvSpPr>
        <p:spPr>
          <a:xfrm>
            <a:off x="1115616" y="1772816"/>
            <a:ext cx="7272924" cy="3843789"/>
          </a:xfrm>
        </p:spPr>
        <p:txBody>
          <a:bodyPr>
            <a:noAutofit/>
          </a:bodyPr>
          <a:lstStyle/>
          <a:p>
            <a:r>
              <a:rPr lang="he-IL" sz="3600" dirty="0" smtClean="0"/>
              <a:t>1. מפני שכאן עברה דרך חשובה שהובילה לעיר צור שבלבנון</a:t>
            </a:r>
          </a:p>
          <a:p>
            <a:r>
              <a:rPr lang="he-IL" sz="3600" dirty="0" smtClean="0"/>
              <a:t>2. מפני שכאשר יורדים מראש הרכס אל הים מגיעים לנקרות- סוג של מערות שחפרו גלי הים בתוך סלע הגיר הלבן.</a:t>
            </a:r>
          </a:p>
          <a:p>
            <a:r>
              <a:rPr lang="he-IL" sz="3600" dirty="0" smtClean="0"/>
              <a:t>3. הפרוש של המילה "נקרה" בעברית הוא – תפארת הכרמים.</a:t>
            </a:r>
            <a:endParaRPr lang="he-IL" sz="3600" dirty="0"/>
          </a:p>
        </p:txBody>
      </p:sp>
    </p:spTree>
    <p:extLst>
      <p:ext uri="{BB962C8B-B14F-4D97-AF65-F5344CB8AC3E}">
        <p14:creationId xmlns:p14="http://schemas.microsoft.com/office/powerpoint/2010/main" val="95751602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467544" y="548680"/>
            <a:ext cx="8280920" cy="1143000"/>
          </a:xfrm>
        </p:spPr>
        <p:txBody>
          <a:bodyPr>
            <a:noAutofit/>
          </a:bodyPr>
          <a:lstStyle/>
          <a:p>
            <a:r>
              <a:rPr lang="he-IL" b="1" dirty="0" smtClean="0"/>
              <a:t>11. למה נקרא שמה "ראש הנקרה"?</a:t>
            </a:r>
            <a:endParaRPr lang="he-IL" b="1" dirty="0"/>
          </a:p>
        </p:txBody>
      </p:sp>
      <p:sp>
        <p:nvSpPr>
          <p:cNvPr id="3" name="מציין מיקום תוכן 2"/>
          <p:cNvSpPr>
            <a:spLocks noGrp="1"/>
          </p:cNvSpPr>
          <p:nvPr>
            <p:ph idx="1"/>
          </p:nvPr>
        </p:nvSpPr>
        <p:spPr>
          <a:xfrm>
            <a:off x="1115616" y="1772816"/>
            <a:ext cx="7272924" cy="3843789"/>
          </a:xfrm>
        </p:spPr>
        <p:txBody>
          <a:bodyPr>
            <a:noAutofit/>
          </a:bodyPr>
          <a:lstStyle/>
          <a:p>
            <a:r>
              <a:rPr lang="he-IL" sz="3600" dirty="0" smtClean="0"/>
              <a:t>1. מפני שכאן עברה דרך חשובה שהובילה לעיר צור שבלבנון</a:t>
            </a:r>
          </a:p>
          <a:p>
            <a:r>
              <a:rPr lang="he-IL" sz="3600" dirty="0" smtClean="0">
                <a:solidFill>
                  <a:srgbClr val="FF0000"/>
                </a:solidFill>
              </a:rPr>
              <a:t>2. מפני שכאשר יורדים מראש הרכס אל הים מגיעים לנקרות- סוג של מערות שחפרו גלי הים בתוך סלע הגיר הלבן.</a:t>
            </a:r>
          </a:p>
          <a:p>
            <a:r>
              <a:rPr lang="he-IL" sz="3600" dirty="0" smtClean="0"/>
              <a:t>3. הפרוש של המילה "נקרה" בעברית הוא – תפארת הכרמים.</a:t>
            </a:r>
            <a:endParaRPr lang="he-IL" sz="3600" dirty="0"/>
          </a:p>
        </p:txBody>
      </p:sp>
    </p:spTree>
    <p:extLst>
      <p:ext uri="{BB962C8B-B14F-4D97-AF65-F5344CB8AC3E}">
        <p14:creationId xmlns:p14="http://schemas.microsoft.com/office/powerpoint/2010/main" val="410788446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pPr algn="ctr"/>
            <a:r>
              <a:rPr lang="he-IL" dirty="0" smtClean="0"/>
              <a:t>12. "הבקע הסורי אפריקני" הוא:</a:t>
            </a:r>
            <a:br>
              <a:rPr lang="he-IL" dirty="0" smtClean="0"/>
            </a:br>
            <a:endParaRPr lang="he-IL" dirty="0"/>
          </a:p>
        </p:txBody>
      </p:sp>
      <p:sp>
        <p:nvSpPr>
          <p:cNvPr id="3" name="מציין מיקום תוכן 2"/>
          <p:cNvSpPr>
            <a:spLocks noGrp="1"/>
          </p:cNvSpPr>
          <p:nvPr>
            <p:ph idx="1"/>
          </p:nvPr>
        </p:nvSpPr>
        <p:spPr>
          <a:xfrm>
            <a:off x="1043492" y="1844824"/>
            <a:ext cx="7416940" cy="3987805"/>
          </a:xfrm>
        </p:spPr>
        <p:txBody>
          <a:bodyPr>
            <a:normAutofit/>
          </a:bodyPr>
          <a:lstStyle/>
          <a:p>
            <a:r>
              <a:rPr lang="he-IL" sz="3600" dirty="0" smtClean="0"/>
              <a:t>1. אזור בצפון הארץ</a:t>
            </a:r>
          </a:p>
          <a:p>
            <a:r>
              <a:rPr lang="he-IL" sz="3600" dirty="0" smtClean="0"/>
              <a:t>2. הר געש רדום השוכן בגבול שבין ארץ ישראל לסוריה</a:t>
            </a:r>
          </a:p>
          <a:p>
            <a:r>
              <a:rPr lang="he-IL" sz="3600" dirty="0" smtClean="0"/>
              <a:t>3. בקע הנמשך מסוריה עד אפריקה ובו תופעות שונות</a:t>
            </a:r>
            <a:endParaRPr lang="he-IL" sz="3600" dirty="0"/>
          </a:p>
        </p:txBody>
      </p:sp>
    </p:spTree>
    <p:extLst>
      <p:ext uri="{BB962C8B-B14F-4D97-AF65-F5344CB8AC3E}">
        <p14:creationId xmlns:p14="http://schemas.microsoft.com/office/powerpoint/2010/main" val="58816344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pPr algn="ctr"/>
            <a:r>
              <a:rPr lang="he-IL" dirty="0" smtClean="0"/>
              <a:t>12. "הבקע הסורי אפריקני" הוא:</a:t>
            </a:r>
            <a:br>
              <a:rPr lang="he-IL" dirty="0" smtClean="0"/>
            </a:br>
            <a:endParaRPr lang="he-IL" dirty="0"/>
          </a:p>
        </p:txBody>
      </p:sp>
      <p:sp>
        <p:nvSpPr>
          <p:cNvPr id="3" name="מציין מיקום תוכן 2"/>
          <p:cNvSpPr>
            <a:spLocks noGrp="1"/>
          </p:cNvSpPr>
          <p:nvPr>
            <p:ph idx="1"/>
          </p:nvPr>
        </p:nvSpPr>
        <p:spPr>
          <a:xfrm>
            <a:off x="1043492" y="1844824"/>
            <a:ext cx="7416940" cy="3987805"/>
          </a:xfrm>
        </p:spPr>
        <p:txBody>
          <a:bodyPr>
            <a:normAutofit/>
          </a:bodyPr>
          <a:lstStyle/>
          <a:p>
            <a:r>
              <a:rPr lang="he-IL" sz="3600" dirty="0" smtClean="0"/>
              <a:t>1. אזור בצפון הארץ</a:t>
            </a:r>
          </a:p>
          <a:p>
            <a:r>
              <a:rPr lang="he-IL" sz="3600" dirty="0" smtClean="0"/>
              <a:t>2. הר געש רדום השוכן בגבול שבין ארץ ישראל לסוריה</a:t>
            </a:r>
          </a:p>
          <a:p>
            <a:r>
              <a:rPr lang="he-IL" sz="3600" dirty="0" smtClean="0">
                <a:solidFill>
                  <a:srgbClr val="FF0000"/>
                </a:solidFill>
              </a:rPr>
              <a:t>3. בקע הנמשך מסוריה עד אפריקה ובו תופעות שונות</a:t>
            </a:r>
            <a:endParaRPr lang="he-IL" sz="3600" dirty="0">
              <a:solidFill>
                <a:srgbClr val="FF0000"/>
              </a:solidFill>
            </a:endParaRPr>
          </a:p>
        </p:txBody>
      </p:sp>
    </p:spTree>
    <p:extLst>
      <p:ext uri="{BB962C8B-B14F-4D97-AF65-F5344CB8AC3E}">
        <p14:creationId xmlns:p14="http://schemas.microsoft.com/office/powerpoint/2010/main" val="46196696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23528" y="620688"/>
            <a:ext cx="8361966" cy="2126040"/>
          </a:xfrm>
        </p:spPr>
        <p:txBody>
          <a:bodyPr>
            <a:noAutofit/>
          </a:bodyPr>
          <a:lstStyle/>
          <a:p>
            <a:pPr algn="ctr"/>
            <a:r>
              <a:rPr lang="he-IL" sz="3200" dirty="0" smtClean="0"/>
              <a:t>13. בגליל התחתון מוקמו רוב היישובים על מורדות ההרים, ולא בבקעות שלידם, והיו לכך כמה סיבות. </a:t>
            </a:r>
            <a:r>
              <a:rPr lang="he-IL" sz="3200" dirty="0"/>
              <a:t/>
            </a:r>
            <a:br>
              <a:rPr lang="he-IL" sz="3200" dirty="0"/>
            </a:br>
            <a:r>
              <a:rPr lang="he-IL" sz="3200" dirty="0" smtClean="0"/>
              <a:t>מצאי מבין הסיבות הבאות </a:t>
            </a:r>
            <a:br>
              <a:rPr lang="he-IL" sz="3200" dirty="0" smtClean="0"/>
            </a:br>
            <a:r>
              <a:rPr lang="he-IL" sz="3200" dirty="0" smtClean="0"/>
              <a:t>מה </a:t>
            </a:r>
            <a:r>
              <a:rPr lang="he-IL" sz="3200" b="1" dirty="0" smtClean="0">
                <a:solidFill>
                  <a:srgbClr val="FF0000"/>
                </a:solidFill>
              </a:rPr>
              <a:t>לא</a:t>
            </a:r>
            <a:r>
              <a:rPr lang="he-IL" sz="3200" dirty="0" smtClean="0"/>
              <a:t> הייתה סיבה לכך :</a:t>
            </a:r>
            <a:endParaRPr lang="he-IL" sz="3200" dirty="0"/>
          </a:p>
        </p:txBody>
      </p:sp>
      <p:sp>
        <p:nvSpPr>
          <p:cNvPr id="3" name="מציין מיקום תוכן 2"/>
          <p:cNvSpPr>
            <a:spLocks noGrp="1"/>
          </p:cNvSpPr>
          <p:nvPr>
            <p:ph idx="1"/>
          </p:nvPr>
        </p:nvSpPr>
        <p:spPr>
          <a:xfrm>
            <a:off x="683568" y="2996952"/>
            <a:ext cx="7848872" cy="3508977"/>
          </a:xfrm>
        </p:spPr>
        <p:txBody>
          <a:bodyPr/>
          <a:lstStyle/>
          <a:p>
            <a:r>
              <a:rPr lang="he-IL" dirty="0" smtClean="0"/>
              <a:t>1. מרבית המעיינות באזור נובעים במורדות ההרים, ומכיוון שהמעיינות היו מקור המים של היישובים, מוקמו הכפרים בסמוך אליהם.</a:t>
            </a:r>
          </a:p>
          <a:p>
            <a:r>
              <a:rPr lang="he-IL" dirty="0" smtClean="0"/>
              <a:t>2. מיקום היישובים על מורדות ההרים סיפק לתושבים הגנה טובה יותר מאשר בעמק.</a:t>
            </a:r>
          </a:p>
          <a:p>
            <a:r>
              <a:rPr lang="he-IL" dirty="0" smtClean="0"/>
              <a:t>3. בגלל קרקע הסחף העבה, קשה לבנות יישובים ולסלול דרכים בעמק, ואילו על מורדות ההרים הקרקע נוחה יותר להתיישבות.</a:t>
            </a:r>
            <a:endParaRPr lang="he-IL" dirty="0"/>
          </a:p>
        </p:txBody>
      </p:sp>
    </p:spTree>
    <p:extLst>
      <p:ext uri="{BB962C8B-B14F-4D97-AF65-F5344CB8AC3E}">
        <p14:creationId xmlns:p14="http://schemas.microsoft.com/office/powerpoint/2010/main" val="374386756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23528" y="620688"/>
            <a:ext cx="8361966" cy="2126040"/>
          </a:xfrm>
        </p:spPr>
        <p:txBody>
          <a:bodyPr>
            <a:noAutofit/>
          </a:bodyPr>
          <a:lstStyle/>
          <a:p>
            <a:pPr algn="ctr"/>
            <a:r>
              <a:rPr lang="he-IL" sz="3200" dirty="0" smtClean="0"/>
              <a:t>13. בגליל התחתון מוקמו רוב היישובים על מורדות ההרים, ולא בבקעות שלידם, והיו לכך כמה סיבות. </a:t>
            </a:r>
            <a:r>
              <a:rPr lang="he-IL" sz="3200" dirty="0"/>
              <a:t/>
            </a:r>
            <a:br>
              <a:rPr lang="he-IL" sz="3200" dirty="0"/>
            </a:br>
            <a:r>
              <a:rPr lang="he-IL" sz="3200" dirty="0" smtClean="0"/>
              <a:t>מצאי מבין הסיבות הבאות </a:t>
            </a:r>
            <a:br>
              <a:rPr lang="he-IL" sz="3200" dirty="0" smtClean="0"/>
            </a:br>
            <a:r>
              <a:rPr lang="he-IL" sz="3200" dirty="0" smtClean="0"/>
              <a:t>מה </a:t>
            </a:r>
            <a:r>
              <a:rPr lang="he-IL" sz="3200" b="1" dirty="0" smtClean="0">
                <a:solidFill>
                  <a:srgbClr val="FF0000"/>
                </a:solidFill>
              </a:rPr>
              <a:t>לא</a:t>
            </a:r>
            <a:r>
              <a:rPr lang="he-IL" sz="3200" dirty="0" smtClean="0"/>
              <a:t> הייתה סיבה לכך :</a:t>
            </a:r>
            <a:endParaRPr lang="he-IL" sz="3200" dirty="0"/>
          </a:p>
        </p:txBody>
      </p:sp>
      <p:sp>
        <p:nvSpPr>
          <p:cNvPr id="3" name="מציין מיקום תוכן 2"/>
          <p:cNvSpPr>
            <a:spLocks noGrp="1"/>
          </p:cNvSpPr>
          <p:nvPr>
            <p:ph idx="1"/>
          </p:nvPr>
        </p:nvSpPr>
        <p:spPr>
          <a:xfrm>
            <a:off x="683568" y="2996952"/>
            <a:ext cx="7848872" cy="3508977"/>
          </a:xfrm>
        </p:spPr>
        <p:txBody>
          <a:bodyPr/>
          <a:lstStyle/>
          <a:p>
            <a:r>
              <a:rPr lang="he-IL" dirty="0" smtClean="0"/>
              <a:t>1. מרבית המעיינות באזור נובעים במורדות ההרים, ומכיוון שהמעיינות היו מקור המים של היישובים, מוקמו הכפרים בסמוך אליהם.</a:t>
            </a:r>
          </a:p>
          <a:p>
            <a:r>
              <a:rPr lang="he-IL" dirty="0" smtClean="0"/>
              <a:t>2. מיקום היישובים על מורדות ההרים סיפק לתושבים הגנה טובה יותר מאשר בעמק.</a:t>
            </a:r>
          </a:p>
          <a:p>
            <a:r>
              <a:rPr lang="he-IL" dirty="0" smtClean="0">
                <a:solidFill>
                  <a:srgbClr val="FF0000"/>
                </a:solidFill>
              </a:rPr>
              <a:t>3. בגלל קרקע הסחף העבה, קשה לבנות יישובים ולסלול דרכים בעמק, ואילו על מורדות ההרים הקרקע נוחה יותר להתיישבות.</a:t>
            </a:r>
            <a:endParaRPr lang="he-IL" dirty="0">
              <a:solidFill>
                <a:srgbClr val="FF0000"/>
              </a:solidFill>
            </a:endParaRPr>
          </a:p>
        </p:txBody>
      </p:sp>
    </p:spTree>
    <p:extLst>
      <p:ext uri="{BB962C8B-B14F-4D97-AF65-F5344CB8AC3E}">
        <p14:creationId xmlns:p14="http://schemas.microsoft.com/office/powerpoint/2010/main" val="8801040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Autofit/>
          </a:bodyPr>
          <a:lstStyle/>
          <a:p>
            <a:pPr algn="ctr"/>
            <a:r>
              <a:rPr lang="he-IL" sz="8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חלק א'</a:t>
            </a:r>
            <a:endParaRPr lang="he-IL" sz="8800" dirty="0"/>
          </a:p>
        </p:txBody>
      </p:sp>
      <p:sp>
        <p:nvSpPr>
          <p:cNvPr id="3" name="מציין מיקום תוכן 2"/>
          <p:cNvSpPr>
            <a:spLocks noGrp="1"/>
          </p:cNvSpPr>
          <p:nvPr>
            <p:ph idx="1"/>
          </p:nvPr>
        </p:nvSpPr>
        <p:spPr>
          <a:xfrm>
            <a:off x="971600" y="2276872"/>
            <a:ext cx="7344932" cy="3627765"/>
          </a:xfrm>
        </p:spPr>
        <p:txBody>
          <a:bodyPr>
            <a:noAutofit/>
          </a:bodyPr>
          <a:lstStyle/>
          <a:p>
            <a:pPr algn="ctr"/>
            <a:r>
              <a:rPr lang="he-IL" sz="7200" dirty="0" smtClean="0">
                <a:solidFill>
                  <a:schemeClr val="bg2">
                    <a:lumMod val="50000"/>
                  </a:schemeClr>
                </a:solidFill>
              </a:rPr>
              <a:t>בכל שאלה עליך לסמן את התשובה הנכונה !</a:t>
            </a:r>
            <a:endParaRPr lang="he-IL" sz="7200" dirty="0">
              <a:solidFill>
                <a:schemeClr val="bg2">
                  <a:lumMod val="50000"/>
                </a:schemeClr>
              </a:solidFill>
            </a:endParaRPr>
          </a:p>
        </p:txBody>
      </p:sp>
    </p:spTree>
    <p:extLst>
      <p:ext uri="{BB962C8B-B14F-4D97-AF65-F5344CB8AC3E}">
        <p14:creationId xmlns:p14="http://schemas.microsoft.com/office/powerpoint/2010/main" val="115770705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467544" y="1556792"/>
            <a:ext cx="7744824" cy="2808312"/>
          </a:xfrm>
        </p:spPr>
        <p:txBody>
          <a:bodyPr>
            <a:noAutofit/>
          </a:bodyPr>
          <a:lstStyle/>
          <a:p>
            <a:pPr algn="ctr"/>
            <a:r>
              <a:rPr lang="he-IL" sz="6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חלק ב':</a:t>
            </a:r>
            <a:br>
              <a:rPr lang="he-IL" sz="6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he-IL" sz="6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נכון או לא נכון?</a:t>
            </a:r>
            <a:endParaRPr lang="he-IL" sz="6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81893541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467544" y="1268760"/>
            <a:ext cx="7920996" cy="4419853"/>
          </a:xfrm>
        </p:spPr>
        <p:txBody>
          <a:bodyPr>
            <a:normAutofit/>
          </a:bodyPr>
          <a:lstStyle/>
          <a:p>
            <a:r>
              <a:rPr lang="he-IL" sz="6000" dirty="0" smtClean="0"/>
              <a:t>1. ההתיישבות בהר אינה קלה כי השימוש באמצעים טכנולוגיים שונים עולה כסף רב</a:t>
            </a:r>
            <a:endParaRPr lang="he-IL" sz="6000" dirty="0"/>
          </a:p>
        </p:txBody>
      </p:sp>
    </p:spTree>
    <p:extLst>
      <p:ext uri="{BB962C8B-B14F-4D97-AF65-F5344CB8AC3E}">
        <p14:creationId xmlns:p14="http://schemas.microsoft.com/office/powerpoint/2010/main" val="399563395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467544" y="1268760"/>
            <a:ext cx="7920996" cy="4419853"/>
          </a:xfrm>
        </p:spPr>
        <p:txBody>
          <a:bodyPr>
            <a:normAutofit lnSpcReduction="10000"/>
          </a:bodyPr>
          <a:lstStyle/>
          <a:p>
            <a:r>
              <a:rPr lang="he-IL" sz="6000" dirty="0" smtClean="0"/>
              <a:t>1. ההתיישבות בהר אינה קלה כי השימוש באמצעים טכנולוגיים שונים עולה כסף רב</a:t>
            </a:r>
          </a:p>
          <a:p>
            <a:r>
              <a:rPr lang="he-IL" sz="6000" dirty="0" smtClean="0">
                <a:solidFill>
                  <a:srgbClr val="FF0000"/>
                </a:solidFill>
              </a:rPr>
              <a:t>נכון!</a:t>
            </a:r>
            <a:endParaRPr lang="he-IL" sz="6000" dirty="0">
              <a:solidFill>
                <a:srgbClr val="FF0000"/>
              </a:solidFill>
            </a:endParaRPr>
          </a:p>
        </p:txBody>
      </p:sp>
    </p:spTree>
    <p:extLst>
      <p:ext uri="{BB962C8B-B14F-4D97-AF65-F5344CB8AC3E}">
        <p14:creationId xmlns:p14="http://schemas.microsoft.com/office/powerpoint/2010/main" val="429389477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611560" y="1162509"/>
            <a:ext cx="7993021" cy="4858779"/>
          </a:xfrm>
        </p:spPr>
        <p:txBody>
          <a:bodyPr>
            <a:normAutofit/>
          </a:bodyPr>
          <a:lstStyle/>
          <a:p>
            <a:r>
              <a:rPr lang="he-IL" sz="4800" dirty="0" smtClean="0"/>
              <a:t>2. שטחי הקרקע המישוריים בהר קטנים ואינם מספיקים לחקלאים בימינו, המבקשים למכור את הגידולים שלהם ולמצוא בהם את פרנסתם ולא רק לספק את צורכי בני ביתם.</a:t>
            </a:r>
            <a:endParaRPr lang="he-IL" sz="4800" dirty="0"/>
          </a:p>
        </p:txBody>
      </p:sp>
    </p:spTree>
    <p:extLst>
      <p:ext uri="{BB962C8B-B14F-4D97-AF65-F5344CB8AC3E}">
        <p14:creationId xmlns:p14="http://schemas.microsoft.com/office/powerpoint/2010/main" val="30044599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611560" y="1162509"/>
            <a:ext cx="7993021" cy="4858779"/>
          </a:xfrm>
        </p:spPr>
        <p:txBody>
          <a:bodyPr>
            <a:normAutofit lnSpcReduction="10000"/>
          </a:bodyPr>
          <a:lstStyle/>
          <a:p>
            <a:r>
              <a:rPr lang="he-IL" sz="4800" dirty="0" smtClean="0"/>
              <a:t>2. שטחי הקרקע המישוריים בהר קטנים ואינם מספיקים לחקלאים בימינו, המבקשים למכור את הגידולים שלהם ולמצוא בהם את פרנסתם ולא רק לספק את צורכי בני ביתם.</a:t>
            </a:r>
          </a:p>
          <a:p>
            <a:r>
              <a:rPr lang="he-IL" sz="4800" dirty="0" smtClean="0">
                <a:solidFill>
                  <a:srgbClr val="FF0000"/>
                </a:solidFill>
              </a:rPr>
              <a:t>נכון!</a:t>
            </a:r>
            <a:endParaRPr lang="he-IL" sz="4800" dirty="0">
              <a:solidFill>
                <a:srgbClr val="FF0000"/>
              </a:solidFill>
            </a:endParaRPr>
          </a:p>
        </p:txBody>
      </p:sp>
    </p:spTree>
    <p:extLst>
      <p:ext uri="{BB962C8B-B14F-4D97-AF65-F5344CB8AC3E}">
        <p14:creationId xmlns:p14="http://schemas.microsoft.com/office/powerpoint/2010/main" val="346915737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467544" y="1124744"/>
            <a:ext cx="8209028" cy="4032448"/>
          </a:xfrm>
        </p:spPr>
        <p:txBody>
          <a:bodyPr>
            <a:noAutofit/>
          </a:bodyPr>
          <a:lstStyle/>
          <a:p>
            <a:r>
              <a:rPr lang="he-IL" sz="4400" dirty="0" smtClean="0"/>
              <a:t>3. הכלים החקלאיים המודרניים, המשמשים את החקלאים של ימינו – טרקטורים ומכונות חקלאיות אחרות, מתאימים ביותר לעיבוד של חלקות אדמה קטנות בהרים הגבוהים של הגליל העליון.</a:t>
            </a:r>
            <a:endParaRPr lang="he-IL" sz="4400" dirty="0"/>
          </a:p>
        </p:txBody>
      </p:sp>
    </p:spTree>
    <p:extLst>
      <p:ext uri="{BB962C8B-B14F-4D97-AF65-F5344CB8AC3E}">
        <p14:creationId xmlns:p14="http://schemas.microsoft.com/office/powerpoint/2010/main" val="35052317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467544" y="1124744"/>
            <a:ext cx="8209028" cy="4032448"/>
          </a:xfrm>
        </p:spPr>
        <p:txBody>
          <a:bodyPr>
            <a:noAutofit/>
          </a:bodyPr>
          <a:lstStyle/>
          <a:p>
            <a:r>
              <a:rPr lang="he-IL" sz="4400" dirty="0" smtClean="0"/>
              <a:t>3. הכלים החקלאיים המודרניים, המשמשים את החקלאים של ימינו – טרקטורים ומכונות חקלאיות אחרות, מתאימים ביותר לעיבוד של חלקות אדמה קטנות בהרים הגבוהים של הגליל העליון.</a:t>
            </a:r>
          </a:p>
          <a:p>
            <a:r>
              <a:rPr lang="he-IL" sz="4400" dirty="0" smtClean="0">
                <a:solidFill>
                  <a:srgbClr val="FF0000"/>
                </a:solidFill>
              </a:rPr>
              <a:t>לא נכון!</a:t>
            </a:r>
            <a:endParaRPr lang="he-IL" sz="4400" dirty="0">
              <a:solidFill>
                <a:srgbClr val="FF0000"/>
              </a:solidFill>
            </a:endParaRPr>
          </a:p>
        </p:txBody>
      </p:sp>
    </p:spTree>
    <p:extLst>
      <p:ext uri="{BB962C8B-B14F-4D97-AF65-F5344CB8AC3E}">
        <p14:creationId xmlns:p14="http://schemas.microsoft.com/office/powerpoint/2010/main" val="184101883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611560" y="908720"/>
            <a:ext cx="8145469" cy="4752528"/>
          </a:xfrm>
        </p:spPr>
        <p:txBody>
          <a:bodyPr>
            <a:noAutofit/>
          </a:bodyPr>
          <a:lstStyle/>
          <a:p>
            <a:r>
              <a:rPr lang="he-IL" sz="4000" dirty="0" smtClean="0"/>
              <a:t>4. מדרגות חקלאיות, המכונות בלעז טרסות, אילו הן שכבות הבזלת שנוצרה כתוצאה מהתקשות הלבה המתפרצת מהר געש, ויוצרות צורות מעניינות על פני הקרקע של מעין מדרגות או לעתים מצולעים שונים כמו משושים.</a:t>
            </a:r>
            <a:endParaRPr lang="he-IL" sz="4000" dirty="0"/>
          </a:p>
        </p:txBody>
      </p:sp>
    </p:spTree>
    <p:extLst>
      <p:ext uri="{BB962C8B-B14F-4D97-AF65-F5344CB8AC3E}">
        <p14:creationId xmlns:p14="http://schemas.microsoft.com/office/powerpoint/2010/main" val="394052818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611560" y="908720"/>
            <a:ext cx="8145469" cy="4752528"/>
          </a:xfrm>
        </p:spPr>
        <p:txBody>
          <a:bodyPr>
            <a:noAutofit/>
          </a:bodyPr>
          <a:lstStyle/>
          <a:p>
            <a:r>
              <a:rPr lang="he-IL" sz="4000" dirty="0" smtClean="0"/>
              <a:t>4. מדרגות חקלאיות, המכונות בלעז טרסות, אילו הן שכבות הבזלת שנוצרה כתוצאה מהתקשות הלבה המתפרצת מהר געש, ויוצרות צורות מעניינות על פני הקרקע של מעין מדרגות או לעתים מצולעים שונים כמו משושים.</a:t>
            </a:r>
          </a:p>
          <a:p>
            <a:r>
              <a:rPr lang="he-IL" sz="4000" dirty="0" smtClean="0">
                <a:solidFill>
                  <a:srgbClr val="FF0000"/>
                </a:solidFill>
              </a:rPr>
              <a:t>לא נכון!</a:t>
            </a:r>
            <a:endParaRPr lang="he-IL" sz="4000" dirty="0">
              <a:solidFill>
                <a:srgbClr val="FF0000"/>
              </a:solidFill>
            </a:endParaRPr>
          </a:p>
        </p:txBody>
      </p:sp>
    </p:spTree>
    <p:extLst>
      <p:ext uri="{BB962C8B-B14F-4D97-AF65-F5344CB8AC3E}">
        <p14:creationId xmlns:p14="http://schemas.microsoft.com/office/powerpoint/2010/main" val="328802163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683568" y="1052736"/>
            <a:ext cx="7857437" cy="3508977"/>
          </a:xfrm>
        </p:spPr>
        <p:txBody>
          <a:bodyPr>
            <a:noAutofit/>
          </a:bodyPr>
          <a:lstStyle/>
          <a:p>
            <a:r>
              <a:rPr lang="he-IL" sz="4000" dirty="0" smtClean="0"/>
              <a:t>5. העיר ציפורי – עיר קדומה בגליל התחתון, נקראת כך "משום שיושבת בראש ההר כציפור" כלומר, ציפורי ממוקמת בראש גבעה המשקיפה על העמקים שסביבה, ובכך היא דומה לציפור הבונה את הקן במקום גבוה כדי לספק הגנה לגוזליה.</a:t>
            </a:r>
            <a:endParaRPr lang="he-IL" sz="4000" dirty="0"/>
          </a:p>
        </p:txBody>
      </p:sp>
    </p:spTree>
    <p:extLst>
      <p:ext uri="{BB962C8B-B14F-4D97-AF65-F5344CB8AC3E}">
        <p14:creationId xmlns:p14="http://schemas.microsoft.com/office/powerpoint/2010/main" val="24213649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331640" y="1844824"/>
            <a:ext cx="7024744" cy="1143000"/>
          </a:xfrm>
        </p:spPr>
        <p:txBody>
          <a:bodyPr>
            <a:normAutofit fontScale="90000"/>
          </a:bodyPr>
          <a:lstStyle/>
          <a:p>
            <a:pPr algn="r"/>
            <a:r>
              <a:rPr lang="he-IL" b="1" dirty="0" smtClean="0"/>
              <a:t>1. אזור צפון הארץ גדול בשטחו בערך פי שניים מאזור מישור החוף, אבל... </a:t>
            </a:r>
            <a:br>
              <a:rPr lang="he-IL" b="1" dirty="0" smtClean="0"/>
            </a:br>
            <a:r>
              <a:rPr lang="he-IL" b="1" dirty="0" smtClean="0"/>
              <a:t>מה מייצג האיור? </a:t>
            </a:r>
            <a:endParaRPr lang="he-IL" b="1" dirty="0"/>
          </a:p>
        </p:txBody>
      </p:sp>
      <p:pic>
        <p:nvPicPr>
          <p:cNvPr id="4" name="מציין מיקום תוכן 3"/>
          <p:cNvPicPr>
            <a:picLocks noGrp="1" noChangeAspect="1"/>
          </p:cNvPicPr>
          <p:nvPr>
            <p:ph idx="1"/>
          </p:nvPr>
        </p:nvPicPr>
        <p:blipFill rotWithShape="1">
          <a:blip r:embed="rId2" cstate="print">
            <a:extLst>
              <a:ext uri="{BEBA8EAE-BF5A-486C-A8C5-ECC9F3942E4B}">
                <a14:imgProps xmlns:a14="http://schemas.microsoft.com/office/drawing/2010/main">
                  <a14:imgLayer r:embed="rId3">
                    <a14:imgEffect>
                      <a14:backgroundRemoval t="23917" b="63250" l="15875" r="84438">
                        <a14:foregroundMark x1="53125" y1="46000" x2="80125" y2="40167"/>
                      </a14:backgroundRemoval>
                    </a14:imgEffect>
                    <a14:imgEffect>
                      <a14:sharpenSoften amount="50000"/>
                    </a14:imgEffect>
                    <a14:imgEffect>
                      <a14:saturation sat="200000"/>
                    </a14:imgEffect>
                  </a14:imgLayer>
                </a14:imgProps>
              </a:ext>
              <a:ext uri="{28A0092B-C50C-407E-A947-70E740481C1C}">
                <a14:useLocalDpi xmlns:a14="http://schemas.microsoft.com/office/drawing/2010/main" val="0"/>
              </a:ext>
            </a:extLst>
          </a:blip>
          <a:srcRect l="11841" t="19518" r="12451" b="36215"/>
          <a:stretch/>
        </p:blipFill>
        <p:spPr>
          <a:xfrm rot="5400000">
            <a:off x="-719581" y="2889947"/>
            <a:ext cx="5254570" cy="2304256"/>
          </a:xfrm>
        </p:spPr>
      </p:pic>
      <p:sp>
        <p:nvSpPr>
          <p:cNvPr id="5" name="TextBox 4"/>
          <p:cNvSpPr txBox="1"/>
          <p:nvPr/>
        </p:nvSpPr>
        <p:spPr>
          <a:xfrm>
            <a:off x="2987824" y="3140968"/>
            <a:ext cx="5405965" cy="3108543"/>
          </a:xfrm>
          <a:prstGeom prst="rect">
            <a:avLst/>
          </a:prstGeom>
          <a:noFill/>
        </p:spPr>
        <p:txBody>
          <a:bodyPr wrap="square" rtlCol="1">
            <a:spAutoFit/>
          </a:bodyPr>
          <a:lstStyle/>
          <a:p>
            <a:pPr marL="342900" indent="-342900">
              <a:buAutoNum type="arabicPeriod"/>
            </a:pPr>
            <a:r>
              <a:rPr lang="he-IL" sz="2800" dirty="0" smtClean="0"/>
              <a:t>את מספר התושבים בצפון לעומת מספר התושבים במישור החוף</a:t>
            </a:r>
          </a:p>
          <a:p>
            <a:pPr marL="342900" indent="-342900">
              <a:buAutoNum type="arabicPeriod"/>
            </a:pPr>
            <a:r>
              <a:rPr lang="he-IL" sz="2800" dirty="0" smtClean="0"/>
              <a:t>את כמות המים שמספקת הכינרת לתושבים בצפון לעומת תושבי מישור החוף אליהם מוזרמים מי מעיינות.</a:t>
            </a:r>
          </a:p>
          <a:p>
            <a:pPr marL="342900" indent="-342900">
              <a:buAutoNum type="arabicPeriod"/>
            </a:pPr>
            <a:r>
              <a:rPr lang="he-IL" sz="2800" dirty="0" smtClean="0"/>
              <a:t>שתי התשובות נכונות </a:t>
            </a:r>
            <a:endParaRPr lang="he-IL" sz="2800" dirty="0"/>
          </a:p>
        </p:txBody>
      </p:sp>
    </p:spTree>
    <p:extLst>
      <p:ext uri="{BB962C8B-B14F-4D97-AF65-F5344CB8AC3E}">
        <p14:creationId xmlns:p14="http://schemas.microsoft.com/office/powerpoint/2010/main" val="152354586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683568" y="1052736"/>
            <a:ext cx="7857437" cy="3508977"/>
          </a:xfrm>
        </p:spPr>
        <p:txBody>
          <a:bodyPr>
            <a:noAutofit/>
          </a:bodyPr>
          <a:lstStyle/>
          <a:p>
            <a:r>
              <a:rPr lang="he-IL" sz="4000" dirty="0" smtClean="0"/>
              <a:t>5. העיר ציפורי – עיר קדומה בגליל התחתון, נקראת כך "משום שיושבת בראש ההר כציפור" כלומר, ציפורי ממוקמת בראש גבעה המשקיפה על העמקים שסביבה, ובכך היא דומה לציפור הבונה את הקן במקום גבוה כדי לספק הגנה לגוזליה.</a:t>
            </a:r>
          </a:p>
          <a:p>
            <a:r>
              <a:rPr lang="he-IL" sz="4000" dirty="0" smtClean="0">
                <a:solidFill>
                  <a:srgbClr val="FF0000"/>
                </a:solidFill>
              </a:rPr>
              <a:t>נכון!</a:t>
            </a:r>
            <a:endParaRPr lang="he-IL" sz="4000" dirty="0">
              <a:solidFill>
                <a:srgbClr val="FF0000"/>
              </a:solidFill>
            </a:endParaRPr>
          </a:p>
        </p:txBody>
      </p:sp>
    </p:spTree>
    <p:extLst>
      <p:ext uri="{BB962C8B-B14F-4D97-AF65-F5344CB8AC3E}">
        <p14:creationId xmlns:p14="http://schemas.microsoft.com/office/powerpoint/2010/main" val="234925178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611560" y="1052736"/>
            <a:ext cx="7857437" cy="4752528"/>
          </a:xfrm>
        </p:spPr>
        <p:txBody>
          <a:bodyPr>
            <a:noAutofit/>
          </a:bodyPr>
          <a:lstStyle/>
          <a:p>
            <a:r>
              <a:rPr lang="he-IL" sz="5400" dirty="0" smtClean="0"/>
              <a:t>6. צורת הנוף האופיינית לגליל התחתון היא הרים נמוכים שצורתם מעוגלת וביניהם כמה עמקים רחבים. </a:t>
            </a:r>
            <a:endParaRPr lang="he-IL" sz="5400" dirty="0"/>
          </a:p>
        </p:txBody>
      </p:sp>
    </p:spTree>
    <p:extLst>
      <p:ext uri="{BB962C8B-B14F-4D97-AF65-F5344CB8AC3E}">
        <p14:creationId xmlns:p14="http://schemas.microsoft.com/office/powerpoint/2010/main" val="223415385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611560" y="1052736"/>
            <a:ext cx="7857437" cy="4752528"/>
          </a:xfrm>
        </p:spPr>
        <p:txBody>
          <a:bodyPr>
            <a:noAutofit/>
          </a:bodyPr>
          <a:lstStyle/>
          <a:p>
            <a:r>
              <a:rPr lang="he-IL" sz="5400" dirty="0" smtClean="0"/>
              <a:t>6. צורת הנוף האופיינית לגליל התחתון היא הרים נמוכים שצורתם מעוגלת וביניהם כמה עמקים רחבים. </a:t>
            </a:r>
          </a:p>
          <a:p>
            <a:r>
              <a:rPr lang="he-IL" sz="5400" dirty="0" smtClean="0">
                <a:solidFill>
                  <a:srgbClr val="FF0000"/>
                </a:solidFill>
              </a:rPr>
              <a:t>נכון!</a:t>
            </a:r>
            <a:endParaRPr lang="he-IL" sz="5400" dirty="0">
              <a:solidFill>
                <a:srgbClr val="FF0000"/>
              </a:solidFill>
            </a:endParaRPr>
          </a:p>
        </p:txBody>
      </p:sp>
    </p:spTree>
    <p:extLst>
      <p:ext uri="{BB962C8B-B14F-4D97-AF65-F5344CB8AC3E}">
        <p14:creationId xmlns:p14="http://schemas.microsoft.com/office/powerpoint/2010/main" val="16150651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611560" y="1196752"/>
            <a:ext cx="7785429" cy="3508977"/>
          </a:xfrm>
        </p:spPr>
        <p:txBody>
          <a:bodyPr>
            <a:noAutofit/>
          </a:bodyPr>
          <a:lstStyle/>
          <a:p>
            <a:r>
              <a:rPr lang="he-IL" sz="5400" dirty="0" smtClean="0"/>
              <a:t>7. צורת הנוף האופיינית לגולן ולחרמון:</a:t>
            </a:r>
          </a:p>
          <a:p>
            <a:pPr marL="68580" indent="0">
              <a:buNone/>
            </a:pPr>
            <a:r>
              <a:rPr lang="he-IL" sz="5400" dirty="0"/>
              <a:t> </a:t>
            </a:r>
            <a:r>
              <a:rPr lang="he-IL" sz="5400" dirty="0" smtClean="0"/>
              <a:t>בקעה רחבה ומצפון לה רכס הרים מעוגלים ונמוכים</a:t>
            </a:r>
            <a:endParaRPr lang="he-IL" sz="5400" dirty="0"/>
          </a:p>
        </p:txBody>
      </p:sp>
    </p:spTree>
    <p:extLst>
      <p:ext uri="{BB962C8B-B14F-4D97-AF65-F5344CB8AC3E}">
        <p14:creationId xmlns:p14="http://schemas.microsoft.com/office/powerpoint/2010/main" val="335163415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611560" y="1196752"/>
            <a:ext cx="7785429" cy="3508977"/>
          </a:xfrm>
        </p:spPr>
        <p:txBody>
          <a:bodyPr>
            <a:noAutofit/>
          </a:bodyPr>
          <a:lstStyle/>
          <a:p>
            <a:r>
              <a:rPr lang="he-IL" sz="5400" dirty="0" smtClean="0"/>
              <a:t>7. צורת הנוף האופיינית לגולן ולחרמון:</a:t>
            </a:r>
          </a:p>
          <a:p>
            <a:pPr marL="68580" indent="0">
              <a:buNone/>
            </a:pPr>
            <a:r>
              <a:rPr lang="he-IL" sz="5400" dirty="0"/>
              <a:t> </a:t>
            </a:r>
            <a:r>
              <a:rPr lang="he-IL" sz="5400" dirty="0" smtClean="0"/>
              <a:t>בקעה רחבה ומצפון לה רכס הרים מעוגלים ונמוכים</a:t>
            </a:r>
          </a:p>
          <a:p>
            <a:pPr marL="68580" indent="0">
              <a:buNone/>
            </a:pPr>
            <a:r>
              <a:rPr lang="he-IL" sz="5400" dirty="0" smtClean="0">
                <a:solidFill>
                  <a:srgbClr val="FF0000"/>
                </a:solidFill>
              </a:rPr>
              <a:t>לא נכון!</a:t>
            </a:r>
            <a:endParaRPr lang="he-IL" sz="5400" dirty="0">
              <a:solidFill>
                <a:srgbClr val="FF0000"/>
              </a:solidFill>
            </a:endParaRPr>
          </a:p>
        </p:txBody>
      </p:sp>
    </p:spTree>
    <p:extLst>
      <p:ext uri="{BB962C8B-B14F-4D97-AF65-F5344CB8AC3E}">
        <p14:creationId xmlns:p14="http://schemas.microsoft.com/office/powerpoint/2010/main" val="356669246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611560" y="1772816"/>
            <a:ext cx="7560956" cy="3987805"/>
          </a:xfrm>
        </p:spPr>
        <p:txBody>
          <a:bodyPr>
            <a:normAutofit/>
          </a:bodyPr>
          <a:lstStyle/>
          <a:p>
            <a:r>
              <a:rPr lang="he-IL" sz="5400" dirty="0" smtClean="0"/>
              <a:t>8. עמקי הצפון הם חלק מעמק ארוך מאוד הנקרא "הבקע הסורי אפריקני"</a:t>
            </a:r>
            <a:endParaRPr lang="he-IL" sz="5400" dirty="0"/>
          </a:p>
        </p:txBody>
      </p:sp>
    </p:spTree>
    <p:extLst>
      <p:ext uri="{BB962C8B-B14F-4D97-AF65-F5344CB8AC3E}">
        <p14:creationId xmlns:p14="http://schemas.microsoft.com/office/powerpoint/2010/main" val="153130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611560" y="1772816"/>
            <a:ext cx="7560956" cy="3987805"/>
          </a:xfrm>
        </p:spPr>
        <p:txBody>
          <a:bodyPr>
            <a:normAutofit/>
          </a:bodyPr>
          <a:lstStyle/>
          <a:p>
            <a:r>
              <a:rPr lang="he-IL" sz="5400" dirty="0" smtClean="0"/>
              <a:t>8. עמקי הצפון הם חלק מעמק ארוך מאוד הנקרא "הבקע הסורי אפריקני"</a:t>
            </a:r>
          </a:p>
          <a:p>
            <a:r>
              <a:rPr lang="he-IL" sz="5400" dirty="0" smtClean="0">
                <a:solidFill>
                  <a:srgbClr val="FF0000"/>
                </a:solidFill>
              </a:rPr>
              <a:t>נכון!</a:t>
            </a:r>
            <a:endParaRPr lang="he-IL" sz="5400" dirty="0">
              <a:solidFill>
                <a:srgbClr val="FF0000"/>
              </a:solidFill>
            </a:endParaRPr>
          </a:p>
        </p:txBody>
      </p:sp>
    </p:spTree>
    <p:extLst>
      <p:ext uri="{BB962C8B-B14F-4D97-AF65-F5344CB8AC3E}">
        <p14:creationId xmlns:p14="http://schemas.microsoft.com/office/powerpoint/2010/main" val="271451290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827584" y="1412776"/>
            <a:ext cx="7713421" cy="3508977"/>
          </a:xfrm>
        </p:spPr>
        <p:txBody>
          <a:bodyPr>
            <a:normAutofit/>
          </a:bodyPr>
          <a:lstStyle/>
          <a:p>
            <a:r>
              <a:rPr lang="he-IL" sz="4800" dirty="0" smtClean="0"/>
              <a:t>9. הנהר היחיד בארץ ישראל הוא נהר הירדן הנשפך מהר הכרמל אל הים התיכון</a:t>
            </a:r>
            <a:endParaRPr lang="he-IL" sz="4800" dirty="0"/>
          </a:p>
        </p:txBody>
      </p:sp>
    </p:spTree>
    <p:extLst>
      <p:ext uri="{BB962C8B-B14F-4D97-AF65-F5344CB8AC3E}">
        <p14:creationId xmlns:p14="http://schemas.microsoft.com/office/powerpoint/2010/main" val="176319959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827584" y="1412776"/>
            <a:ext cx="7713421" cy="3508977"/>
          </a:xfrm>
        </p:spPr>
        <p:txBody>
          <a:bodyPr>
            <a:normAutofit/>
          </a:bodyPr>
          <a:lstStyle/>
          <a:p>
            <a:r>
              <a:rPr lang="he-IL" sz="4800" dirty="0" smtClean="0"/>
              <a:t>9. הנהר היחיד בארץ ישראל הוא נהר הירדן הנשפך מהר הכרמל אל הים התיכון</a:t>
            </a:r>
          </a:p>
          <a:p>
            <a:r>
              <a:rPr lang="he-IL" sz="4800" dirty="0" smtClean="0">
                <a:solidFill>
                  <a:srgbClr val="FF0000"/>
                </a:solidFill>
              </a:rPr>
              <a:t>ממש לא נכון!</a:t>
            </a:r>
          </a:p>
          <a:p>
            <a:pPr marL="68580" indent="0">
              <a:buNone/>
            </a:pPr>
            <a:endParaRPr lang="he-IL" sz="4800" dirty="0">
              <a:solidFill>
                <a:srgbClr val="FF0000"/>
              </a:solidFill>
            </a:endParaRPr>
          </a:p>
        </p:txBody>
      </p:sp>
    </p:spTree>
    <p:extLst>
      <p:ext uri="{BB962C8B-B14F-4D97-AF65-F5344CB8AC3E}">
        <p14:creationId xmlns:p14="http://schemas.microsoft.com/office/powerpoint/2010/main" val="48041762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107504" y="1340768"/>
            <a:ext cx="8073461" cy="4464496"/>
          </a:xfrm>
        </p:spPr>
        <p:txBody>
          <a:bodyPr>
            <a:noAutofit/>
          </a:bodyPr>
          <a:lstStyle/>
          <a:p>
            <a:r>
              <a:rPr lang="he-IL" sz="4400" dirty="0" smtClean="0"/>
              <a:t>10. עמקי הצפון הם מישוריים, נמוכים, מוקפים בהרים נישאים ומכוסים בקרקע סחף פורייה שנסחפה אליהם מן ההרים שלידם.</a:t>
            </a:r>
            <a:endParaRPr lang="he-IL" sz="4400" dirty="0"/>
          </a:p>
        </p:txBody>
      </p:sp>
    </p:spTree>
    <p:extLst>
      <p:ext uri="{BB962C8B-B14F-4D97-AF65-F5344CB8AC3E}">
        <p14:creationId xmlns:p14="http://schemas.microsoft.com/office/powerpoint/2010/main" val="27311166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331640" y="1844824"/>
            <a:ext cx="7024744" cy="1143000"/>
          </a:xfrm>
        </p:spPr>
        <p:txBody>
          <a:bodyPr>
            <a:normAutofit fontScale="90000"/>
          </a:bodyPr>
          <a:lstStyle/>
          <a:p>
            <a:pPr algn="r"/>
            <a:r>
              <a:rPr lang="he-IL" b="1" dirty="0" smtClean="0"/>
              <a:t>1. אזור צפון הארץ גדול בשטחו בערך פי שניים מאזור מישור החוף, אבל... </a:t>
            </a:r>
            <a:br>
              <a:rPr lang="he-IL" b="1" dirty="0" smtClean="0"/>
            </a:br>
            <a:r>
              <a:rPr lang="he-IL" b="1" dirty="0" smtClean="0"/>
              <a:t>מה מייצג האיור? </a:t>
            </a:r>
            <a:endParaRPr lang="he-IL" b="1" dirty="0"/>
          </a:p>
        </p:txBody>
      </p:sp>
      <p:pic>
        <p:nvPicPr>
          <p:cNvPr id="4" name="מציין מיקום תוכן 3"/>
          <p:cNvPicPr>
            <a:picLocks noGrp="1" noChangeAspect="1"/>
          </p:cNvPicPr>
          <p:nvPr>
            <p:ph idx="1"/>
          </p:nvPr>
        </p:nvPicPr>
        <p:blipFill rotWithShape="1">
          <a:blip r:embed="rId2" cstate="print">
            <a:extLst>
              <a:ext uri="{BEBA8EAE-BF5A-486C-A8C5-ECC9F3942E4B}">
                <a14:imgProps xmlns:a14="http://schemas.microsoft.com/office/drawing/2010/main">
                  <a14:imgLayer r:embed="rId3">
                    <a14:imgEffect>
                      <a14:backgroundRemoval t="23917" b="63250" l="15875" r="84438">
                        <a14:foregroundMark x1="53125" y1="46000" x2="80125" y2="40167"/>
                      </a14:backgroundRemoval>
                    </a14:imgEffect>
                    <a14:imgEffect>
                      <a14:sharpenSoften amount="50000"/>
                    </a14:imgEffect>
                    <a14:imgEffect>
                      <a14:saturation sat="200000"/>
                    </a14:imgEffect>
                  </a14:imgLayer>
                </a14:imgProps>
              </a:ext>
              <a:ext uri="{28A0092B-C50C-407E-A947-70E740481C1C}">
                <a14:useLocalDpi xmlns:a14="http://schemas.microsoft.com/office/drawing/2010/main" val="0"/>
              </a:ext>
            </a:extLst>
          </a:blip>
          <a:srcRect l="11841" t="19518" r="12451" b="36215"/>
          <a:stretch/>
        </p:blipFill>
        <p:spPr>
          <a:xfrm rot="5400000">
            <a:off x="-719581" y="2889947"/>
            <a:ext cx="5254570" cy="2304256"/>
          </a:xfrm>
        </p:spPr>
      </p:pic>
      <p:sp>
        <p:nvSpPr>
          <p:cNvPr id="5" name="TextBox 4"/>
          <p:cNvSpPr txBox="1"/>
          <p:nvPr/>
        </p:nvSpPr>
        <p:spPr>
          <a:xfrm>
            <a:off x="2987824" y="3140968"/>
            <a:ext cx="5405965" cy="3108543"/>
          </a:xfrm>
          <a:prstGeom prst="rect">
            <a:avLst/>
          </a:prstGeom>
          <a:noFill/>
        </p:spPr>
        <p:txBody>
          <a:bodyPr wrap="square" rtlCol="1">
            <a:spAutoFit/>
          </a:bodyPr>
          <a:lstStyle/>
          <a:p>
            <a:pPr marL="342900" indent="-342900">
              <a:buAutoNum type="arabicPeriod"/>
            </a:pPr>
            <a:r>
              <a:rPr lang="he-IL" sz="2800" dirty="0" smtClean="0">
                <a:solidFill>
                  <a:srgbClr val="FF0000"/>
                </a:solidFill>
              </a:rPr>
              <a:t>את מספר התושבים בצפון לעומת מספר התושבים במישור החוף</a:t>
            </a:r>
          </a:p>
          <a:p>
            <a:pPr marL="342900" indent="-342900">
              <a:buAutoNum type="arabicPeriod"/>
            </a:pPr>
            <a:r>
              <a:rPr lang="he-IL" sz="2800" dirty="0" smtClean="0"/>
              <a:t>את כמות המים שמספקת הכינרת לתושבים בצפון לעומת תושבי מישור החוף אליהם מוזרמים מי מעיינות.</a:t>
            </a:r>
          </a:p>
          <a:p>
            <a:pPr marL="342900" indent="-342900">
              <a:buAutoNum type="arabicPeriod"/>
            </a:pPr>
            <a:r>
              <a:rPr lang="he-IL" sz="2800" dirty="0" smtClean="0"/>
              <a:t>שתי התשובות נכונות </a:t>
            </a:r>
            <a:endParaRPr lang="he-IL" sz="2800" dirty="0"/>
          </a:p>
        </p:txBody>
      </p:sp>
    </p:spTree>
    <p:extLst>
      <p:ext uri="{BB962C8B-B14F-4D97-AF65-F5344CB8AC3E}">
        <p14:creationId xmlns:p14="http://schemas.microsoft.com/office/powerpoint/2010/main" val="331619622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107504" y="1340768"/>
            <a:ext cx="8073461" cy="4464496"/>
          </a:xfrm>
        </p:spPr>
        <p:txBody>
          <a:bodyPr>
            <a:noAutofit/>
          </a:bodyPr>
          <a:lstStyle/>
          <a:p>
            <a:r>
              <a:rPr lang="he-IL" sz="4400" dirty="0" smtClean="0"/>
              <a:t>10. עמקי הצפון הם מישוריים, נמוכים, מוקפים בהרים נישאים ומכוסים בקרקע סחף פורייה שנסחפה אליהם מן ההרים שלידם.</a:t>
            </a:r>
          </a:p>
          <a:p>
            <a:r>
              <a:rPr lang="he-IL" sz="4400" dirty="0" smtClean="0">
                <a:solidFill>
                  <a:srgbClr val="FF0000"/>
                </a:solidFill>
              </a:rPr>
              <a:t>נכון מאוד</a:t>
            </a:r>
            <a:endParaRPr lang="he-IL" sz="4400" dirty="0">
              <a:solidFill>
                <a:srgbClr val="FF0000"/>
              </a:solidFill>
            </a:endParaRPr>
          </a:p>
        </p:txBody>
      </p:sp>
    </p:spTree>
    <p:extLst>
      <p:ext uri="{BB962C8B-B14F-4D97-AF65-F5344CB8AC3E}">
        <p14:creationId xmlns:p14="http://schemas.microsoft.com/office/powerpoint/2010/main" val="158088050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755576" y="1104452"/>
            <a:ext cx="7587747" cy="4124748"/>
          </a:xfrm>
        </p:spPr>
        <p:txBody>
          <a:bodyPr>
            <a:noAutofit/>
          </a:bodyPr>
          <a:lstStyle/>
          <a:p>
            <a:r>
              <a:rPr lang="he-IL" sz="6600" dirty="0" smtClean="0"/>
              <a:t>11. בקעת בית כרם – עמק צר וארוך מעמקי הצפון</a:t>
            </a:r>
            <a:endParaRPr lang="he-IL" sz="6600" dirty="0"/>
          </a:p>
        </p:txBody>
      </p:sp>
    </p:spTree>
    <p:extLst>
      <p:ext uri="{BB962C8B-B14F-4D97-AF65-F5344CB8AC3E}">
        <p14:creationId xmlns:p14="http://schemas.microsoft.com/office/powerpoint/2010/main" val="269171255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755576" y="1104452"/>
            <a:ext cx="7587747" cy="4124748"/>
          </a:xfrm>
        </p:spPr>
        <p:txBody>
          <a:bodyPr>
            <a:noAutofit/>
          </a:bodyPr>
          <a:lstStyle/>
          <a:p>
            <a:r>
              <a:rPr lang="he-IL" sz="6600" dirty="0" smtClean="0"/>
              <a:t>11. בקעת בית כרם – עמק צר וארוך מעמקי הצפון</a:t>
            </a:r>
          </a:p>
          <a:p>
            <a:r>
              <a:rPr lang="he-IL" sz="6600" dirty="0" smtClean="0">
                <a:solidFill>
                  <a:srgbClr val="FF0000"/>
                </a:solidFill>
              </a:rPr>
              <a:t>לא נכון</a:t>
            </a:r>
            <a:endParaRPr lang="he-IL" sz="6600" dirty="0">
              <a:solidFill>
                <a:srgbClr val="FF0000"/>
              </a:solidFill>
            </a:endParaRPr>
          </a:p>
        </p:txBody>
      </p:sp>
    </p:spTree>
    <p:extLst>
      <p:ext uri="{BB962C8B-B14F-4D97-AF65-F5344CB8AC3E}">
        <p14:creationId xmlns:p14="http://schemas.microsoft.com/office/powerpoint/2010/main" val="151902954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1547664" y="1628800"/>
            <a:ext cx="6777317" cy="3508977"/>
          </a:xfrm>
        </p:spPr>
        <p:txBody>
          <a:bodyPr>
            <a:normAutofit/>
          </a:bodyPr>
          <a:lstStyle/>
          <a:p>
            <a:r>
              <a:rPr lang="he-IL" sz="4400" dirty="0" smtClean="0"/>
              <a:t>12. בקעת בית כרם – בקעה צרה וארוכה המחברת בין הגליל העליון לגליל התחתון.</a:t>
            </a:r>
            <a:endParaRPr lang="he-IL" sz="4400" dirty="0"/>
          </a:p>
        </p:txBody>
      </p:sp>
    </p:spTree>
    <p:extLst>
      <p:ext uri="{BB962C8B-B14F-4D97-AF65-F5344CB8AC3E}">
        <p14:creationId xmlns:p14="http://schemas.microsoft.com/office/powerpoint/2010/main" val="200099158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1547664" y="1628800"/>
            <a:ext cx="6777317" cy="3508977"/>
          </a:xfrm>
        </p:spPr>
        <p:txBody>
          <a:bodyPr>
            <a:normAutofit/>
          </a:bodyPr>
          <a:lstStyle/>
          <a:p>
            <a:r>
              <a:rPr lang="he-IL" sz="4400" dirty="0" smtClean="0"/>
              <a:t>12. בקעת בית כרם – בקעה צרה וארוכה המחברת בין הגליל העליון לגליל התחתון.</a:t>
            </a:r>
          </a:p>
          <a:p>
            <a:r>
              <a:rPr lang="he-IL" sz="4400" dirty="0" smtClean="0">
                <a:solidFill>
                  <a:srgbClr val="FF0000"/>
                </a:solidFill>
              </a:rPr>
              <a:t>נכון!</a:t>
            </a:r>
            <a:endParaRPr lang="he-IL" sz="4400" dirty="0">
              <a:solidFill>
                <a:srgbClr val="FF0000"/>
              </a:solidFill>
            </a:endParaRPr>
          </a:p>
        </p:txBody>
      </p:sp>
    </p:spTree>
    <p:extLst>
      <p:ext uri="{BB962C8B-B14F-4D97-AF65-F5344CB8AC3E}">
        <p14:creationId xmlns:p14="http://schemas.microsoft.com/office/powerpoint/2010/main" val="251814008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pPr algn="ctr"/>
            <a:r>
              <a:rPr lang="he-IL" sz="6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חלק ג'</a:t>
            </a:r>
            <a:endParaRPr lang="he-IL" sz="6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 name="מציין מיקום תוכן 2"/>
          <p:cNvSpPr>
            <a:spLocks noGrp="1"/>
          </p:cNvSpPr>
          <p:nvPr>
            <p:ph idx="1"/>
          </p:nvPr>
        </p:nvSpPr>
        <p:spPr>
          <a:xfrm>
            <a:off x="395536" y="2795753"/>
            <a:ext cx="8100508" cy="4059813"/>
          </a:xfrm>
        </p:spPr>
        <p:txBody>
          <a:bodyPr>
            <a:normAutofit/>
          </a:bodyPr>
          <a:lstStyle/>
          <a:p>
            <a:r>
              <a:rPr lang="he-IL" sz="4800" dirty="0" smtClean="0"/>
              <a:t>סמני את התשובה הנכונה...</a:t>
            </a:r>
          </a:p>
        </p:txBody>
      </p:sp>
    </p:spTree>
    <p:extLst>
      <p:ext uri="{BB962C8B-B14F-4D97-AF65-F5344CB8AC3E}">
        <p14:creationId xmlns:p14="http://schemas.microsoft.com/office/powerpoint/2010/main" val="398527461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242410" y="485800"/>
            <a:ext cx="7024744" cy="1143000"/>
          </a:xfrm>
        </p:spPr>
        <p:txBody>
          <a:bodyPr/>
          <a:lstStyle/>
          <a:p>
            <a:pPr algn="r"/>
            <a:r>
              <a:rPr lang="he-IL" dirty="0" smtClean="0"/>
              <a:t>1. בתמונה הבאה רואים את: </a:t>
            </a:r>
            <a:endParaRPr lang="he-IL" dirty="0"/>
          </a:p>
        </p:txBody>
      </p:sp>
      <p:sp>
        <p:nvSpPr>
          <p:cNvPr id="3" name="מציין מיקום תוכן 2"/>
          <p:cNvSpPr>
            <a:spLocks noGrp="1"/>
          </p:cNvSpPr>
          <p:nvPr>
            <p:ph idx="1"/>
          </p:nvPr>
        </p:nvSpPr>
        <p:spPr>
          <a:xfrm>
            <a:off x="4572000" y="2420888"/>
            <a:ext cx="4185029" cy="3508977"/>
          </a:xfrm>
        </p:spPr>
        <p:txBody>
          <a:bodyPr/>
          <a:lstStyle/>
          <a:p>
            <a:r>
              <a:rPr lang="he-IL" dirty="0" smtClean="0"/>
              <a:t>1. מישור חוף הכרמל – קו חוף מפורץ</a:t>
            </a:r>
          </a:p>
          <a:p>
            <a:r>
              <a:rPr lang="he-IL" dirty="0" smtClean="0"/>
              <a:t>2. מישור חוף נתניה – הדיונות לאורך החוף</a:t>
            </a:r>
          </a:p>
          <a:p>
            <a:r>
              <a:rPr lang="he-IL" dirty="0" smtClean="0"/>
              <a:t>3. מישור החוף התיכון והדרומי – קו חוף ישר</a:t>
            </a:r>
            <a:endParaRPr lang="he-IL" dirty="0"/>
          </a:p>
        </p:txBody>
      </p:sp>
      <p:pic>
        <p:nvPicPr>
          <p:cNvPr id="4" name="תמונה 3"/>
          <p:cNvPicPr>
            <a:picLocks noChangeAspect="1"/>
          </p:cNvPicPr>
          <p:nvPr/>
        </p:nvPicPr>
        <p:blipFill>
          <a:blip r:embed="rId2" cstate="print">
            <a:extLst>
              <a:ext uri="{BEBA8EAE-BF5A-486C-A8C5-ECC9F3942E4B}">
                <a14:imgProps xmlns:a14="http://schemas.microsoft.com/office/drawing/2010/main">
                  <a14:imgLayer r:embed="rId3">
                    <a14:imgEffect>
                      <a14:backgroundRemoval t="4750" b="90000" l="10313" r="90000"/>
                    </a14:imgEffect>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5400000">
            <a:off x="-684584" y="1700808"/>
            <a:ext cx="6336704" cy="4752528"/>
          </a:xfrm>
          <a:prstGeom prst="rect">
            <a:avLst/>
          </a:prstGeom>
        </p:spPr>
      </p:pic>
    </p:spTree>
    <p:extLst>
      <p:ext uri="{BB962C8B-B14F-4D97-AF65-F5344CB8AC3E}">
        <p14:creationId xmlns:p14="http://schemas.microsoft.com/office/powerpoint/2010/main" val="171324269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242410" y="485800"/>
            <a:ext cx="7024744" cy="1143000"/>
          </a:xfrm>
        </p:spPr>
        <p:txBody>
          <a:bodyPr/>
          <a:lstStyle/>
          <a:p>
            <a:pPr algn="r"/>
            <a:r>
              <a:rPr lang="he-IL" dirty="0" smtClean="0"/>
              <a:t>1. בתמונה הבאה רואים את: </a:t>
            </a:r>
            <a:endParaRPr lang="he-IL" dirty="0"/>
          </a:p>
        </p:txBody>
      </p:sp>
      <p:sp>
        <p:nvSpPr>
          <p:cNvPr id="3" name="מציין מיקום תוכן 2"/>
          <p:cNvSpPr>
            <a:spLocks noGrp="1"/>
          </p:cNvSpPr>
          <p:nvPr>
            <p:ph idx="1"/>
          </p:nvPr>
        </p:nvSpPr>
        <p:spPr>
          <a:xfrm>
            <a:off x="4572000" y="2420888"/>
            <a:ext cx="4185029" cy="3508977"/>
          </a:xfrm>
        </p:spPr>
        <p:txBody>
          <a:bodyPr/>
          <a:lstStyle/>
          <a:p>
            <a:r>
              <a:rPr lang="he-IL" dirty="0" smtClean="0">
                <a:solidFill>
                  <a:srgbClr val="FF0000"/>
                </a:solidFill>
              </a:rPr>
              <a:t>1. מישור חוף הכרמל – קו חוף מפורץ</a:t>
            </a:r>
          </a:p>
          <a:p>
            <a:r>
              <a:rPr lang="he-IL" dirty="0" smtClean="0"/>
              <a:t>2. מישור חוף נתניה – הדיונות לאורך החוף</a:t>
            </a:r>
          </a:p>
          <a:p>
            <a:r>
              <a:rPr lang="he-IL" dirty="0" smtClean="0"/>
              <a:t>3. מישור החוף התיכון והדרומי – קו חוף ישר</a:t>
            </a:r>
            <a:endParaRPr lang="he-IL" dirty="0"/>
          </a:p>
        </p:txBody>
      </p:sp>
      <p:pic>
        <p:nvPicPr>
          <p:cNvPr id="4" name="תמונה 3"/>
          <p:cNvPicPr>
            <a:picLocks noChangeAspect="1"/>
          </p:cNvPicPr>
          <p:nvPr/>
        </p:nvPicPr>
        <p:blipFill>
          <a:blip r:embed="rId2" cstate="print">
            <a:extLst>
              <a:ext uri="{BEBA8EAE-BF5A-486C-A8C5-ECC9F3942E4B}">
                <a14:imgProps xmlns:a14="http://schemas.microsoft.com/office/drawing/2010/main">
                  <a14:imgLayer r:embed="rId3">
                    <a14:imgEffect>
                      <a14:backgroundRemoval t="4750" b="90000" l="10313" r="90000"/>
                    </a14:imgEffect>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5400000">
            <a:off x="-684584" y="1700808"/>
            <a:ext cx="6336704" cy="4752528"/>
          </a:xfrm>
          <a:prstGeom prst="rect">
            <a:avLst/>
          </a:prstGeom>
        </p:spPr>
      </p:pic>
    </p:spTree>
    <p:extLst>
      <p:ext uri="{BB962C8B-B14F-4D97-AF65-F5344CB8AC3E}">
        <p14:creationId xmlns:p14="http://schemas.microsoft.com/office/powerpoint/2010/main" val="314181833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5400000">
            <a:off x="-95088" y="1849394"/>
            <a:ext cx="5221131" cy="3915848"/>
          </a:xfrm>
          <a:prstGeom prst="rect">
            <a:avLst/>
          </a:prstGeom>
        </p:spPr>
      </p:pic>
      <p:sp>
        <p:nvSpPr>
          <p:cNvPr id="2" name="כותרת 1"/>
          <p:cNvSpPr>
            <a:spLocks noGrp="1"/>
          </p:cNvSpPr>
          <p:nvPr>
            <p:ph type="title"/>
          </p:nvPr>
        </p:nvSpPr>
        <p:spPr>
          <a:xfrm>
            <a:off x="1259632" y="980728"/>
            <a:ext cx="7024744" cy="1143000"/>
          </a:xfrm>
        </p:spPr>
        <p:txBody>
          <a:bodyPr/>
          <a:lstStyle/>
          <a:p>
            <a:pPr algn="r"/>
            <a:r>
              <a:rPr lang="he-IL"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 בתמונה הבאה רואים את: </a:t>
            </a:r>
            <a:endParaRPr lang="he-IL"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 name="מציין מיקום תוכן 2"/>
          <p:cNvSpPr>
            <a:spLocks noGrp="1"/>
          </p:cNvSpPr>
          <p:nvPr>
            <p:ph idx="1"/>
          </p:nvPr>
        </p:nvSpPr>
        <p:spPr>
          <a:xfrm>
            <a:off x="4473402" y="2420888"/>
            <a:ext cx="4041013" cy="3508977"/>
          </a:xfrm>
        </p:spPr>
        <p:txBody>
          <a:bodyPr/>
          <a:lstStyle/>
          <a:p>
            <a:r>
              <a:rPr lang="he-IL" dirty="0" smtClean="0"/>
              <a:t>1. המצוק המערבי של רכס ראש הנקרה</a:t>
            </a:r>
          </a:p>
          <a:p>
            <a:r>
              <a:rPr lang="he-IL" dirty="0" smtClean="0"/>
              <a:t>2. המורדות הצפוניים של רכס הגלבוע</a:t>
            </a:r>
          </a:p>
          <a:p>
            <a:r>
              <a:rPr lang="he-IL" dirty="0" smtClean="0"/>
              <a:t>3. מדרגות חקלאיות – טרסות בבית </a:t>
            </a:r>
            <a:r>
              <a:rPr lang="he-IL" dirty="0" err="1" smtClean="0"/>
              <a:t>ג'ן</a:t>
            </a:r>
            <a:endParaRPr lang="he-IL" dirty="0"/>
          </a:p>
        </p:txBody>
      </p:sp>
    </p:spTree>
    <p:extLst>
      <p:ext uri="{BB962C8B-B14F-4D97-AF65-F5344CB8AC3E}">
        <p14:creationId xmlns:p14="http://schemas.microsoft.com/office/powerpoint/2010/main" val="73891024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5400000">
            <a:off x="-95088" y="1849394"/>
            <a:ext cx="5221131" cy="3915848"/>
          </a:xfrm>
          <a:prstGeom prst="rect">
            <a:avLst/>
          </a:prstGeom>
        </p:spPr>
      </p:pic>
      <p:sp>
        <p:nvSpPr>
          <p:cNvPr id="2" name="כותרת 1"/>
          <p:cNvSpPr>
            <a:spLocks noGrp="1"/>
          </p:cNvSpPr>
          <p:nvPr>
            <p:ph type="title"/>
          </p:nvPr>
        </p:nvSpPr>
        <p:spPr>
          <a:xfrm>
            <a:off x="1259632" y="980728"/>
            <a:ext cx="7024744" cy="1143000"/>
          </a:xfrm>
        </p:spPr>
        <p:txBody>
          <a:bodyPr/>
          <a:lstStyle/>
          <a:p>
            <a:pPr algn="r"/>
            <a:r>
              <a:rPr lang="he-IL"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 בתמונה הבאה רואים את: </a:t>
            </a:r>
            <a:endParaRPr lang="he-IL"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 name="מציין מיקום תוכן 2"/>
          <p:cNvSpPr>
            <a:spLocks noGrp="1"/>
          </p:cNvSpPr>
          <p:nvPr>
            <p:ph idx="1"/>
          </p:nvPr>
        </p:nvSpPr>
        <p:spPr>
          <a:xfrm>
            <a:off x="4473402" y="2420888"/>
            <a:ext cx="4041013" cy="3508977"/>
          </a:xfrm>
        </p:spPr>
        <p:txBody>
          <a:bodyPr/>
          <a:lstStyle/>
          <a:p>
            <a:r>
              <a:rPr lang="he-IL" dirty="0" smtClean="0"/>
              <a:t>1. המצוק המערבי של רכס ראש הנקרה</a:t>
            </a:r>
          </a:p>
          <a:p>
            <a:r>
              <a:rPr lang="he-IL" dirty="0" smtClean="0"/>
              <a:t>2. המורדות הצפוניים של רכס הגלבוע</a:t>
            </a:r>
          </a:p>
          <a:p>
            <a:r>
              <a:rPr lang="he-IL" dirty="0" smtClean="0">
                <a:solidFill>
                  <a:srgbClr val="FF0000"/>
                </a:solidFill>
              </a:rPr>
              <a:t>3. מדרגות חקלאיות – טרסות בבית </a:t>
            </a:r>
            <a:r>
              <a:rPr lang="he-IL" dirty="0" err="1" smtClean="0">
                <a:solidFill>
                  <a:srgbClr val="FF0000"/>
                </a:solidFill>
              </a:rPr>
              <a:t>ג'ן</a:t>
            </a:r>
            <a:endParaRPr lang="he-IL" dirty="0">
              <a:solidFill>
                <a:srgbClr val="FF0000"/>
              </a:solidFill>
            </a:endParaRPr>
          </a:p>
        </p:txBody>
      </p:sp>
    </p:spTree>
    <p:extLst>
      <p:ext uri="{BB962C8B-B14F-4D97-AF65-F5344CB8AC3E}">
        <p14:creationId xmlns:p14="http://schemas.microsoft.com/office/powerpoint/2010/main" val="32997079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pPr algn="ctr"/>
            <a:r>
              <a:rPr lang="he-IL" dirty="0" smtClean="0"/>
              <a:t>2. את צפון הארץ מחלקים ל-6 אזורי משנה. אילו?</a:t>
            </a:r>
            <a:endParaRPr lang="he-IL" dirty="0"/>
          </a:p>
        </p:txBody>
      </p:sp>
      <p:sp>
        <p:nvSpPr>
          <p:cNvPr id="3" name="מציין מיקום תוכן 2"/>
          <p:cNvSpPr>
            <a:spLocks noGrp="1"/>
          </p:cNvSpPr>
          <p:nvPr>
            <p:ph idx="1"/>
          </p:nvPr>
        </p:nvSpPr>
        <p:spPr/>
        <p:txBody>
          <a:bodyPr/>
          <a:lstStyle/>
          <a:p>
            <a:r>
              <a:rPr lang="he-IL" dirty="0" smtClean="0"/>
              <a:t>א. הגליל העליון, הגליל התחתון, עמקי הצפון, הכרמל והגלבוע, מישור החוף הצפוני, רמת הגולן ורכס החרמון</a:t>
            </a:r>
          </a:p>
          <a:p>
            <a:r>
              <a:rPr lang="he-IL" dirty="0" smtClean="0"/>
              <a:t>ב. הגליל העליון והגליל התחתון, עמקי הצפון, הר אמיר, הר הכרמל והגלבוע, רמת הגולן , רכס החרמון.</a:t>
            </a:r>
          </a:p>
          <a:p>
            <a:r>
              <a:rPr lang="he-IL" dirty="0" smtClean="0"/>
              <a:t>ג. הגליל העליון, הגליל התחתון, מישור החוף הצפוני, מישור החוף הדרומי, רכס החרמון, בקעת בית כרם. </a:t>
            </a:r>
            <a:endParaRPr lang="he-IL" dirty="0"/>
          </a:p>
        </p:txBody>
      </p:sp>
    </p:spTree>
    <p:extLst>
      <p:ext uri="{BB962C8B-B14F-4D97-AF65-F5344CB8AC3E}">
        <p14:creationId xmlns:p14="http://schemas.microsoft.com/office/powerpoint/2010/main" val="238695305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p:txBody>
          <a:bodyPr/>
          <a:lstStyle/>
          <a:p>
            <a:endParaRPr lang="he-IL"/>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3958" y="260648"/>
            <a:ext cx="9085196" cy="6336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כותרת 1"/>
          <p:cNvSpPr>
            <a:spLocks noGrp="1"/>
          </p:cNvSpPr>
          <p:nvPr>
            <p:ph type="title"/>
          </p:nvPr>
        </p:nvSpPr>
        <p:spPr>
          <a:xfrm>
            <a:off x="1331640" y="272165"/>
            <a:ext cx="7024744" cy="1143000"/>
          </a:xfrm>
        </p:spPr>
        <p:txBody>
          <a:bodyPr>
            <a:normAutofit fontScale="90000"/>
          </a:bodyPr>
          <a:lstStyle/>
          <a:p>
            <a:r>
              <a:rPr lang="he-IL"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3. בתמונה הבאה רואים את:</a:t>
            </a:r>
            <a:endParaRPr lang="he-IL"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09803529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971600" y="1196752"/>
            <a:ext cx="7785429" cy="4445081"/>
          </a:xfrm>
        </p:spPr>
        <p:txBody>
          <a:bodyPr>
            <a:noAutofit/>
          </a:bodyPr>
          <a:lstStyle/>
          <a:p>
            <a:r>
              <a:rPr lang="he-IL" sz="7200" dirty="0" smtClean="0"/>
              <a:t>1. בקעת נטופה</a:t>
            </a:r>
          </a:p>
          <a:p>
            <a:r>
              <a:rPr lang="he-IL" sz="7200" dirty="0" smtClean="0"/>
              <a:t>2. עמק החולה</a:t>
            </a:r>
          </a:p>
          <a:p>
            <a:r>
              <a:rPr lang="he-IL" sz="7200" dirty="0" smtClean="0"/>
              <a:t>3. בקעת בית כרם</a:t>
            </a:r>
            <a:endParaRPr lang="he-IL" sz="7200" dirty="0"/>
          </a:p>
        </p:txBody>
      </p:sp>
    </p:spTree>
    <p:extLst>
      <p:ext uri="{BB962C8B-B14F-4D97-AF65-F5344CB8AC3E}">
        <p14:creationId xmlns:p14="http://schemas.microsoft.com/office/powerpoint/2010/main" val="144316461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971600" y="1196752"/>
            <a:ext cx="7785429" cy="4445081"/>
          </a:xfrm>
        </p:spPr>
        <p:txBody>
          <a:bodyPr>
            <a:noAutofit/>
          </a:bodyPr>
          <a:lstStyle/>
          <a:p>
            <a:r>
              <a:rPr lang="he-IL" sz="7200" dirty="0" smtClean="0"/>
              <a:t>1. בקעת נטופה</a:t>
            </a:r>
          </a:p>
          <a:p>
            <a:r>
              <a:rPr lang="he-IL" sz="7200" dirty="0" smtClean="0"/>
              <a:t>2. עמק החולה</a:t>
            </a:r>
          </a:p>
          <a:p>
            <a:r>
              <a:rPr lang="he-IL" sz="7200" dirty="0" smtClean="0">
                <a:solidFill>
                  <a:srgbClr val="FF0000"/>
                </a:solidFill>
              </a:rPr>
              <a:t>3. בקעת בית כרם</a:t>
            </a:r>
            <a:endParaRPr lang="he-IL" sz="7200" dirty="0">
              <a:solidFill>
                <a:srgbClr val="FF0000"/>
              </a:solidFill>
            </a:endParaRPr>
          </a:p>
        </p:txBody>
      </p:sp>
    </p:spTree>
    <p:extLst>
      <p:ext uri="{BB962C8B-B14F-4D97-AF65-F5344CB8AC3E}">
        <p14:creationId xmlns:p14="http://schemas.microsoft.com/office/powerpoint/2010/main" val="188126325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2051720" y="2348880"/>
            <a:ext cx="6777317" cy="3508977"/>
          </a:xfrm>
        </p:spPr>
        <p:txBody>
          <a:bodyPr/>
          <a:lstStyle/>
          <a:p>
            <a:r>
              <a:rPr lang="he-IL" sz="3600" dirty="0" smtClean="0"/>
              <a:t>1. מבנה עתיק בציפורי</a:t>
            </a:r>
          </a:p>
          <a:p>
            <a:r>
              <a:rPr lang="he-IL" sz="3600" dirty="0" smtClean="0"/>
              <a:t>2. </a:t>
            </a:r>
            <a:r>
              <a:rPr lang="he-IL" sz="3600" dirty="0" err="1" smtClean="0"/>
              <a:t>קרסט</a:t>
            </a:r>
            <a:r>
              <a:rPr lang="he-IL" sz="3600" dirty="0" smtClean="0"/>
              <a:t> בגליל העליון</a:t>
            </a:r>
          </a:p>
          <a:p>
            <a:r>
              <a:rPr lang="he-IL" sz="3600" dirty="0" smtClean="0"/>
              <a:t>3. המבצר מונפור</a:t>
            </a:r>
            <a:endParaRPr lang="he-IL" sz="3600" dirty="0"/>
          </a:p>
        </p:txBody>
      </p:sp>
      <p:pic>
        <p:nvPicPr>
          <p:cNvPr id="4" name="תמונה 3"/>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33571" t="3273" r="20358" b="14108"/>
          <a:stretch/>
        </p:blipFill>
        <p:spPr>
          <a:xfrm>
            <a:off x="539552" y="1268760"/>
            <a:ext cx="3744685" cy="5036459"/>
          </a:xfrm>
          <a:prstGeom prst="rect">
            <a:avLst/>
          </a:prstGeom>
        </p:spPr>
      </p:pic>
      <p:sp>
        <p:nvSpPr>
          <p:cNvPr id="2" name="כותרת 1"/>
          <p:cNvSpPr>
            <a:spLocks noGrp="1"/>
          </p:cNvSpPr>
          <p:nvPr>
            <p:ph type="title"/>
          </p:nvPr>
        </p:nvSpPr>
        <p:spPr>
          <a:xfrm>
            <a:off x="1619672" y="836712"/>
            <a:ext cx="7024744" cy="1143000"/>
          </a:xfrm>
        </p:spPr>
        <p:txBody>
          <a:bodyPr/>
          <a:lstStyle/>
          <a:p>
            <a:pPr algn="r"/>
            <a:r>
              <a:rPr lang="he-IL"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4. התמונה הבאה היא: </a:t>
            </a:r>
            <a:endParaRPr lang="he-IL"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38632784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2051720" y="2348880"/>
            <a:ext cx="6777317" cy="3508977"/>
          </a:xfrm>
        </p:spPr>
        <p:txBody>
          <a:bodyPr/>
          <a:lstStyle/>
          <a:p>
            <a:r>
              <a:rPr lang="he-IL" sz="3600" dirty="0" smtClean="0"/>
              <a:t>1. מבנה עתיק בציפורי</a:t>
            </a:r>
          </a:p>
          <a:p>
            <a:r>
              <a:rPr lang="he-IL" sz="3600" dirty="0" smtClean="0"/>
              <a:t>2. </a:t>
            </a:r>
            <a:r>
              <a:rPr lang="he-IL" sz="3600" dirty="0" err="1" smtClean="0"/>
              <a:t>קרסט</a:t>
            </a:r>
            <a:r>
              <a:rPr lang="he-IL" sz="3600" dirty="0" smtClean="0"/>
              <a:t> בגליל העליון</a:t>
            </a:r>
          </a:p>
          <a:p>
            <a:r>
              <a:rPr lang="he-IL" sz="3600" dirty="0" smtClean="0">
                <a:solidFill>
                  <a:srgbClr val="FF0000"/>
                </a:solidFill>
              </a:rPr>
              <a:t>3. המבצר מונפור</a:t>
            </a:r>
            <a:endParaRPr lang="he-IL" sz="3600" dirty="0">
              <a:solidFill>
                <a:srgbClr val="FF0000"/>
              </a:solidFill>
            </a:endParaRPr>
          </a:p>
        </p:txBody>
      </p:sp>
      <p:pic>
        <p:nvPicPr>
          <p:cNvPr id="4" name="תמונה 3"/>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33571" t="3273" r="20358" b="14108"/>
          <a:stretch/>
        </p:blipFill>
        <p:spPr>
          <a:xfrm>
            <a:off x="539552" y="1268760"/>
            <a:ext cx="3744685" cy="5036459"/>
          </a:xfrm>
          <a:prstGeom prst="rect">
            <a:avLst/>
          </a:prstGeom>
        </p:spPr>
      </p:pic>
      <p:sp>
        <p:nvSpPr>
          <p:cNvPr id="2" name="כותרת 1"/>
          <p:cNvSpPr>
            <a:spLocks noGrp="1"/>
          </p:cNvSpPr>
          <p:nvPr>
            <p:ph type="title"/>
          </p:nvPr>
        </p:nvSpPr>
        <p:spPr>
          <a:xfrm>
            <a:off x="1619672" y="836712"/>
            <a:ext cx="7024744" cy="1143000"/>
          </a:xfrm>
        </p:spPr>
        <p:txBody>
          <a:bodyPr/>
          <a:lstStyle/>
          <a:p>
            <a:pPr algn="r"/>
            <a:r>
              <a:rPr lang="he-IL"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4. התמונה הבאה היא: </a:t>
            </a:r>
            <a:endParaRPr lang="he-IL"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22115936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115616" y="188640"/>
            <a:ext cx="7024744" cy="1143000"/>
          </a:xfrm>
        </p:spPr>
        <p:txBody>
          <a:bodyPr/>
          <a:lstStyle/>
          <a:p>
            <a:pPr algn="r"/>
            <a:r>
              <a:rPr lang="he-IL" dirty="0" smtClean="0"/>
              <a:t>5. התמונה הבאה היא: </a:t>
            </a:r>
            <a:endParaRPr lang="he-IL" dirty="0"/>
          </a:p>
        </p:txBody>
      </p:sp>
      <p:sp>
        <p:nvSpPr>
          <p:cNvPr id="3" name="מציין מיקום תוכן 2"/>
          <p:cNvSpPr>
            <a:spLocks noGrp="1"/>
          </p:cNvSpPr>
          <p:nvPr>
            <p:ph idx="1"/>
          </p:nvPr>
        </p:nvSpPr>
        <p:spPr>
          <a:xfrm>
            <a:off x="899593" y="1741018"/>
            <a:ext cx="7594352" cy="3508977"/>
          </a:xfrm>
        </p:spPr>
        <p:txBody>
          <a:bodyPr/>
          <a:lstStyle/>
          <a:p>
            <a:r>
              <a:rPr lang="he-IL" dirty="0" smtClean="0"/>
              <a:t>1. הרי הגעש שיפון ויוסיפון ברמת הגולן</a:t>
            </a:r>
          </a:p>
          <a:p>
            <a:r>
              <a:rPr lang="he-IL" dirty="0" smtClean="0"/>
              <a:t>2. הרי אום אל פחם – הר אמיר</a:t>
            </a:r>
          </a:p>
          <a:p>
            <a:r>
              <a:rPr lang="he-IL" dirty="0" smtClean="0"/>
              <a:t>3. אף תשובה לא נכונה (התשובה הנכונה היא_______?)</a:t>
            </a:r>
            <a:endParaRPr lang="he-IL" dirty="0"/>
          </a:p>
        </p:txBody>
      </p:sp>
      <p:pic>
        <p:nvPicPr>
          <p:cNvPr id="4" name="תמונה 3"/>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l="1250" t="24941" b="22203"/>
          <a:stretch/>
        </p:blipFill>
        <p:spPr>
          <a:xfrm>
            <a:off x="539552" y="3112751"/>
            <a:ext cx="8026400" cy="3222173"/>
          </a:xfrm>
          <a:prstGeom prst="rect">
            <a:avLst/>
          </a:prstGeom>
        </p:spPr>
      </p:pic>
    </p:spTree>
    <p:extLst>
      <p:ext uri="{BB962C8B-B14F-4D97-AF65-F5344CB8AC3E}">
        <p14:creationId xmlns:p14="http://schemas.microsoft.com/office/powerpoint/2010/main" val="23326132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115616" y="188640"/>
            <a:ext cx="7024744" cy="1143000"/>
          </a:xfrm>
        </p:spPr>
        <p:txBody>
          <a:bodyPr/>
          <a:lstStyle/>
          <a:p>
            <a:pPr algn="r"/>
            <a:r>
              <a:rPr lang="he-IL" dirty="0" smtClean="0"/>
              <a:t>5. התמונה הבאה היא: </a:t>
            </a:r>
            <a:endParaRPr lang="he-IL" dirty="0"/>
          </a:p>
        </p:txBody>
      </p:sp>
      <p:sp>
        <p:nvSpPr>
          <p:cNvPr id="3" name="מציין מיקום תוכן 2"/>
          <p:cNvSpPr>
            <a:spLocks noGrp="1"/>
          </p:cNvSpPr>
          <p:nvPr>
            <p:ph idx="1"/>
          </p:nvPr>
        </p:nvSpPr>
        <p:spPr>
          <a:xfrm>
            <a:off x="899593" y="1741018"/>
            <a:ext cx="7594352" cy="3508977"/>
          </a:xfrm>
        </p:spPr>
        <p:txBody>
          <a:bodyPr/>
          <a:lstStyle/>
          <a:p>
            <a:r>
              <a:rPr lang="he-IL" dirty="0" smtClean="0">
                <a:solidFill>
                  <a:srgbClr val="FF0000"/>
                </a:solidFill>
              </a:rPr>
              <a:t>1. הרי הגעש שיפון ויוסיפון ברמת הגולן</a:t>
            </a:r>
          </a:p>
          <a:p>
            <a:r>
              <a:rPr lang="he-IL" dirty="0" smtClean="0"/>
              <a:t>2. הרי אום אל פחם – הר אמיר</a:t>
            </a:r>
          </a:p>
          <a:p>
            <a:r>
              <a:rPr lang="he-IL" dirty="0" smtClean="0"/>
              <a:t>3. אף תשובה לא נכונה (התשובה הנכונה היא_______?)</a:t>
            </a:r>
            <a:endParaRPr lang="he-IL" dirty="0"/>
          </a:p>
        </p:txBody>
      </p:sp>
      <p:pic>
        <p:nvPicPr>
          <p:cNvPr id="4" name="תמונה 3"/>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l="1250" t="24941" b="22203"/>
          <a:stretch/>
        </p:blipFill>
        <p:spPr>
          <a:xfrm>
            <a:off x="539552" y="3112751"/>
            <a:ext cx="8026400" cy="3222173"/>
          </a:xfrm>
          <a:prstGeom prst="rect">
            <a:avLst/>
          </a:prstGeom>
        </p:spPr>
      </p:pic>
    </p:spTree>
    <p:extLst>
      <p:ext uri="{BB962C8B-B14F-4D97-AF65-F5344CB8AC3E}">
        <p14:creationId xmlns:p14="http://schemas.microsoft.com/office/powerpoint/2010/main" val="259166963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044037" y="476672"/>
            <a:ext cx="7024744" cy="1143000"/>
          </a:xfrm>
        </p:spPr>
        <p:txBody>
          <a:bodyPr/>
          <a:lstStyle/>
          <a:p>
            <a:pPr algn="r"/>
            <a:r>
              <a:rPr lang="he-IL" dirty="0" smtClean="0"/>
              <a:t>6. התמונה הבאה היא: </a:t>
            </a:r>
            <a:endParaRPr lang="he-IL" dirty="0"/>
          </a:p>
        </p:txBody>
      </p:sp>
      <p:sp>
        <p:nvSpPr>
          <p:cNvPr id="3" name="מציין מיקום תוכן 2"/>
          <p:cNvSpPr>
            <a:spLocks noGrp="1"/>
          </p:cNvSpPr>
          <p:nvPr>
            <p:ph idx="1"/>
          </p:nvPr>
        </p:nvSpPr>
        <p:spPr>
          <a:xfrm>
            <a:off x="1259633" y="1741018"/>
            <a:ext cx="7234312" cy="3508977"/>
          </a:xfrm>
        </p:spPr>
        <p:txBody>
          <a:bodyPr/>
          <a:lstStyle/>
          <a:p>
            <a:r>
              <a:rPr lang="he-IL" dirty="0" smtClean="0"/>
              <a:t>1. הרי הגעש שיפון ויוסיפון ברמת הגולן</a:t>
            </a:r>
          </a:p>
          <a:p>
            <a:r>
              <a:rPr lang="he-IL" dirty="0" smtClean="0"/>
              <a:t>2. הרי אום אל פחם – הר אמיר</a:t>
            </a:r>
          </a:p>
          <a:p>
            <a:r>
              <a:rPr lang="he-IL" dirty="0" smtClean="0"/>
              <a:t>3. אף תשובה לא נכונה (התשובה הנכונה היא _____?)</a:t>
            </a:r>
            <a:endParaRPr lang="he-IL" dirty="0"/>
          </a:p>
        </p:txBody>
      </p:sp>
      <p:pic>
        <p:nvPicPr>
          <p:cNvPr id="5" name="תמונה 4"/>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7679" t="10178" r="3750" b="8394"/>
          <a:stretch/>
        </p:blipFill>
        <p:spPr>
          <a:xfrm>
            <a:off x="1043608" y="3140968"/>
            <a:ext cx="6968278" cy="3256452"/>
          </a:xfrm>
          <a:prstGeom prst="rect">
            <a:avLst/>
          </a:prstGeom>
        </p:spPr>
      </p:pic>
    </p:spTree>
    <p:extLst>
      <p:ext uri="{BB962C8B-B14F-4D97-AF65-F5344CB8AC3E}">
        <p14:creationId xmlns:p14="http://schemas.microsoft.com/office/powerpoint/2010/main" val="390205024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044037" y="476672"/>
            <a:ext cx="7024744" cy="1143000"/>
          </a:xfrm>
        </p:spPr>
        <p:txBody>
          <a:bodyPr/>
          <a:lstStyle/>
          <a:p>
            <a:pPr algn="r"/>
            <a:r>
              <a:rPr lang="he-IL" dirty="0" smtClean="0"/>
              <a:t>6. התמונה הבאה היא: </a:t>
            </a:r>
            <a:endParaRPr lang="he-IL" dirty="0"/>
          </a:p>
        </p:txBody>
      </p:sp>
      <p:sp>
        <p:nvSpPr>
          <p:cNvPr id="3" name="מציין מיקום תוכן 2"/>
          <p:cNvSpPr>
            <a:spLocks noGrp="1"/>
          </p:cNvSpPr>
          <p:nvPr>
            <p:ph idx="1"/>
          </p:nvPr>
        </p:nvSpPr>
        <p:spPr>
          <a:xfrm>
            <a:off x="1259633" y="1741018"/>
            <a:ext cx="7234312" cy="3508977"/>
          </a:xfrm>
        </p:spPr>
        <p:txBody>
          <a:bodyPr/>
          <a:lstStyle/>
          <a:p>
            <a:r>
              <a:rPr lang="he-IL" dirty="0" smtClean="0"/>
              <a:t>1. הרי הגעש שיפון ויוסיפון ברמת הגולן</a:t>
            </a:r>
          </a:p>
          <a:p>
            <a:r>
              <a:rPr lang="he-IL" dirty="0" smtClean="0"/>
              <a:t>2. הרי אום אל פחם – הר אמיר</a:t>
            </a:r>
          </a:p>
          <a:p>
            <a:r>
              <a:rPr lang="he-IL" dirty="0" smtClean="0"/>
              <a:t>3</a:t>
            </a:r>
            <a:r>
              <a:rPr lang="he-IL" dirty="0" smtClean="0">
                <a:solidFill>
                  <a:srgbClr val="FF0000"/>
                </a:solidFill>
              </a:rPr>
              <a:t>. אף תשובה לא נכונה (התשובה הנכונה היא _____?)</a:t>
            </a:r>
            <a:endParaRPr lang="he-IL" dirty="0">
              <a:solidFill>
                <a:srgbClr val="FF0000"/>
              </a:solidFill>
            </a:endParaRPr>
          </a:p>
        </p:txBody>
      </p:sp>
      <p:pic>
        <p:nvPicPr>
          <p:cNvPr id="5" name="תמונה 4"/>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7679" t="10178" r="3750" b="8394"/>
          <a:stretch/>
        </p:blipFill>
        <p:spPr>
          <a:xfrm>
            <a:off x="1043608" y="3140968"/>
            <a:ext cx="6968278" cy="3256452"/>
          </a:xfrm>
          <a:prstGeom prst="rect">
            <a:avLst/>
          </a:prstGeom>
        </p:spPr>
      </p:pic>
    </p:spTree>
    <p:extLst>
      <p:ext uri="{BB962C8B-B14F-4D97-AF65-F5344CB8AC3E}">
        <p14:creationId xmlns:p14="http://schemas.microsoft.com/office/powerpoint/2010/main" val="139750350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115616" y="836712"/>
            <a:ext cx="7024744" cy="1143000"/>
          </a:xfrm>
        </p:spPr>
        <p:txBody>
          <a:bodyPr/>
          <a:lstStyle/>
          <a:p>
            <a:pPr algn="r"/>
            <a:r>
              <a:rPr lang="he-IL" dirty="0" smtClean="0"/>
              <a:t>7. במפה הבאה מסומן בצהוב: </a:t>
            </a:r>
            <a:endParaRPr lang="he-IL" dirty="0"/>
          </a:p>
        </p:txBody>
      </p:sp>
      <p:sp>
        <p:nvSpPr>
          <p:cNvPr id="3" name="מציין מיקום תוכן 2"/>
          <p:cNvSpPr>
            <a:spLocks noGrp="1"/>
          </p:cNvSpPr>
          <p:nvPr>
            <p:ph idx="1"/>
          </p:nvPr>
        </p:nvSpPr>
        <p:spPr>
          <a:xfrm>
            <a:off x="-1980728" y="2204864"/>
            <a:ext cx="6777317" cy="3508977"/>
          </a:xfrm>
        </p:spPr>
        <p:txBody>
          <a:bodyPr>
            <a:normAutofit/>
          </a:bodyPr>
          <a:lstStyle/>
          <a:p>
            <a:r>
              <a:rPr lang="he-IL" sz="3600" dirty="0" smtClean="0"/>
              <a:t>1. צפון הארץ- </a:t>
            </a:r>
          </a:p>
          <a:p>
            <a:pPr marL="68580" indent="0">
              <a:buNone/>
            </a:pPr>
            <a:r>
              <a:rPr lang="he-IL" sz="3600" dirty="0" smtClean="0"/>
              <a:t>חלוקה לאזורי משנה</a:t>
            </a:r>
          </a:p>
          <a:p>
            <a:r>
              <a:rPr lang="he-IL" sz="3600" dirty="0" smtClean="0"/>
              <a:t>2. אזור הגליל העליון</a:t>
            </a:r>
          </a:p>
          <a:p>
            <a:r>
              <a:rPr lang="he-IL" sz="3600" dirty="0" smtClean="0"/>
              <a:t>3. אזור עמקי הצפון</a:t>
            </a:r>
            <a:endParaRPr lang="he-IL" sz="3600" dirty="0"/>
          </a:p>
        </p:txBody>
      </p:sp>
      <p:pic>
        <p:nvPicPr>
          <p:cNvPr id="5" name="תמונה 4"/>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63688" y1="87833" x2="71938" y2="88583"/>
                        <a14:foregroundMark x1="62125" y1="88833" x2="14750" y2="82417"/>
                        <a14:foregroundMark x1="14750" y1="82417" x2="16750" y2="14500"/>
                        <a14:foregroundMark x1="65875" y1="84500" x2="67250" y2="81167"/>
                        <a14:backgroundMark x1="77813" y1="68583" x2="74750" y2="18583"/>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5400000">
            <a:off x="3449920" y="2266758"/>
            <a:ext cx="6255792" cy="4691844"/>
          </a:xfrm>
          <a:prstGeom prst="rect">
            <a:avLst/>
          </a:prstGeom>
        </p:spPr>
      </p:pic>
    </p:spTree>
    <p:extLst>
      <p:ext uri="{BB962C8B-B14F-4D97-AF65-F5344CB8AC3E}">
        <p14:creationId xmlns:p14="http://schemas.microsoft.com/office/powerpoint/2010/main" val="12556534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pPr algn="ctr"/>
            <a:r>
              <a:rPr lang="he-IL" dirty="0" smtClean="0"/>
              <a:t>2. את צפון הארץ מחלקים ל-6 אזורי משנה. אילו?</a:t>
            </a:r>
            <a:endParaRPr lang="he-IL" dirty="0"/>
          </a:p>
        </p:txBody>
      </p:sp>
      <p:sp>
        <p:nvSpPr>
          <p:cNvPr id="3" name="מציין מיקום תוכן 2"/>
          <p:cNvSpPr>
            <a:spLocks noGrp="1"/>
          </p:cNvSpPr>
          <p:nvPr>
            <p:ph idx="1"/>
          </p:nvPr>
        </p:nvSpPr>
        <p:spPr/>
        <p:txBody>
          <a:bodyPr/>
          <a:lstStyle/>
          <a:p>
            <a:r>
              <a:rPr lang="he-IL" dirty="0" smtClean="0">
                <a:solidFill>
                  <a:srgbClr val="FF0000"/>
                </a:solidFill>
              </a:rPr>
              <a:t>א. הגליל העליון, הגליל התחתון, עמקי הצפון, הכרמל והגלבוע, מישור החוף הצפוני, רמת הגולן ורכס החרמון</a:t>
            </a:r>
          </a:p>
          <a:p>
            <a:r>
              <a:rPr lang="he-IL" dirty="0" smtClean="0"/>
              <a:t>ב. הגליל העליון והגליל התחתון, עמקי הצפון, הר אמיר, הר הכרמל והגלבוע, רמת הגולן , רכס החרמון.</a:t>
            </a:r>
          </a:p>
          <a:p>
            <a:r>
              <a:rPr lang="he-IL" dirty="0" smtClean="0"/>
              <a:t>ג. הגליל העליון, הגליל התחתון, מישור החוף הצפוני, מישור החוף הדרומי, רכס החרמון, בקעת בית כרם. </a:t>
            </a:r>
            <a:endParaRPr lang="he-IL" dirty="0"/>
          </a:p>
        </p:txBody>
      </p:sp>
    </p:spTree>
    <p:extLst>
      <p:ext uri="{BB962C8B-B14F-4D97-AF65-F5344CB8AC3E}">
        <p14:creationId xmlns:p14="http://schemas.microsoft.com/office/powerpoint/2010/main" val="419295327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115616" y="836712"/>
            <a:ext cx="7024744" cy="1143000"/>
          </a:xfrm>
        </p:spPr>
        <p:txBody>
          <a:bodyPr/>
          <a:lstStyle/>
          <a:p>
            <a:pPr algn="r"/>
            <a:r>
              <a:rPr lang="he-IL" dirty="0" smtClean="0"/>
              <a:t>7. במפה הבאה מסומן בצהוב: </a:t>
            </a:r>
            <a:endParaRPr lang="he-IL" dirty="0"/>
          </a:p>
        </p:txBody>
      </p:sp>
      <p:sp>
        <p:nvSpPr>
          <p:cNvPr id="3" name="מציין מיקום תוכן 2"/>
          <p:cNvSpPr>
            <a:spLocks noGrp="1"/>
          </p:cNvSpPr>
          <p:nvPr>
            <p:ph idx="1"/>
          </p:nvPr>
        </p:nvSpPr>
        <p:spPr>
          <a:xfrm>
            <a:off x="-1980728" y="2204864"/>
            <a:ext cx="6777317" cy="3508977"/>
          </a:xfrm>
        </p:spPr>
        <p:txBody>
          <a:bodyPr>
            <a:normAutofit/>
          </a:bodyPr>
          <a:lstStyle/>
          <a:p>
            <a:r>
              <a:rPr lang="he-IL" sz="3600" dirty="0" smtClean="0"/>
              <a:t>1. צפון הארץ- </a:t>
            </a:r>
          </a:p>
          <a:p>
            <a:pPr marL="68580" indent="0">
              <a:buNone/>
            </a:pPr>
            <a:r>
              <a:rPr lang="he-IL" sz="3600" dirty="0" smtClean="0"/>
              <a:t>חלוקה לאזורי משנה</a:t>
            </a:r>
          </a:p>
          <a:p>
            <a:r>
              <a:rPr lang="he-IL" sz="3600" dirty="0" smtClean="0">
                <a:solidFill>
                  <a:srgbClr val="FF0000"/>
                </a:solidFill>
              </a:rPr>
              <a:t>2. אזור הגליל העליון</a:t>
            </a:r>
          </a:p>
          <a:p>
            <a:r>
              <a:rPr lang="he-IL" sz="3600" dirty="0" smtClean="0"/>
              <a:t>3. אזור עמקי הצפון</a:t>
            </a:r>
            <a:endParaRPr lang="he-IL" sz="3600" dirty="0"/>
          </a:p>
        </p:txBody>
      </p:sp>
      <p:pic>
        <p:nvPicPr>
          <p:cNvPr id="5" name="תמונה 4"/>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63688" y1="87833" x2="71938" y2="88583"/>
                        <a14:foregroundMark x1="62125" y1="88833" x2="14750" y2="82417"/>
                        <a14:foregroundMark x1="14750" y1="82417" x2="16750" y2="14500"/>
                        <a14:foregroundMark x1="65875" y1="84500" x2="67250" y2="81167"/>
                        <a14:backgroundMark x1="77813" y1="68583" x2="74750" y2="18583"/>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5400000">
            <a:off x="3449920" y="2266758"/>
            <a:ext cx="6255792" cy="4691844"/>
          </a:xfrm>
          <a:prstGeom prst="rect">
            <a:avLst/>
          </a:prstGeom>
        </p:spPr>
      </p:pic>
    </p:spTree>
    <p:extLst>
      <p:ext uri="{BB962C8B-B14F-4D97-AF65-F5344CB8AC3E}">
        <p14:creationId xmlns:p14="http://schemas.microsoft.com/office/powerpoint/2010/main" val="29710159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043608" y="836712"/>
            <a:ext cx="7024744" cy="1143000"/>
          </a:xfrm>
        </p:spPr>
        <p:txBody>
          <a:bodyPr/>
          <a:lstStyle/>
          <a:p>
            <a:pPr algn="r"/>
            <a:r>
              <a:rPr lang="he-IL" dirty="0" smtClean="0"/>
              <a:t>8. האיור הבא מתאר: </a:t>
            </a:r>
            <a:endParaRPr lang="he-IL" dirty="0"/>
          </a:p>
        </p:txBody>
      </p:sp>
      <p:sp>
        <p:nvSpPr>
          <p:cNvPr id="3" name="מציין מיקום תוכן 2"/>
          <p:cNvSpPr>
            <a:spLocks noGrp="1"/>
          </p:cNvSpPr>
          <p:nvPr>
            <p:ph idx="1"/>
          </p:nvPr>
        </p:nvSpPr>
        <p:spPr>
          <a:xfrm>
            <a:off x="1946390" y="2276872"/>
            <a:ext cx="6777317" cy="3508977"/>
          </a:xfrm>
        </p:spPr>
        <p:txBody>
          <a:bodyPr/>
          <a:lstStyle/>
          <a:p>
            <a:r>
              <a:rPr lang="he-IL" sz="4000" dirty="0" smtClean="0"/>
              <a:t>1. מגמה מתפרצת מתוך האדמה </a:t>
            </a:r>
          </a:p>
          <a:p>
            <a:pPr marL="68580" indent="0">
              <a:buNone/>
            </a:pPr>
            <a:r>
              <a:rPr lang="he-IL" sz="4000" dirty="0" smtClean="0"/>
              <a:t>ויוצרת הר געש</a:t>
            </a:r>
          </a:p>
          <a:p>
            <a:r>
              <a:rPr lang="he-IL" sz="4000" dirty="0" smtClean="0"/>
              <a:t>2. היווצרות </a:t>
            </a:r>
            <a:r>
              <a:rPr lang="he-IL" sz="4000" dirty="0" err="1" smtClean="0"/>
              <a:t>קרסט</a:t>
            </a:r>
            <a:endParaRPr lang="he-IL" sz="4000" dirty="0" smtClean="0"/>
          </a:p>
          <a:p>
            <a:r>
              <a:rPr lang="he-IL" sz="4000" dirty="0" smtClean="0"/>
              <a:t>3. שימור הביצה בעמק החולה</a:t>
            </a:r>
          </a:p>
          <a:p>
            <a:pPr marL="68580" indent="0">
              <a:buNone/>
            </a:pPr>
            <a:endParaRPr lang="he-IL" dirty="0"/>
          </a:p>
        </p:txBody>
      </p:sp>
      <p:pic>
        <p:nvPicPr>
          <p:cNvPr id="4" name="תמונה 3"/>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9250" b="74750" l="6375" r="97813">
                        <a14:foregroundMark x1="74500" y1="73083" x2="67438" y2="45833"/>
                        <a14:foregroundMark x1="67188" y1="45250" x2="74000" y2="23500"/>
                        <a14:foregroundMark x1="79563" y1="22833" x2="91000" y2="22500"/>
                        <a14:foregroundMark x1="90063" y1="22833" x2="89313" y2="72417"/>
                        <a14:foregroundMark x1="82500" y1="60750" x2="82500" y2="41667"/>
                      </a14:backgroundRemoval>
                    </a14:imgEffect>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l="3210" t="20238" b="23333"/>
          <a:stretch/>
        </p:blipFill>
        <p:spPr>
          <a:xfrm rot="5400000">
            <a:off x="-941716" y="805813"/>
            <a:ext cx="5776211" cy="2525641"/>
          </a:xfrm>
          <a:prstGeom prst="rect">
            <a:avLst/>
          </a:prstGeom>
        </p:spPr>
      </p:pic>
    </p:spTree>
    <p:extLst>
      <p:ext uri="{BB962C8B-B14F-4D97-AF65-F5344CB8AC3E}">
        <p14:creationId xmlns:p14="http://schemas.microsoft.com/office/powerpoint/2010/main" val="417110873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043608" y="836712"/>
            <a:ext cx="7024744" cy="1143000"/>
          </a:xfrm>
        </p:spPr>
        <p:txBody>
          <a:bodyPr/>
          <a:lstStyle/>
          <a:p>
            <a:pPr algn="r"/>
            <a:r>
              <a:rPr lang="he-IL" dirty="0" smtClean="0"/>
              <a:t>8. האיור הבא מתאר: </a:t>
            </a:r>
            <a:endParaRPr lang="he-IL" dirty="0"/>
          </a:p>
        </p:txBody>
      </p:sp>
      <p:sp>
        <p:nvSpPr>
          <p:cNvPr id="3" name="מציין מיקום תוכן 2"/>
          <p:cNvSpPr>
            <a:spLocks noGrp="1"/>
          </p:cNvSpPr>
          <p:nvPr>
            <p:ph idx="1"/>
          </p:nvPr>
        </p:nvSpPr>
        <p:spPr>
          <a:xfrm>
            <a:off x="1946390" y="2276872"/>
            <a:ext cx="6777317" cy="3508977"/>
          </a:xfrm>
        </p:spPr>
        <p:txBody>
          <a:bodyPr/>
          <a:lstStyle/>
          <a:p>
            <a:r>
              <a:rPr lang="he-IL" sz="4000" dirty="0" smtClean="0"/>
              <a:t>1. מגמה מתפרצת מתוך האדמה </a:t>
            </a:r>
          </a:p>
          <a:p>
            <a:pPr marL="68580" indent="0">
              <a:buNone/>
            </a:pPr>
            <a:r>
              <a:rPr lang="he-IL" sz="4000" dirty="0" smtClean="0"/>
              <a:t>ויוצרת הר געש</a:t>
            </a:r>
          </a:p>
          <a:p>
            <a:r>
              <a:rPr lang="he-IL" sz="4000" dirty="0" smtClean="0">
                <a:solidFill>
                  <a:srgbClr val="FF0000"/>
                </a:solidFill>
              </a:rPr>
              <a:t>2. היווצרות </a:t>
            </a:r>
            <a:r>
              <a:rPr lang="he-IL" sz="4000" dirty="0" err="1" smtClean="0">
                <a:solidFill>
                  <a:srgbClr val="FF0000"/>
                </a:solidFill>
              </a:rPr>
              <a:t>קרסט</a:t>
            </a:r>
            <a:endParaRPr lang="he-IL" sz="4000" dirty="0" smtClean="0">
              <a:solidFill>
                <a:srgbClr val="FF0000"/>
              </a:solidFill>
            </a:endParaRPr>
          </a:p>
          <a:p>
            <a:r>
              <a:rPr lang="he-IL" sz="4000" dirty="0" smtClean="0"/>
              <a:t>3. שימור הביצה בעמק החולה</a:t>
            </a:r>
          </a:p>
          <a:p>
            <a:pPr marL="68580" indent="0">
              <a:buNone/>
            </a:pPr>
            <a:endParaRPr lang="he-IL" dirty="0"/>
          </a:p>
        </p:txBody>
      </p:sp>
      <p:pic>
        <p:nvPicPr>
          <p:cNvPr id="4" name="תמונה 3"/>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9250" b="74750" l="6375" r="97813">
                        <a14:foregroundMark x1="74500" y1="73083" x2="67438" y2="45833"/>
                        <a14:foregroundMark x1="67188" y1="45250" x2="74000" y2="23500"/>
                        <a14:foregroundMark x1="79563" y1="22833" x2="91000" y2="22500"/>
                        <a14:foregroundMark x1="90063" y1="22833" x2="89313" y2="72417"/>
                        <a14:foregroundMark x1="82500" y1="60750" x2="82500" y2="41667"/>
                      </a14:backgroundRemoval>
                    </a14:imgEffect>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l="3210" t="20238" b="23333"/>
          <a:stretch/>
        </p:blipFill>
        <p:spPr>
          <a:xfrm rot="5400000">
            <a:off x="-941716" y="805813"/>
            <a:ext cx="5776211" cy="2525641"/>
          </a:xfrm>
          <a:prstGeom prst="rect">
            <a:avLst/>
          </a:prstGeom>
        </p:spPr>
      </p:pic>
    </p:spTree>
    <p:extLst>
      <p:ext uri="{BB962C8B-B14F-4D97-AF65-F5344CB8AC3E}">
        <p14:creationId xmlns:p14="http://schemas.microsoft.com/office/powerpoint/2010/main" val="306502449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331640" y="620688"/>
            <a:ext cx="7024744" cy="1143000"/>
          </a:xfrm>
        </p:spPr>
        <p:txBody>
          <a:bodyPr/>
          <a:lstStyle/>
          <a:p>
            <a:pPr algn="r"/>
            <a:r>
              <a:rPr lang="he-IL" dirty="0" smtClean="0"/>
              <a:t>9. המפה הבאה היא: </a:t>
            </a:r>
            <a:endParaRPr lang="he-IL" dirty="0"/>
          </a:p>
        </p:txBody>
      </p:sp>
      <p:sp>
        <p:nvSpPr>
          <p:cNvPr id="3" name="מציין מיקום תוכן 2"/>
          <p:cNvSpPr>
            <a:spLocks noGrp="1"/>
          </p:cNvSpPr>
          <p:nvPr>
            <p:ph idx="1"/>
          </p:nvPr>
        </p:nvSpPr>
        <p:spPr>
          <a:xfrm>
            <a:off x="2000945" y="1916832"/>
            <a:ext cx="6777317" cy="3508977"/>
          </a:xfrm>
        </p:spPr>
        <p:txBody>
          <a:bodyPr>
            <a:normAutofit/>
          </a:bodyPr>
          <a:lstStyle/>
          <a:p>
            <a:r>
              <a:rPr lang="he-IL" sz="4000" dirty="0" smtClean="0"/>
              <a:t>1. מפת הרי הגליל והגולן</a:t>
            </a:r>
          </a:p>
          <a:p>
            <a:r>
              <a:rPr lang="he-IL" sz="4000" dirty="0" smtClean="0"/>
              <a:t>2. מפת עמקי הצפון</a:t>
            </a:r>
          </a:p>
          <a:p>
            <a:r>
              <a:rPr lang="he-IL" sz="4000" dirty="0" smtClean="0"/>
              <a:t>3. הבקע הסורי אפריקני</a:t>
            </a:r>
          </a:p>
        </p:txBody>
      </p:sp>
      <p:pic>
        <p:nvPicPr>
          <p:cNvPr id="4" name="תמונה 3"/>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6750" b="80667" l="1188" r="96000">
                        <a14:foregroundMark x1="17813" y1="76250" x2="1688" y2="75333"/>
                        <a14:foregroundMark x1="66313" y1="79417" x2="94063" y2="80667"/>
                        <a14:foregroundMark x1="89563" y1="74333" x2="86688" y2="69250"/>
                        <a14:foregroundMark x1="8813" y1="74667" x2="3125" y2="74000"/>
                        <a14:foregroundMark x1="3125" y1="74000" x2="7375" y2="24333"/>
                        <a14:backgroundMark x1="10000" y1="77167" x2="2188" y2="78500"/>
                        <a14:backgroundMark x1="5938" y1="24333" x2="1438" y2="73750"/>
                      </a14:backgroundRemoval>
                    </a14:imgEffect>
                    <a14:imgEffect>
                      <a14:sharpenSoften amount="50000"/>
                    </a14:imgEffect>
                  </a14:imgLayer>
                </a14:imgProps>
              </a:ext>
              <a:ext uri="{28A0092B-C50C-407E-A947-70E740481C1C}">
                <a14:useLocalDpi xmlns:a14="http://schemas.microsoft.com/office/drawing/2010/main" val="0"/>
              </a:ext>
            </a:extLst>
          </a:blip>
          <a:srcRect t="15476" b="17619"/>
          <a:stretch/>
        </p:blipFill>
        <p:spPr>
          <a:xfrm rot="5400000">
            <a:off x="-1054943" y="1783135"/>
            <a:ext cx="6111776" cy="3066802"/>
          </a:xfrm>
          <a:prstGeom prst="rect">
            <a:avLst/>
          </a:prstGeom>
        </p:spPr>
      </p:pic>
    </p:spTree>
    <p:extLst>
      <p:ext uri="{BB962C8B-B14F-4D97-AF65-F5344CB8AC3E}">
        <p14:creationId xmlns:p14="http://schemas.microsoft.com/office/powerpoint/2010/main" val="56445790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331640" y="620688"/>
            <a:ext cx="7024744" cy="1143000"/>
          </a:xfrm>
        </p:spPr>
        <p:txBody>
          <a:bodyPr/>
          <a:lstStyle/>
          <a:p>
            <a:pPr algn="r"/>
            <a:r>
              <a:rPr lang="he-IL" dirty="0" smtClean="0"/>
              <a:t>9. המפה הבאה היא: </a:t>
            </a:r>
            <a:endParaRPr lang="he-IL" dirty="0"/>
          </a:p>
        </p:txBody>
      </p:sp>
      <p:sp>
        <p:nvSpPr>
          <p:cNvPr id="3" name="מציין מיקום תוכן 2"/>
          <p:cNvSpPr>
            <a:spLocks noGrp="1"/>
          </p:cNvSpPr>
          <p:nvPr>
            <p:ph idx="1"/>
          </p:nvPr>
        </p:nvSpPr>
        <p:spPr>
          <a:xfrm>
            <a:off x="2000945" y="1916832"/>
            <a:ext cx="6777317" cy="3508977"/>
          </a:xfrm>
        </p:spPr>
        <p:txBody>
          <a:bodyPr>
            <a:normAutofit/>
          </a:bodyPr>
          <a:lstStyle/>
          <a:p>
            <a:r>
              <a:rPr lang="he-IL" sz="4000" dirty="0" smtClean="0"/>
              <a:t>1. מפת הרי הגליל והגולן</a:t>
            </a:r>
          </a:p>
          <a:p>
            <a:r>
              <a:rPr lang="he-IL" sz="4000" dirty="0" smtClean="0"/>
              <a:t>2. מפת עמקי הצפון</a:t>
            </a:r>
          </a:p>
          <a:p>
            <a:r>
              <a:rPr lang="he-IL" sz="4000" dirty="0" smtClean="0">
                <a:solidFill>
                  <a:srgbClr val="FF0000"/>
                </a:solidFill>
              </a:rPr>
              <a:t>3. הבקע הסורי אפריקני</a:t>
            </a:r>
          </a:p>
        </p:txBody>
      </p:sp>
      <p:pic>
        <p:nvPicPr>
          <p:cNvPr id="4" name="תמונה 3"/>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6750" b="80667" l="1188" r="96000">
                        <a14:foregroundMark x1="17813" y1="76250" x2="1688" y2="75333"/>
                        <a14:foregroundMark x1="66313" y1="79417" x2="94063" y2="80667"/>
                        <a14:foregroundMark x1="89563" y1="74333" x2="86688" y2="69250"/>
                        <a14:foregroundMark x1="8813" y1="74667" x2="3125" y2="74000"/>
                        <a14:foregroundMark x1="3125" y1="74000" x2="7375" y2="24333"/>
                        <a14:backgroundMark x1="10000" y1="77167" x2="2188" y2="78500"/>
                        <a14:backgroundMark x1="5938" y1="24333" x2="1438" y2="73750"/>
                      </a14:backgroundRemoval>
                    </a14:imgEffect>
                    <a14:imgEffect>
                      <a14:sharpenSoften amount="50000"/>
                    </a14:imgEffect>
                  </a14:imgLayer>
                </a14:imgProps>
              </a:ext>
              <a:ext uri="{28A0092B-C50C-407E-A947-70E740481C1C}">
                <a14:useLocalDpi xmlns:a14="http://schemas.microsoft.com/office/drawing/2010/main" val="0"/>
              </a:ext>
            </a:extLst>
          </a:blip>
          <a:srcRect t="15476" b="17619"/>
          <a:stretch/>
        </p:blipFill>
        <p:spPr>
          <a:xfrm rot="5400000">
            <a:off x="-1054943" y="1783135"/>
            <a:ext cx="6111776" cy="3066802"/>
          </a:xfrm>
          <a:prstGeom prst="rect">
            <a:avLst/>
          </a:prstGeom>
        </p:spPr>
      </p:pic>
    </p:spTree>
    <p:extLst>
      <p:ext uri="{BB962C8B-B14F-4D97-AF65-F5344CB8AC3E}">
        <p14:creationId xmlns:p14="http://schemas.microsoft.com/office/powerpoint/2010/main" val="27508590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403648" y="782102"/>
            <a:ext cx="7024744" cy="1143000"/>
          </a:xfrm>
        </p:spPr>
        <p:txBody>
          <a:bodyPr/>
          <a:lstStyle/>
          <a:p>
            <a:pPr algn="r"/>
            <a:r>
              <a:rPr lang="he-IL" dirty="0" smtClean="0"/>
              <a:t>10. במפה הבאה מסומן בצהוב: </a:t>
            </a:r>
            <a:endParaRPr lang="he-IL" dirty="0"/>
          </a:p>
        </p:txBody>
      </p:sp>
      <p:sp>
        <p:nvSpPr>
          <p:cNvPr id="3" name="מציין מיקום תוכן 2"/>
          <p:cNvSpPr>
            <a:spLocks noGrp="1"/>
          </p:cNvSpPr>
          <p:nvPr>
            <p:ph idx="1"/>
          </p:nvPr>
        </p:nvSpPr>
        <p:spPr>
          <a:xfrm>
            <a:off x="1979712" y="2492896"/>
            <a:ext cx="6777317" cy="3508977"/>
          </a:xfrm>
        </p:spPr>
        <p:txBody>
          <a:bodyPr>
            <a:normAutofit/>
          </a:bodyPr>
          <a:lstStyle/>
          <a:p>
            <a:r>
              <a:rPr lang="he-IL" sz="3200" dirty="0" smtClean="0"/>
              <a:t>1. אזור רמת הגולן </a:t>
            </a:r>
          </a:p>
          <a:p>
            <a:pPr marL="68580" indent="0">
              <a:buNone/>
            </a:pPr>
            <a:r>
              <a:rPr lang="he-IL" sz="3200" dirty="0"/>
              <a:t> </a:t>
            </a:r>
            <a:r>
              <a:rPr lang="he-IL" sz="3200" dirty="0" smtClean="0"/>
              <a:t>     ורכס החרמון</a:t>
            </a:r>
          </a:p>
          <a:p>
            <a:r>
              <a:rPr lang="he-IL" sz="3200" dirty="0" smtClean="0"/>
              <a:t>2. הבקע הסורי אפריקני</a:t>
            </a:r>
          </a:p>
          <a:p>
            <a:r>
              <a:rPr lang="he-IL" sz="3200" dirty="0" smtClean="0"/>
              <a:t>3. הגליל התחתון</a:t>
            </a:r>
            <a:endParaRPr lang="he-IL" sz="3200" dirty="0"/>
          </a:p>
        </p:txBody>
      </p:sp>
      <p:pic>
        <p:nvPicPr>
          <p:cNvPr id="4" name="תמונה 3"/>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8583" b="90000" l="10000" r="90000">
                        <a14:foregroundMark x1="19063" y1="42833" x2="21000" y2="10500"/>
                        <a14:foregroundMark x1="81188" y1="75250" x2="79750" y2="10000"/>
                        <a14:backgroundMark x1="82438" y1="69500" x2="81750" y2="43333"/>
                        <a14:backgroundMark x1="82250" y1="75000" x2="82250" y2="71917"/>
                      </a14:backgroundRemoval>
                    </a14:imgEffect>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l="15341" t="3690" r="15075" b="13906"/>
          <a:stretch/>
        </p:blipFill>
        <p:spPr>
          <a:xfrm rot="5400000">
            <a:off x="213543" y="2170833"/>
            <a:ext cx="4542973" cy="4034971"/>
          </a:xfrm>
          <a:prstGeom prst="rect">
            <a:avLst/>
          </a:prstGeom>
        </p:spPr>
      </p:pic>
    </p:spTree>
    <p:extLst>
      <p:ext uri="{BB962C8B-B14F-4D97-AF65-F5344CB8AC3E}">
        <p14:creationId xmlns:p14="http://schemas.microsoft.com/office/powerpoint/2010/main" val="366237329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403648" y="782102"/>
            <a:ext cx="7024744" cy="1143000"/>
          </a:xfrm>
        </p:spPr>
        <p:txBody>
          <a:bodyPr/>
          <a:lstStyle/>
          <a:p>
            <a:pPr algn="r"/>
            <a:r>
              <a:rPr lang="he-IL" dirty="0" smtClean="0"/>
              <a:t>10. במפה הבאה מסומן בצהוב: </a:t>
            </a:r>
            <a:endParaRPr lang="he-IL" dirty="0"/>
          </a:p>
        </p:txBody>
      </p:sp>
      <p:sp>
        <p:nvSpPr>
          <p:cNvPr id="3" name="מציין מיקום תוכן 2"/>
          <p:cNvSpPr>
            <a:spLocks noGrp="1"/>
          </p:cNvSpPr>
          <p:nvPr>
            <p:ph idx="1"/>
          </p:nvPr>
        </p:nvSpPr>
        <p:spPr>
          <a:xfrm>
            <a:off x="1979712" y="2492896"/>
            <a:ext cx="6777317" cy="3508977"/>
          </a:xfrm>
        </p:spPr>
        <p:txBody>
          <a:bodyPr>
            <a:normAutofit/>
          </a:bodyPr>
          <a:lstStyle/>
          <a:p>
            <a:r>
              <a:rPr lang="he-IL" sz="3200" dirty="0" smtClean="0"/>
              <a:t>1</a:t>
            </a:r>
            <a:r>
              <a:rPr lang="he-IL" sz="3200" dirty="0" smtClean="0">
                <a:solidFill>
                  <a:srgbClr val="FF0000"/>
                </a:solidFill>
              </a:rPr>
              <a:t>. אזור רמת הגולן </a:t>
            </a:r>
          </a:p>
          <a:p>
            <a:pPr marL="68580" indent="0">
              <a:buNone/>
            </a:pPr>
            <a:r>
              <a:rPr lang="he-IL" sz="3200" dirty="0">
                <a:solidFill>
                  <a:srgbClr val="FF0000"/>
                </a:solidFill>
              </a:rPr>
              <a:t> </a:t>
            </a:r>
            <a:r>
              <a:rPr lang="he-IL" sz="3200" dirty="0" smtClean="0">
                <a:solidFill>
                  <a:srgbClr val="FF0000"/>
                </a:solidFill>
              </a:rPr>
              <a:t>     ורכס החרמון</a:t>
            </a:r>
          </a:p>
          <a:p>
            <a:r>
              <a:rPr lang="he-IL" sz="3200" dirty="0" smtClean="0"/>
              <a:t>2. הבקע הסורי אפריקני</a:t>
            </a:r>
          </a:p>
          <a:p>
            <a:r>
              <a:rPr lang="he-IL" sz="3200" dirty="0" smtClean="0"/>
              <a:t>3. הגליל התחתון</a:t>
            </a:r>
            <a:endParaRPr lang="he-IL" sz="3200" dirty="0"/>
          </a:p>
        </p:txBody>
      </p:sp>
      <p:pic>
        <p:nvPicPr>
          <p:cNvPr id="4" name="תמונה 3"/>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8583" b="90000" l="10000" r="90000">
                        <a14:foregroundMark x1="19063" y1="42833" x2="21000" y2="10500"/>
                        <a14:foregroundMark x1="81188" y1="75250" x2="79750" y2="10000"/>
                        <a14:backgroundMark x1="82438" y1="69500" x2="81750" y2="43333"/>
                        <a14:backgroundMark x1="82250" y1="75000" x2="82250" y2="71917"/>
                      </a14:backgroundRemoval>
                    </a14:imgEffect>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l="15341" t="3690" r="15075" b="13906"/>
          <a:stretch/>
        </p:blipFill>
        <p:spPr>
          <a:xfrm rot="5400000">
            <a:off x="213543" y="2170833"/>
            <a:ext cx="4542973" cy="4034971"/>
          </a:xfrm>
          <a:prstGeom prst="rect">
            <a:avLst/>
          </a:prstGeom>
        </p:spPr>
      </p:pic>
    </p:spTree>
    <p:extLst>
      <p:ext uri="{BB962C8B-B14F-4D97-AF65-F5344CB8AC3E}">
        <p14:creationId xmlns:p14="http://schemas.microsoft.com/office/powerpoint/2010/main" val="107598258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275652" y="739122"/>
            <a:ext cx="7024744" cy="1143000"/>
          </a:xfrm>
        </p:spPr>
        <p:txBody>
          <a:bodyPr/>
          <a:lstStyle/>
          <a:p>
            <a:pPr algn="r"/>
            <a:r>
              <a:rPr lang="he-IL" dirty="0" smtClean="0"/>
              <a:t>11. המפה הבאה היא: </a:t>
            </a:r>
            <a:endParaRPr lang="he-IL" dirty="0"/>
          </a:p>
        </p:txBody>
      </p:sp>
      <p:sp>
        <p:nvSpPr>
          <p:cNvPr id="3" name="מציין מיקום תוכן 2"/>
          <p:cNvSpPr>
            <a:spLocks noGrp="1"/>
          </p:cNvSpPr>
          <p:nvPr>
            <p:ph idx="1"/>
          </p:nvPr>
        </p:nvSpPr>
        <p:spPr>
          <a:xfrm>
            <a:off x="4572000" y="2492896"/>
            <a:ext cx="4185029" cy="3508977"/>
          </a:xfrm>
        </p:spPr>
        <p:txBody>
          <a:bodyPr/>
          <a:lstStyle/>
          <a:p>
            <a:r>
              <a:rPr lang="he-IL" dirty="0" smtClean="0"/>
              <a:t>1. מפת צפון הארץ – חלוקה לאזורי משנה</a:t>
            </a:r>
          </a:p>
          <a:p>
            <a:r>
              <a:rPr lang="he-IL" dirty="0" smtClean="0"/>
              <a:t>2. מפת הבקע הסורי אפריקני</a:t>
            </a:r>
          </a:p>
          <a:p>
            <a:r>
              <a:rPr lang="he-IL" dirty="0" smtClean="0"/>
              <a:t>3. מפת עמקי הצפון הגדולים </a:t>
            </a:r>
            <a:endParaRPr lang="he-IL" dirty="0"/>
          </a:p>
        </p:txBody>
      </p:sp>
      <p:pic>
        <p:nvPicPr>
          <p:cNvPr id="4" name="תמונה 3"/>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750" b="89750" l="14938" r="91125">
                        <a14:foregroundMark x1="15687" y1="60417" x2="15937" y2="10500"/>
                      </a14:backgroundRemoval>
                    </a14:imgEffect>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l="13916" t="3338" r="21515" b="7837"/>
          <a:stretch/>
        </p:blipFill>
        <p:spPr>
          <a:xfrm rot="5400000">
            <a:off x="746712" y="1853688"/>
            <a:ext cx="3978168" cy="4104456"/>
          </a:xfrm>
          <a:prstGeom prst="rect">
            <a:avLst/>
          </a:prstGeom>
        </p:spPr>
      </p:pic>
    </p:spTree>
    <p:extLst>
      <p:ext uri="{BB962C8B-B14F-4D97-AF65-F5344CB8AC3E}">
        <p14:creationId xmlns:p14="http://schemas.microsoft.com/office/powerpoint/2010/main" val="422018051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275652" y="739122"/>
            <a:ext cx="7024744" cy="1143000"/>
          </a:xfrm>
        </p:spPr>
        <p:txBody>
          <a:bodyPr/>
          <a:lstStyle/>
          <a:p>
            <a:pPr algn="r"/>
            <a:r>
              <a:rPr lang="he-IL" dirty="0" smtClean="0"/>
              <a:t>11. המפה הבאה היא: </a:t>
            </a:r>
            <a:endParaRPr lang="he-IL" dirty="0"/>
          </a:p>
        </p:txBody>
      </p:sp>
      <p:sp>
        <p:nvSpPr>
          <p:cNvPr id="3" name="מציין מיקום תוכן 2"/>
          <p:cNvSpPr>
            <a:spLocks noGrp="1"/>
          </p:cNvSpPr>
          <p:nvPr>
            <p:ph idx="1"/>
          </p:nvPr>
        </p:nvSpPr>
        <p:spPr>
          <a:xfrm>
            <a:off x="4572000" y="2492896"/>
            <a:ext cx="4185029" cy="3508977"/>
          </a:xfrm>
        </p:spPr>
        <p:txBody>
          <a:bodyPr/>
          <a:lstStyle/>
          <a:p>
            <a:r>
              <a:rPr lang="he-IL" dirty="0" smtClean="0"/>
              <a:t>1. מפת צפון הארץ – חלוקה לאזורי משנה</a:t>
            </a:r>
          </a:p>
          <a:p>
            <a:r>
              <a:rPr lang="he-IL" dirty="0" smtClean="0"/>
              <a:t>2. מפת הבקע הסורי אפריקני</a:t>
            </a:r>
          </a:p>
          <a:p>
            <a:r>
              <a:rPr lang="he-IL" dirty="0" smtClean="0">
                <a:solidFill>
                  <a:srgbClr val="FF0000"/>
                </a:solidFill>
              </a:rPr>
              <a:t>3. מפת עמקי הצפון הגדולים </a:t>
            </a:r>
            <a:endParaRPr lang="he-IL" dirty="0">
              <a:solidFill>
                <a:srgbClr val="FF0000"/>
              </a:solidFill>
            </a:endParaRPr>
          </a:p>
        </p:txBody>
      </p:sp>
      <p:pic>
        <p:nvPicPr>
          <p:cNvPr id="4" name="תמונה 3"/>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750" b="89750" l="14938" r="91125">
                        <a14:foregroundMark x1="15687" y1="60417" x2="15937" y2="10500"/>
                      </a14:backgroundRemoval>
                    </a14:imgEffect>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l="13916" t="3338" r="21515" b="7837"/>
          <a:stretch/>
        </p:blipFill>
        <p:spPr>
          <a:xfrm rot="5400000">
            <a:off x="746712" y="1853688"/>
            <a:ext cx="3978168" cy="4104456"/>
          </a:xfrm>
          <a:prstGeom prst="rect">
            <a:avLst/>
          </a:prstGeom>
        </p:spPr>
      </p:pic>
    </p:spTree>
    <p:extLst>
      <p:ext uri="{BB962C8B-B14F-4D97-AF65-F5344CB8AC3E}">
        <p14:creationId xmlns:p14="http://schemas.microsoft.com/office/powerpoint/2010/main" val="323234659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r"/>
            <a:r>
              <a:rPr lang="he-IL" dirty="0" smtClean="0"/>
              <a:t>12. המפה הבאה היא: </a:t>
            </a:r>
            <a:endParaRPr lang="he-IL" dirty="0"/>
          </a:p>
        </p:txBody>
      </p:sp>
      <p:sp>
        <p:nvSpPr>
          <p:cNvPr id="3" name="מציין מיקום תוכן 2"/>
          <p:cNvSpPr>
            <a:spLocks noGrp="1"/>
          </p:cNvSpPr>
          <p:nvPr>
            <p:ph idx="1"/>
          </p:nvPr>
        </p:nvSpPr>
        <p:spPr>
          <a:xfrm>
            <a:off x="1979712" y="2492896"/>
            <a:ext cx="6777317" cy="3508977"/>
          </a:xfrm>
        </p:spPr>
        <p:txBody>
          <a:bodyPr>
            <a:normAutofit/>
          </a:bodyPr>
          <a:lstStyle/>
          <a:p>
            <a:r>
              <a:rPr lang="he-IL" sz="3200" dirty="0" smtClean="0"/>
              <a:t>1. מפת אזור מישור החוף הצפוני</a:t>
            </a:r>
          </a:p>
          <a:p>
            <a:r>
              <a:rPr lang="he-IL" sz="3200" dirty="0" smtClean="0"/>
              <a:t>2. מפת עמקי הצפון</a:t>
            </a:r>
          </a:p>
          <a:p>
            <a:r>
              <a:rPr lang="he-IL" sz="3200" dirty="0" smtClean="0"/>
              <a:t>3. אף תשובה אינה נכונה</a:t>
            </a:r>
          </a:p>
          <a:p>
            <a:pPr marL="68580" indent="0">
              <a:buNone/>
            </a:pPr>
            <a:r>
              <a:rPr lang="he-IL" sz="3200" dirty="0"/>
              <a:t> </a:t>
            </a:r>
            <a:r>
              <a:rPr lang="he-IL" sz="3200" dirty="0" smtClean="0"/>
              <a:t>     התשובה הנכונה היא ________ </a:t>
            </a:r>
          </a:p>
          <a:p>
            <a:endParaRPr lang="he-IL" sz="3200" dirty="0"/>
          </a:p>
        </p:txBody>
      </p:sp>
      <p:pic>
        <p:nvPicPr>
          <p:cNvPr id="4" name="תמונה 3"/>
          <p:cNvPicPr>
            <a:picLocks noChangeAspect="1"/>
          </p:cNvPicPr>
          <p:nvPr/>
        </p:nvPicPr>
        <p:blipFill rotWithShape="1">
          <a:blip r:embed="rId2">
            <a:extLst>
              <a:ext uri="{BEBA8EAE-BF5A-486C-A8C5-ECC9F3942E4B}">
                <a14:imgProps xmlns:a14="http://schemas.microsoft.com/office/drawing/2010/main">
                  <a14:imgLayer r:embed="rId3">
                    <a14:imgEffect>
                      <a14:backgroundRemoval t="20750" b="72167" l="3938" r="88125">
                        <a14:foregroundMark x1="78438" y1="61083" x2="86250" y2="69417"/>
                      </a14:backgroundRemoval>
                    </a14:imgEffect>
                    <a14:imgEffect>
                      <a14:sharpenSoften amount="50000"/>
                    </a14:imgEffect>
                  </a14:imgLayer>
                </a14:imgProps>
              </a:ext>
              <a:ext uri="{28A0092B-C50C-407E-A947-70E740481C1C}">
                <a14:useLocalDpi xmlns:a14="http://schemas.microsoft.com/office/drawing/2010/main" val="0"/>
              </a:ext>
            </a:extLst>
          </a:blip>
          <a:srcRect l="2347" t="14863" r="10858" b="25014"/>
          <a:stretch/>
        </p:blipFill>
        <p:spPr>
          <a:xfrm rot="5400000">
            <a:off x="-1000552" y="1872760"/>
            <a:ext cx="5811220" cy="3019044"/>
          </a:xfrm>
          <a:prstGeom prst="rect">
            <a:avLst/>
          </a:prstGeom>
        </p:spPr>
      </p:pic>
    </p:spTree>
    <p:extLst>
      <p:ext uri="{BB962C8B-B14F-4D97-AF65-F5344CB8AC3E}">
        <p14:creationId xmlns:p14="http://schemas.microsoft.com/office/powerpoint/2010/main" val="38005482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pPr algn="ctr"/>
            <a:r>
              <a:rPr lang="he-IL" b="1" dirty="0" smtClean="0"/>
              <a:t>3. מה יוצא דופן?</a:t>
            </a:r>
            <a:br>
              <a:rPr lang="he-IL" b="1" dirty="0" smtClean="0"/>
            </a:br>
            <a:endParaRPr lang="he-IL" b="1" dirty="0"/>
          </a:p>
        </p:txBody>
      </p:sp>
      <p:sp>
        <p:nvSpPr>
          <p:cNvPr id="3" name="מציין מיקום תוכן 2"/>
          <p:cNvSpPr>
            <a:spLocks noGrp="1"/>
          </p:cNvSpPr>
          <p:nvPr>
            <p:ph idx="1"/>
          </p:nvPr>
        </p:nvSpPr>
        <p:spPr>
          <a:xfrm>
            <a:off x="1115616" y="2060848"/>
            <a:ext cx="6777317" cy="3508977"/>
          </a:xfrm>
        </p:spPr>
        <p:txBody>
          <a:bodyPr>
            <a:normAutofit/>
          </a:bodyPr>
          <a:lstStyle/>
          <a:p>
            <a:r>
              <a:rPr lang="he-IL" sz="4000" dirty="0"/>
              <a:t>1</a:t>
            </a:r>
            <a:r>
              <a:rPr lang="he-IL" sz="4000" dirty="0" smtClean="0"/>
              <a:t>. גליל עליון </a:t>
            </a:r>
          </a:p>
          <a:p>
            <a:r>
              <a:rPr lang="he-IL" sz="4000" dirty="0"/>
              <a:t>2</a:t>
            </a:r>
            <a:r>
              <a:rPr lang="he-IL" sz="4000" dirty="0" smtClean="0"/>
              <a:t>. גליל תחתון </a:t>
            </a:r>
          </a:p>
          <a:p>
            <a:r>
              <a:rPr lang="he-IL" sz="4000" dirty="0"/>
              <a:t>3</a:t>
            </a:r>
            <a:r>
              <a:rPr lang="he-IL" sz="4000" dirty="0" smtClean="0"/>
              <a:t>. מישור החוף הצפוני </a:t>
            </a:r>
          </a:p>
          <a:p>
            <a:r>
              <a:rPr lang="he-IL" sz="4000" dirty="0" smtClean="0"/>
              <a:t>4. מישור החוף הדרומי</a:t>
            </a:r>
          </a:p>
        </p:txBody>
      </p:sp>
    </p:spTree>
    <p:extLst>
      <p:ext uri="{BB962C8B-B14F-4D97-AF65-F5344CB8AC3E}">
        <p14:creationId xmlns:p14="http://schemas.microsoft.com/office/powerpoint/2010/main" val="223731138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r"/>
            <a:r>
              <a:rPr lang="he-IL" dirty="0" smtClean="0"/>
              <a:t>12. המפה הבאה היא: </a:t>
            </a:r>
            <a:endParaRPr lang="he-IL" dirty="0"/>
          </a:p>
        </p:txBody>
      </p:sp>
      <p:sp>
        <p:nvSpPr>
          <p:cNvPr id="3" name="מציין מיקום תוכן 2"/>
          <p:cNvSpPr>
            <a:spLocks noGrp="1"/>
          </p:cNvSpPr>
          <p:nvPr>
            <p:ph idx="1"/>
          </p:nvPr>
        </p:nvSpPr>
        <p:spPr>
          <a:xfrm>
            <a:off x="1979712" y="2492896"/>
            <a:ext cx="6777317" cy="3508977"/>
          </a:xfrm>
        </p:spPr>
        <p:txBody>
          <a:bodyPr>
            <a:normAutofit/>
          </a:bodyPr>
          <a:lstStyle/>
          <a:p>
            <a:r>
              <a:rPr lang="he-IL" sz="3200" dirty="0" smtClean="0"/>
              <a:t>1</a:t>
            </a:r>
            <a:r>
              <a:rPr lang="he-IL" sz="3200" dirty="0" smtClean="0">
                <a:solidFill>
                  <a:srgbClr val="FF0000"/>
                </a:solidFill>
              </a:rPr>
              <a:t>. מפת אזור מישור החוף הצפוני</a:t>
            </a:r>
          </a:p>
          <a:p>
            <a:r>
              <a:rPr lang="he-IL" sz="3200" dirty="0" smtClean="0"/>
              <a:t>2. מפת עמקי הצפון</a:t>
            </a:r>
          </a:p>
          <a:p>
            <a:r>
              <a:rPr lang="he-IL" sz="3200" dirty="0" smtClean="0"/>
              <a:t>3. אף תשובה אינה נכונה</a:t>
            </a:r>
          </a:p>
          <a:p>
            <a:pPr marL="68580" indent="0">
              <a:buNone/>
            </a:pPr>
            <a:r>
              <a:rPr lang="he-IL" sz="3200" dirty="0"/>
              <a:t> </a:t>
            </a:r>
            <a:r>
              <a:rPr lang="he-IL" sz="3200" dirty="0" smtClean="0"/>
              <a:t>     התשובה הנכונה היא ________ </a:t>
            </a:r>
          </a:p>
          <a:p>
            <a:endParaRPr lang="he-IL" sz="3200" dirty="0"/>
          </a:p>
        </p:txBody>
      </p:sp>
      <p:pic>
        <p:nvPicPr>
          <p:cNvPr id="4" name="תמונה 3"/>
          <p:cNvPicPr>
            <a:picLocks noChangeAspect="1"/>
          </p:cNvPicPr>
          <p:nvPr/>
        </p:nvPicPr>
        <p:blipFill rotWithShape="1">
          <a:blip r:embed="rId2">
            <a:extLst>
              <a:ext uri="{BEBA8EAE-BF5A-486C-A8C5-ECC9F3942E4B}">
                <a14:imgProps xmlns:a14="http://schemas.microsoft.com/office/drawing/2010/main">
                  <a14:imgLayer r:embed="rId3">
                    <a14:imgEffect>
                      <a14:backgroundRemoval t="20750" b="72167" l="3938" r="88125">
                        <a14:foregroundMark x1="78438" y1="61083" x2="86250" y2="69417"/>
                      </a14:backgroundRemoval>
                    </a14:imgEffect>
                    <a14:imgEffect>
                      <a14:sharpenSoften amount="50000"/>
                    </a14:imgEffect>
                  </a14:imgLayer>
                </a14:imgProps>
              </a:ext>
              <a:ext uri="{28A0092B-C50C-407E-A947-70E740481C1C}">
                <a14:useLocalDpi xmlns:a14="http://schemas.microsoft.com/office/drawing/2010/main" val="0"/>
              </a:ext>
            </a:extLst>
          </a:blip>
          <a:srcRect l="2347" t="14863" r="10858" b="25014"/>
          <a:stretch/>
        </p:blipFill>
        <p:spPr>
          <a:xfrm rot="5400000">
            <a:off x="-1000552" y="1872760"/>
            <a:ext cx="5811220" cy="3019044"/>
          </a:xfrm>
          <a:prstGeom prst="rect">
            <a:avLst/>
          </a:prstGeom>
        </p:spPr>
      </p:pic>
    </p:spTree>
    <p:extLst>
      <p:ext uri="{BB962C8B-B14F-4D97-AF65-F5344CB8AC3E}">
        <p14:creationId xmlns:p14="http://schemas.microsoft.com/office/powerpoint/2010/main" val="50214866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4287" t="10417" r="10535" b="18869"/>
          <a:stretch/>
        </p:blipFill>
        <p:spPr>
          <a:xfrm>
            <a:off x="323528" y="836712"/>
            <a:ext cx="8558042" cy="5328592"/>
          </a:xfrm>
          <a:prstGeom prst="rect">
            <a:avLst/>
          </a:prstGeom>
        </p:spPr>
      </p:pic>
      <p:sp>
        <p:nvSpPr>
          <p:cNvPr id="7" name="כותרת 6"/>
          <p:cNvSpPr>
            <a:spLocks noGrp="1"/>
          </p:cNvSpPr>
          <p:nvPr>
            <p:ph type="title"/>
          </p:nvPr>
        </p:nvSpPr>
        <p:spPr>
          <a:xfrm>
            <a:off x="1090177" y="980728"/>
            <a:ext cx="7024744" cy="1143000"/>
          </a:xfrm>
        </p:spPr>
        <p:txBody>
          <a:bodyPr>
            <a:normAutofit fontScale="90000"/>
          </a:bodyPr>
          <a:lstStyle/>
          <a:p>
            <a:pPr algn="ctr"/>
            <a:r>
              <a:rPr lang="he-IL"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13. היכן צולמה התמונה?</a:t>
            </a:r>
            <a:endParaRPr lang="he-IL"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16326538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611560" y="1196752"/>
            <a:ext cx="7857437" cy="4896544"/>
          </a:xfrm>
        </p:spPr>
        <p:txBody>
          <a:bodyPr>
            <a:normAutofit/>
          </a:bodyPr>
          <a:lstStyle/>
          <a:p>
            <a:r>
              <a:rPr lang="he-IL" sz="4800" dirty="0" smtClean="0"/>
              <a:t>1. בחרמון</a:t>
            </a:r>
          </a:p>
          <a:p>
            <a:r>
              <a:rPr lang="he-IL" sz="4800" dirty="0" smtClean="0"/>
              <a:t>2. במצוק המערבי של רכס ראש הנקרה המכונה           "רגל הפיל"</a:t>
            </a:r>
          </a:p>
          <a:p>
            <a:r>
              <a:rPr lang="he-IL" sz="4800" dirty="0" smtClean="0"/>
              <a:t>3. אף תשובה לא נכונה, התשובה הנכונה היא______</a:t>
            </a:r>
            <a:endParaRPr lang="he-IL" sz="4800" dirty="0"/>
          </a:p>
        </p:txBody>
      </p:sp>
    </p:spTree>
    <p:extLst>
      <p:ext uri="{BB962C8B-B14F-4D97-AF65-F5344CB8AC3E}">
        <p14:creationId xmlns:p14="http://schemas.microsoft.com/office/powerpoint/2010/main" val="19181705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611560" y="1196752"/>
            <a:ext cx="7857437" cy="4896544"/>
          </a:xfrm>
        </p:spPr>
        <p:txBody>
          <a:bodyPr>
            <a:normAutofit/>
          </a:bodyPr>
          <a:lstStyle/>
          <a:p>
            <a:r>
              <a:rPr lang="he-IL" sz="4800" dirty="0" smtClean="0"/>
              <a:t>1. בחרמון</a:t>
            </a:r>
          </a:p>
          <a:p>
            <a:r>
              <a:rPr lang="he-IL" sz="4800" dirty="0" smtClean="0">
                <a:solidFill>
                  <a:srgbClr val="FF0000"/>
                </a:solidFill>
              </a:rPr>
              <a:t>2. במצוק המערבי של רכס ראש הנקרה המכונה           "רגל הפיל"</a:t>
            </a:r>
          </a:p>
          <a:p>
            <a:r>
              <a:rPr lang="he-IL" sz="4800" dirty="0" smtClean="0"/>
              <a:t>3. אף תשובה לא נכונה, התשובה הנכונה היא______</a:t>
            </a:r>
            <a:endParaRPr lang="he-IL" sz="4800" dirty="0"/>
          </a:p>
        </p:txBody>
      </p:sp>
    </p:spTree>
    <p:extLst>
      <p:ext uri="{BB962C8B-B14F-4D97-AF65-F5344CB8AC3E}">
        <p14:creationId xmlns:p14="http://schemas.microsoft.com/office/powerpoint/2010/main" val="86096918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435688" y="548680"/>
            <a:ext cx="7024744" cy="1143000"/>
          </a:xfrm>
        </p:spPr>
        <p:txBody>
          <a:bodyPr/>
          <a:lstStyle/>
          <a:p>
            <a:pPr algn="r"/>
            <a:r>
              <a:rPr lang="he-IL" dirty="0" smtClean="0"/>
              <a:t>14. המפה הבאה מתארת:</a:t>
            </a:r>
            <a:endParaRPr lang="he-IL" dirty="0"/>
          </a:p>
        </p:txBody>
      </p:sp>
      <p:pic>
        <p:nvPicPr>
          <p:cNvPr id="6" name="מציין מיקום תוכן 5"/>
          <p:cNvPicPr>
            <a:picLocks noGrp="1" noChangeAspect="1"/>
          </p:cNvPicPr>
          <p:nvPr>
            <p:ph idx="1"/>
          </p:nvPr>
        </p:nvPicPr>
        <p:blipFill>
          <a:blip r:embed="rId2" cstate="print">
            <a:extLst>
              <a:ext uri="{BEBA8EAE-BF5A-486C-A8C5-ECC9F3942E4B}">
                <a14:imgProps xmlns:a14="http://schemas.microsoft.com/office/drawing/2010/main">
                  <a14:imgLayer r:embed="rId3">
                    <a14:imgEffect>
                      <a14:backgroundRemoval t="2000" b="97500" l="10000" r="93875">
                        <a14:foregroundMark x1="87938" y1="95083" x2="84250" y2="2750"/>
                        <a14:foregroundMark x1="87625" y1="95417" x2="14750" y2="88417"/>
                        <a14:foregroundMark x1="14750" y1="88417" x2="12875" y2="69417"/>
                        <a14:foregroundMark x1="12875" y1="69417" x2="17813" y2="9833"/>
                        <a14:foregroundMark x1="17813" y1="9833" x2="82375" y2="2750"/>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5400000">
            <a:off x="-45177" y="1493449"/>
            <a:ext cx="4677833" cy="3508375"/>
          </a:xfrm>
        </p:spPr>
      </p:pic>
      <p:sp>
        <p:nvSpPr>
          <p:cNvPr id="7" name="TextBox 6"/>
          <p:cNvSpPr txBox="1"/>
          <p:nvPr/>
        </p:nvSpPr>
        <p:spPr>
          <a:xfrm>
            <a:off x="3730600" y="2132856"/>
            <a:ext cx="4752528" cy="3046988"/>
          </a:xfrm>
          <a:prstGeom prst="rect">
            <a:avLst/>
          </a:prstGeom>
          <a:noFill/>
        </p:spPr>
        <p:txBody>
          <a:bodyPr wrap="square" rtlCol="1">
            <a:spAutoFit/>
          </a:bodyPr>
          <a:lstStyle/>
          <a:p>
            <a:pPr marL="457200" indent="-457200">
              <a:buAutoNum type="arabicPeriod"/>
            </a:pPr>
            <a:r>
              <a:rPr lang="he-IL" sz="3200" dirty="0" smtClean="0"/>
              <a:t>את עמקי הצפון הגדולים</a:t>
            </a:r>
          </a:p>
          <a:p>
            <a:pPr marL="457200" indent="-457200">
              <a:buAutoNum type="arabicPeriod"/>
            </a:pPr>
            <a:r>
              <a:rPr lang="he-IL" sz="3200" dirty="0" smtClean="0"/>
              <a:t>את החלוקה של צפון הארץ לאזורי משנה</a:t>
            </a:r>
          </a:p>
          <a:p>
            <a:r>
              <a:rPr lang="he-IL" sz="3200" dirty="0" smtClean="0"/>
              <a:t>3. אף תשובה לא נכונה</a:t>
            </a:r>
          </a:p>
          <a:p>
            <a:r>
              <a:rPr lang="he-IL" sz="3200" dirty="0"/>
              <a:t> </a:t>
            </a:r>
            <a:r>
              <a:rPr lang="he-IL" sz="3200" dirty="0" smtClean="0"/>
              <a:t>    התשובה הנכונה היא :</a:t>
            </a:r>
          </a:p>
          <a:p>
            <a:r>
              <a:rPr lang="he-IL" sz="3200" dirty="0" smtClean="0"/>
              <a:t>__________________________</a:t>
            </a:r>
          </a:p>
        </p:txBody>
      </p:sp>
    </p:spTree>
    <p:extLst>
      <p:ext uri="{BB962C8B-B14F-4D97-AF65-F5344CB8AC3E}">
        <p14:creationId xmlns:p14="http://schemas.microsoft.com/office/powerpoint/2010/main" val="381812921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435688" y="548680"/>
            <a:ext cx="7024744" cy="1143000"/>
          </a:xfrm>
        </p:spPr>
        <p:txBody>
          <a:bodyPr/>
          <a:lstStyle/>
          <a:p>
            <a:pPr algn="r"/>
            <a:r>
              <a:rPr lang="he-IL" dirty="0" smtClean="0"/>
              <a:t>14. המפה הבאה מתארת:</a:t>
            </a:r>
            <a:endParaRPr lang="he-IL" dirty="0"/>
          </a:p>
        </p:txBody>
      </p:sp>
      <p:pic>
        <p:nvPicPr>
          <p:cNvPr id="6" name="מציין מיקום תוכן 5"/>
          <p:cNvPicPr>
            <a:picLocks noGrp="1" noChangeAspect="1"/>
          </p:cNvPicPr>
          <p:nvPr>
            <p:ph idx="1"/>
          </p:nvPr>
        </p:nvPicPr>
        <p:blipFill>
          <a:blip r:embed="rId2" cstate="print">
            <a:extLst>
              <a:ext uri="{BEBA8EAE-BF5A-486C-A8C5-ECC9F3942E4B}">
                <a14:imgProps xmlns:a14="http://schemas.microsoft.com/office/drawing/2010/main">
                  <a14:imgLayer r:embed="rId3">
                    <a14:imgEffect>
                      <a14:backgroundRemoval t="2000" b="97500" l="10000" r="93875">
                        <a14:foregroundMark x1="87938" y1="95083" x2="84250" y2="2750"/>
                        <a14:foregroundMark x1="87625" y1="95417" x2="14750" y2="88417"/>
                        <a14:foregroundMark x1="14750" y1="88417" x2="12875" y2="69417"/>
                        <a14:foregroundMark x1="12875" y1="69417" x2="17813" y2="9833"/>
                        <a14:foregroundMark x1="17813" y1="9833" x2="82375" y2="2750"/>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5400000">
            <a:off x="-45177" y="1493449"/>
            <a:ext cx="4677833" cy="3508375"/>
          </a:xfrm>
        </p:spPr>
      </p:pic>
      <p:sp>
        <p:nvSpPr>
          <p:cNvPr id="7" name="TextBox 6"/>
          <p:cNvSpPr txBox="1"/>
          <p:nvPr/>
        </p:nvSpPr>
        <p:spPr>
          <a:xfrm>
            <a:off x="3730600" y="2132856"/>
            <a:ext cx="4752528" cy="3046988"/>
          </a:xfrm>
          <a:prstGeom prst="rect">
            <a:avLst/>
          </a:prstGeom>
          <a:noFill/>
        </p:spPr>
        <p:txBody>
          <a:bodyPr wrap="square" rtlCol="1">
            <a:spAutoFit/>
          </a:bodyPr>
          <a:lstStyle/>
          <a:p>
            <a:pPr marL="457200" indent="-457200">
              <a:buAutoNum type="arabicPeriod"/>
            </a:pPr>
            <a:r>
              <a:rPr lang="he-IL" sz="3200" dirty="0" smtClean="0"/>
              <a:t>את עמקי הצפון הגדולים</a:t>
            </a:r>
          </a:p>
          <a:p>
            <a:pPr marL="457200" indent="-457200">
              <a:buAutoNum type="arabicPeriod"/>
            </a:pPr>
            <a:r>
              <a:rPr lang="he-IL" sz="3200" dirty="0" smtClean="0">
                <a:solidFill>
                  <a:srgbClr val="FF0000"/>
                </a:solidFill>
              </a:rPr>
              <a:t>את החלוקה של צפון הארץ לאזורי משנה</a:t>
            </a:r>
          </a:p>
          <a:p>
            <a:r>
              <a:rPr lang="he-IL" sz="3200" dirty="0" smtClean="0"/>
              <a:t>3. אף תשובה לא נכונה</a:t>
            </a:r>
          </a:p>
          <a:p>
            <a:r>
              <a:rPr lang="he-IL" sz="3200" dirty="0"/>
              <a:t> </a:t>
            </a:r>
            <a:r>
              <a:rPr lang="he-IL" sz="3200" dirty="0" smtClean="0"/>
              <a:t>    התשובה הנכונה היא :</a:t>
            </a:r>
          </a:p>
          <a:p>
            <a:r>
              <a:rPr lang="he-IL" sz="3200" dirty="0" smtClean="0"/>
              <a:t>__________________________</a:t>
            </a:r>
          </a:p>
        </p:txBody>
      </p:sp>
    </p:spTree>
    <p:extLst>
      <p:ext uri="{BB962C8B-B14F-4D97-AF65-F5344CB8AC3E}">
        <p14:creationId xmlns:p14="http://schemas.microsoft.com/office/powerpoint/2010/main" val="423660345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ctr"/>
            <a:r>
              <a:rPr lang="he-IL"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ועכשיו נעבור לסיכום....</a:t>
            </a:r>
            <a:endParaRPr lang="he-IL"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 name="מציין מיקום תוכן 2"/>
          <p:cNvSpPr>
            <a:spLocks noGrp="1"/>
          </p:cNvSpPr>
          <p:nvPr>
            <p:ph idx="1"/>
          </p:nvPr>
        </p:nvSpPr>
        <p:spPr>
          <a:xfrm>
            <a:off x="683568" y="2323652"/>
            <a:ext cx="7137241" cy="3841652"/>
          </a:xfrm>
        </p:spPr>
        <p:txBody>
          <a:bodyPr>
            <a:normAutofit/>
          </a:bodyPr>
          <a:lstStyle/>
          <a:p>
            <a:r>
              <a:rPr lang="he-IL" dirty="0" smtClean="0"/>
              <a:t>ספרי את כמות </a:t>
            </a:r>
            <a:r>
              <a:rPr lang="he-IL" dirty="0" err="1" smtClean="0"/>
              <a:t>ה"וי"ם</a:t>
            </a:r>
            <a:r>
              <a:rPr lang="he-IL" dirty="0" smtClean="0"/>
              <a:t> שלך.</a:t>
            </a:r>
          </a:p>
          <a:p>
            <a:r>
              <a:rPr lang="he-IL" dirty="0" smtClean="0"/>
              <a:t>מעל 35 – נהדר! את שולטת היטב בחומר!</a:t>
            </a:r>
          </a:p>
          <a:p>
            <a:r>
              <a:rPr lang="he-IL" dirty="0" smtClean="0"/>
              <a:t>מעל 30 – יופי, כדאי לך לחזור שוב היטב על החומר </a:t>
            </a:r>
          </a:p>
          <a:p>
            <a:r>
              <a:rPr lang="he-IL" dirty="0" smtClean="0"/>
              <a:t>בין 20 ל30 – את באמצע, גם לך כדאי לחזור היטב על כל החומר .</a:t>
            </a:r>
          </a:p>
          <a:p>
            <a:r>
              <a:rPr lang="he-IL" dirty="0" smtClean="0"/>
              <a:t>בין 10 ל20 – </a:t>
            </a:r>
            <a:r>
              <a:rPr lang="he-IL" dirty="0" smtClean="0"/>
              <a:t>יש לך </a:t>
            </a:r>
            <a:r>
              <a:rPr lang="he-IL" smtClean="0"/>
              <a:t>מקום לשיפור</a:t>
            </a:r>
            <a:r>
              <a:rPr lang="he-IL" smtClean="0"/>
              <a:t>, </a:t>
            </a:r>
            <a:r>
              <a:rPr lang="he-IL" dirty="0" smtClean="0"/>
              <a:t>נצלי את הימים עד המבחן כדי </a:t>
            </a:r>
            <a:r>
              <a:rPr lang="he-IL" dirty="0" err="1" smtClean="0"/>
              <a:t>שבס''ד</a:t>
            </a:r>
            <a:r>
              <a:rPr lang="he-IL" dirty="0" smtClean="0"/>
              <a:t> תצליחי!</a:t>
            </a:r>
          </a:p>
          <a:p>
            <a:r>
              <a:rPr lang="he-IL" dirty="0" smtClean="0"/>
              <a:t>מתחת ל10 – אוי ואבוי! התחילי בסבלנות מהתחלה... </a:t>
            </a:r>
          </a:p>
        </p:txBody>
      </p:sp>
    </p:spTree>
    <p:extLst>
      <p:ext uri="{BB962C8B-B14F-4D97-AF65-F5344CB8AC3E}">
        <p14:creationId xmlns:p14="http://schemas.microsoft.com/office/powerpoint/2010/main" val="54122799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לבן 3"/>
          <p:cNvSpPr/>
          <p:nvPr/>
        </p:nvSpPr>
        <p:spPr>
          <a:xfrm>
            <a:off x="1202003" y="2636912"/>
            <a:ext cx="6734537" cy="1862048"/>
          </a:xfrm>
          <a:prstGeom prst="rect">
            <a:avLst/>
          </a:prstGeom>
          <a:noFill/>
        </p:spPr>
        <p:txBody>
          <a:bodyPr wrap="none" lIns="91440" tIns="45720" rIns="91440" bIns="45720">
            <a:spAutoFit/>
          </a:bodyPr>
          <a:lstStyle/>
          <a:p>
            <a:pPr algn="ctr"/>
            <a:r>
              <a:rPr lang="he-IL" sz="11500" b="1" cap="none" spc="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בהצלחה!!</a:t>
            </a:r>
            <a:endParaRPr lang="he-IL" sz="115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Tree>
    <p:extLst>
      <p:ext uri="{BB962C8B-B14F-4D97-AF65-F5344CB8AC3E}">
        <p14:creationId xmlns:p14="http://schemas.microsoft.com/office/powerpoint/2010/main" val="9000767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pPr algn="ctr"/>
            <a:r>
              <a:rPr lang="he-IL" b="1" dirty="0" smtClean="0"/>
              <a:t>3. מה יוצא דופן?</a:t>
            </a:r>
            <a:br>
              <a:rPr lang="he-IL" b="1" dirty="0" smtClean="0"/>
            </a:br>
            <a:endParaRPr lang="he-IL" b="1" dirty="0"/>
          </a:p>
        </p:txBody>
      </p:sp>
      <p:sp>
        <p:nvSpPr>
          <p:cNvPr id="3" name="מציין מיקום תוכן 2"/>
          <p:cNvSpPr>
            <a:spLocks noGrp="1"/>
          </p:cNvSpPr>
          <p:nvPr>
            <p:ph idx="1"/>
          </p:nvPr>
        </p:nvSpPr>
        <p:spPr>
          <a:xfrm>
            <a:off x="1115616" y="2060848"/>
            <a:ext cx="6777317" cy="3508977"/>
          </a:xfrm>
        </p:spPr>
        <p:txBody>
          <a:bodyPr>
            <a:normAutofit/>
          </a:bodyPr>
          <a:lstStyle/>
          <a:p>
            <a:r>
              <a:rPr lang="he-IL" sz="4000" dirty="0"/>
              <a:t>1</a:t>
            </a:r>
            <a:r>
              <a:rPr lang="he-IL" sz="4000" dirty="0" smtClean="0"/>
              <a:t>. גליל עליון </a:t>
            </a:r>
          </a:p>
          <a:p>
            <a:r>
              <a:rPr lang="he-IL" sz="4000" dirty="0"/>
              <a:t>2</a:t>
            </a:r>
            <a:r>
              <a:rPr lang="he-IL" sz="4000" dirty="0" smtClean="0"/>
              <a:t>. גליל תחתון </a:t>
            </a:r>
          </a:p>
          <a:p>
            <a:r>
              <a:rPr lang="he-IL" sz="4000" dirty="0"/>
              <a:t>3</a:t>
            </a:r>
            <a:r>
              <a:rPr lang="he-IL" sz="4000" dirty="0" smtClean="0"/>
              <a:t>. מישור החוף הצפוני </a:t>
            </a:r>
          </a:p>
          <a:p>
            <a:r>
              <a:rPr lang="he-IL" sz="4000" dirty="0" smtClean="0">
                <a:solidFill>
                  <a:srgbClr val="FF0000"/>
                </a:solidFill>
              </a:rPr>
              <a:t>4. מישור החוף הדרומי</a:t>
            </a:r>
          </a:p>
        </p:txBody>
      </p:sp>
    </p:spTree>
    <p:extLst>
      <p:ext uri="{BB962C8B-B14F-4D97-AF65-F5344CB8AC3E}">
        <p14:creationId xmlns:p14="http://schemas.microsoft.com/office/powerpoint/2010/main" val="287197597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אוסטין">
  <a:themeElements>
    <a:clrScheme name="אוסטין">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אוסטין">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אוסטין">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Austin</Template>
  <TotalTime>2028</TotalTime>
  <Words>2401</Words>
  <Application>Microsoft Office PowerPoint</Application>
  <PresentationFormat>‫הצגה על המסך (4:3)</PresentationFormat>
  <Paragraphs>302</Paragraphs>
  <Slides>87</Slides>
  <Notes>0</Notes>
  <HiddenSlides>0</HiddenSlides>
  <MMClips>0</MMClips>
  <ScaleCrop>false</ScaleCrop>
  <HeadingPairs>
    <vt:vector size="4" baseType="variant">
      <vt:variant>
        <vt:lpstr>ערכת נושא</vt:lpstr>
      </vt:variant>
      <vt:variant>
        <vt:i4>1</vt:i4>
      </vt:variant>
      <vt:variant>
        <vt:lpstr>כותרות שקופיות</vt:lpstr>
      </vt:variant>
      <vt:variant>
        <vt:i4>87</vt:i4>
      </vt:variant>
    </vt:vector>
  </HeadingPairs>
  <TitlesOfParts>
    <vt:vector size="88" baseType="lpstr">
      <vt:lpstr>אוסטין</vt:lpstr>
      <vt:lpstr>צפון  הארץ</vt:lpstr>
      <vt:lpstr>לפני שמתחילים... איך נערכת החזרה??</vt:lpstr>
      <vt:lpstr>חלק א'</vt:lpstr>
      <vt:lpstr>1. אזור צפון הארץ גדול בשטחו בערך פי שניים מאזור מישור החוף, אבל...  מה מייצג האיור? </vt:lpstr>
      <vt:lpstr>1. אזור צפון הארץ גדול בשטחו בערך פי שניים מאזור מישור החוף, אבל...  מה מייצג האיור? </vt:lpstr>
      <vt:lpstr>2. את צפון הארץ מחלקים ל-6 אזורי משנה. אילו?</vt:lpstr>
      <vt:lpstr>2. את צפון הארץ מחלקים ל-6 אזורי משנה. אילו?</vt:lpstr>
      <vt:lpstr>3. מה יוצא דופן? </vt:lpstr>
      <vt:lpstr>3. מה יוצא דופן? </vt:lpstr>
      <vt:lpstr>4. מה יוצא דופן? </vt:lpstr>
      <vt:lpstr>4. מה יוצא דופן? </vt:lpstr>
      <vt:lpstr>5. מה יוצא דופן? </vt:lpstr>
      <vt:lpstr>5. מה יוצא דופן? </vt:lpstr>
      <vt:lpstr>6. מה יוצא דופן? </vt:lpstr>
      <vt:lpstr>6. מה יוצא דופן? </vt:lpstr>
      <vt:lpstr>7. מה יוצא דופן? </vt:lpstr>
      <vt:lpstr>7. מה יוצא דופן? </vt:lpstr>
      <vt:lpstr>8. מה יוצא דופן? </vt:lpstr>
      <vt:lpstr>8. מה יוצא דופן? </vt:lpstr>
      <vt:lpstr>9. מה יוצא דופן? </vt:lpstr>
      <vt:lpstr>9. מה יוצא דופן? </vt:lpstr>
      <vt:lpstr>10. מה יוצא דופן? </vt:lpstr>
      <vt:lpstr>10. מה יוצא דופן? </vt:lpstr>
      <vt:lpstr>11. למה נקרא שמה "ראש הנקרה"?</vt:lpstr>
      <vt:lpstr>11. למה נקרא שמה "ראש הנקרה"?</vt:lpstr>
      <vt:lpstr>12. "הבקע הסורי אפריקני" הוא: </vt:lpstr>
      <vt:lpstr>12. "הבקע הסורי אפריקני" הוא: </vt:lpstr>
      <vt:lpstr>13. בגליל התחתון מוקמו רוב היישובים על מורדות ההרים, ולא בבקעות שלידם, והיו לכך כמה סיבות.  מצאי מבין הסיבות הבאות  מה לא הייתה סיבה לכך :</vt:lpstr>
      <vt:lpstr>13. בגליל התחתון מוקמו רוב היישובים על מורדות ההרים, ולא בבקעות שלידם, והיו לכך כמה סיבות.  מצאי מבין הסיבות הבאות  מה לא הייתה סיבה לכך :</vt:lpstr>
      <vt:lpstr> חלק ב': נכון או לא נכון?</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חלק ג'</vt:lpstr>
      <vt:lpstr>1. בתמונה הבאה רואים את: </vt:lpstr>
      <vt:lpstr>1. בתמונה הבאה רואים את: </vt:lpstr>
      <vt:lpstr>2. בתמונה הבאה רואים את: </vt:lpstr>
      <vt:lpstr>2. בתמונה הבאה רואים את: </vt:lpstr>
      <vt:lpstr>3. בתמונה הבאה רואים את:</vt:lpstr>
      <vt:lpstr>מצגת של PowerPoint</vt:lpstr>
      <vt:lpstr>מצגת של PowerPoint</vt:lpstr>
      <vt:lpstr>4. התמונה הבאה היא: </vt:lpstr>
      <vt:lpstr>4. התמונה הבאה היא: </vt:lpstr>
      <vt:lpstr>5. התמונה הבאה היא: </vt:lpstr>
      <vt:lpstr>5. התמונה הבאה היא: </vt:lpstr>
      <vt:lpstr>6. התמונה הבאה היא: </vt:lpstr>
      <vt:lpstr>6. התמונה הבאה היא: </vt:lpstr>
      <vt:lpstr>7. במפה הבאה מסומן בצהוב: </vt:lpstr>
      <vt:lpstr>7. במפה הבאה מסומן בצהוב: </vt:lpstr>
      <vt:lpstr>8. האיור הבא מתאר: </vt:lpstr>
      <vt:lpstr>8. האיור הבא מתאר: </vt:lpstr>
      <vt:lpstr>9. המפה הבאה היא: </vt:lpstr>
      <vt:lpstr>9. המפה הבאה היא: </vt:lpstr>
      <vt:lpstr>10. במפה הבאה מסומן בצהוב: </vt:lpstr>
      <vt:lpstr>10. במפה הבאה מסומן בצהוב: </vt:lpstr>
      <vt:lpstr>11. המפה הבאה היא: </vt:lpstr>
      <vt:lpstr>11. המפה הבאה היא: </vt:lpstr>
      <vt:lpstr>12. המפה הבאה היא: </vt:lpstr>
      <vt:lpstr>12. המפה הבאה היא: </vt:lpstr>
      <vt:lpstr>13. היכן צולמה התמונה?</vt:lpstr>
      <vt:lpstr>מצגת של PowerPoint</vt:lpstr>
      <vt:lpstr>מצגת של PowerPoint</vt:lpstr>
      <vt:lpstr>14. המפה הבאה מתארת:</vt:lpstr>
      <vt:lpstr>14. המפה הבאה מתארת:</vt:lpstr>
      <vt:lpstr>ועכשיו נעבור לסיכום....</vt:lpstr>
      <vt:lpstr>מצגת של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צפון  הארץ</dc:title>
  <dc:creator>user</dc:creator>
  <cp:lastModifiedBy>user</cp:lastModifiedBy>
  <cp:revision>22</cp:revision>
  <dcterms:created xsi:type="dcterms:W3CDTF">2015-01-06T20:11:50Z</dcterms:created>
  <dcterms:modified xsi:type="dcterms:W3CDTF">2015-11-22T21:29:52Z</dcterms:modified>
</cp:coreProperties>
</file>