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B93DE5-89D2-4B5E-AE67-3F36F9838580}" type="datetimeFigureOut">
              <a:rPr lang="he-IL" smtClean="0">
                <a:solidFill>
                  <a:srgbClr val="ECE9C6"/>
                </a:solidFill>
              </a:rPr>
              <a:pPr/>
              <a:t>ט"ז/תשרי/תשע"ו</a:t>
            </a:fld>
            <a:endParaRPr lang="he-IL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57020F-E8E1-43CB-9D6C-DC9CC6B9BDAB}" type="slidenum">
              <a:rPr lang="he-IL" smtClean="0">
                <a:solidFill>
                  <a:srgbClr val="ECE9C6"/>
                </a:solidFill>
              </a:rPr>
              <a:pPr/>
              <a:t>‹#›</a:t>
            </a:fld>
            <a:endParaRPr lang="he-IL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20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9028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24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003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0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65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rtl="1"/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6673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2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36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020F-E8E1-43CB-9D6C-DC9CC6B9BDAB}" type="slidenum">
              <a:rPr lang="he-IL" smtClean="0">
                <a:solidFill>
                  <a:srgbClr val="895D1D"/>
                </a:solidFill>
              </a:rPr>
              <a:pPr/>
              <a:t>‹#›</a:t>
            </a:fld>
            <a:endParaRPr lang="he-I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64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rtl="1"/>
            <a:fld id="{4CB93DE5-89D2-4B5E-AE67-3F36F9838580}" type="datetimeFigureOut">
              <a:rPr lang="he-IL" smtClean="0">
                <a:solidFill>
                  <a:srgbClr val="895D1D"/>
                </a:solidFill>
              </a:rPr>
              <a:pPr rtl="1"/>
              <a:t>ט"ז/תשרי/תשע"ו</a:t>
            </a:fld>
            <a:endParaRPr lang="he-IL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rtl="1"/>
            <a:endParaRPr lang="he-IL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rtl="1"/>
            <a:fld id="{8F57020F-E8E1-43CB-9D6C-DC9CC6B9BDAB}" type="slidenum">
              <a:rPr lang="he-IL" smtClean="0">
                <a:solidFill>
                  <a:srgbClr val="895D1D"/>
                </a:solidFill>
              </a:rPr>
              <a:pPr rtl="1"/>
              <a:t>‹#›</a:t>
            </a:fld>
            <a:endParaRPr lang="he-IL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2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6Eozn55Lq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אלו משפטי </a:t>
            </a:r>
            <a:r>
              <a:rPr lang="he-IL" dirty="0" smtClean="0">
                <a:solidFill>
                  <a:srgbClr val="FF0000"/>
                </a:solidFill>
              </a:rPr>
              <a:t>פעולה\תיאור</a:t>
            </a:r>
            <a:r>
              <a:rPr lang="he-IL" dirty="0" smtClean="0"/>
              <a:t> בזמן </a:t>
            </a:r>
            <a:r>
              <a:rPr lang="he-IL" dirty="0" smtClean="0">
                <a:solidFill>
                  <a:srgbClr val="FF0000"/>
                </a:solidFill>
              </a:rPr>
              <a:t>עבר\הווה עתיד </a:t>
            </a:r>
            <a:r>
              <a:rPr lang="he-IL" dirty="0" smtClean="0"/>
              <a:t>שקורים:</a:t>
            </a:r>
          </a:p>
          <a:p>
            <a:pPr marL="0" indent="0">
              <a:buNone/>
            </a:pPr>
            <a:r>
              <a:rPr lang="he-IL" dirty="0" smtClean="0"/>
              <a:t>1.________ 2.________3.ֹֹֹֹֹ________</a:t>
            </a:r>
          </a:p>
          <a:p>
            <a:r>
              <a:rPr lang="he-IL" dirty="0" smtClean="0"/>
              <a:t>אחרי הנושא יבוא___________: ___ ___ ___</a:t>
            </a:r>
          </a:p>
          <a:p>
            <a:r>
              <a:rPr lang="he-IL" dirty="0" smtClean="0"/>
              <a:t>ולפועל  </a:t>
            </a:r>
            <a:r>
              <a:rPr lang="en-US" dirty="0" smtClean="0"/>
              <a:t>V1</a:t>
            </a:r>
            <a:r>
              <a:rPr lang="he-IL" dirty="0" smtClean="0"/>
              <a:t> נוסיף ֹֹ__ __ __</a:t>
            </a:r>
          </a:p>
          <a:p>
            <a:r>
              <a:rPr lang="he-IL" dirty="0" smtClean="0"/>
              <a:t>כללי הוספה למילה שמסתיימת </a:t>
            </a:r>
            <a:r>
              <a:rPr lang="he-IL" dirty="0" err="1" smtClean="0"/>
              <a:t>ברנ"ר</a:t>
            </a:r>
            <a:r>
              <a:rPr lang="he-IL" dirty="0" smtClean="0"/>
              <a:t>:_____</a:t>
            </a:r>
          </a:p>
          <a:p>
            <a:r>
              <a:rPr lang="he-IL" dirty="0" smtClean="0"/>
              <a:t>מילה שמסתיימת ב</a:t>
            </a:r>
            <a:r>
              <a:rPr lang="en-US" dirty="0" smtClean="0"/>
              <a:t>E</a:t>
            </a:r>
            <a:r>
              <a:rPr lang="he-IL" dirty="0" smtClean="0"/>
              <a:t>-______</a:t>
            </a:r>
          </a:p>
          <a:p>
            <a:r>
              <a:rPr lang="he-IL" dirty="0" smtClean="0"/>
              <a:t>מילה שנגמרת ב-</a:t>
            </a:r>
            <a:r>
              <a:rPr lang="en-US" dirty="0" err="1" smtClean="0"/>
              <a:t>ie</a:t>
            </a:r>
            <a:r>
              <a:rPr lang="he-IL" dirty="0" smtClean="0"/>
              <a:t>:</a:t>
            </a:r>
            <a:r>
              <a:rPr lang="en-US" dirty="0" smtClean="0"/>
              <a:t>___________</a:t>
            </a:r>
            <a:endParaRPr lang="he-IL" dirty="0" smtClean="0"/>
          </a:p>
          <a:p>
            <a:endParaRPr lang="he-IL" dirty="0"/>
          </a:p>
          <a:p>
            <a:r>
              <a:rPr lang="he-IL" dirty="0" smtClean="0"/>
              <a:t> כל הזכויות במצגת זו שמורות למרסל ב.</a:t>
            </a:r>
            <a:endParaRPr lang="en-US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Progressive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20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latin typeface="Comic Sans MS"/>
                <a:ea typeface="Times New Roman"/>
              </a:rPr>
              <a:t>The house is very quite now.  My son </a:t>
            </a:r>
            <a:r>
              <a:rPr lang="en-US" dirty="0" smtClean="0">
                <a:latin typeface="Comic Sans MS"/>
                <a:ea typeface="Times New Roman"/>
              </a:rPr>
              <a:t>________ </a:t>
            </a:r>
            <a:r>
              <a:rPr lang="en-US" dirty="0">
                <a:latin typeface="Comic Sans MS"/>
                <a:ea typeface="Times New Roman"/>
              </a:rPr>
              <a:t>(sleep). My daughter ______________ (read) a book in bed. My husband ______________ (learn) </a:t>
            </a:r>
            <a:r>
              <a:rPr lang="en-US" dirty="0" err="1">
                <a:latin typeface="Comic Sans MS"/>
                <a:ea typeface="Times New Roman"/>
              </a:rPr>
              <a:t>Gmara</a:t>
            </a:r>
            <a:r>
              <a:rPr lang="en-US" dirty="0">
                <a:latin typeface="Comic Sans MS"/>
                <a:ea typeface="Times New Roman"/>
              </a:rPr>
              <a:t>. I </a:t>
            </a:r>
            <a:r>
              <a:rPr lang="en-US" dirty="0" smtClean="0">
                <a:latin typeface="Comic Sans MS"/>
                <a:ea typeface="Times New Roman"/>
              </a:rPr>
              <a:t>_______ </a:t>
            </a:r>
            <a:r>
              <a:rPr lang="en-US" dirty="0">
                <a:latin typeface="Comic Sans MS"/>
                <a:ea typeface="Times New Roman"/>
              </a:rPr>
              <a:t>(write) this exercise.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latin typeface="Comic Sans MS"/>
                <a:ea typeface="Times New Roman"/>
              </a:rPr>
              <a:t>Grandmother </a:t>
            </a:r>
            <a:r>
              <a:rPr lang="en-US" dirty="0" smtClean="0">
                <a:latin typeface="Comic Sans MS"/>
                <a:ea typeface="Times New Roman"/>
              </a:rPr>
              <a:t>__________ </a:t>
            </a:r>
            <a:r>
              <a:rPr lang="en-US" dirty="0">
                <a:latin typeface="Comic Sans MS"/>
                <a:ea typeface="Times New Roman"/>
              </a:rPr>
              <a:t>(not take) her pills now</a:t>
            </a:r>
            <a:r>
              <a:rPr lang="en-US" dirty="0" smtClean="0">
                <a:latin typeface="Comic Sans MS"/>
                <a:ea typeface="Times New Roman"/>
              </a:rPr>
              <a:t>.</a:t>
            </a:r>
          </a:p>
          <a:p>
            <a:pPr mar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 smtClean="0">
                <a:latin typeface="Comic Sans MS"/>
                <a:ea typeface="Times New Roman"/>
              </a:rPr>
              <a:t>Dan ______(</a:t>
            </a:r>
            <a:r>
              <a:rPr lang="en-US" dirty="0">
                <a:latin typeface="Comic Sans MS"/>
                <a:ea typeface="Times New Roman"/>
              </a:rPr>
              <a:t>play) with </a:t>
            </a:r>
            <a:r>
              <a:rPr lang="en-US" dirty="0" err="1">
                <a:latin typeface="Comic Sans MS"/>
                <a:ea typeface="Times New Roman"/>
              </a:rPr>
              <a:t>Nti</a:t>
            </a:r>
            <a:r>
              <a:rPr lang="en-US" dirty="0">
                <a:latin typeface="Comic Sans MS"/>
                <a:ea typeface="Times New Roman"/>
              </a:rPr>
              <a:t> and they ­­­­­­­­­­­­­­­­­­­­­­­­­­­­­­­­­­­­­­­__________(listen) to music in his room now.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 algn="l" rtl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latin typeface="Comic Sans MS"/>
                <a:ea typeface="Times New Roman"/>
              </a:rPr>
              <a:t>He </a:t>
            </a:r>
            <a:r>
              <a:rPr lang="en-US" dirty="0" smtClean="0">
                <a:latin typeface="Comic Sans MS"/>
                <a:ea typeface="Times New Roman"/>
              </a:rPr>
              <a:t>_________ </a:t>
            </a:r>
            <a:r>
              <a:rPr lang="en-US" dirty="0">
                <a:latin typeface="Comic Sans MS"/>
                <a:ea typeface="Times New Roman"/>
              </a:rPr>
              <a:t>probably </a:t>
            </a:r>
            <a:r>
              <a:rPr lang="en-US" dirty="0" smtClean="0">
                <a:latin typeface="Comic Sans MS"/>
                <a:ea typeface="Times New Roman"/>
              </a:rPr>
              <a:t>__________ </a:t>
            </a:r>
            <a:r>
              <a:rPr lang="en-US" dirty="0">
                <a:latin typeface="Comic Sans MS"/>
                <a:ea typeface="Times New Roman"/>
              </a:rPr>
              <a:t>(eat) something.</a:t>
            </a:r>
            <a:endParaRPr lang="en-US" sz="2000" dirty="0">
              <a:latin typeface="Times New Roman"/>
              <a:ea typeface="Times New Roman"/>
            </a:endParaRP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895D1D"/>
                </a:solidFill>
              </a:rPr>
              <a:t>Complete the </a:t>
            </a:r>
            <a:r>
              <a:rPr lang="en-US" dirty="0" smtClean="0">
                <a:solidFill>
                  <a:srgbClr val="895D1D"/>
                </a:solidFill>
              </a:rPr>
              <a:t>story!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8692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323528" y="1988840"/>
            <a:ext cx="8121224" cy="4752529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במשפטי שלילה, נוסיף רק "</a:t>
            </a:r>
            <a:r>
              <a:rPr lang="en-US" dirty="0" smtClean="0"/>
              <a:t>not</a:t>
            </a:r>
            <a:r>
              <a:rPr lang="he-IL" dirty="0" smtClean="0"/>
              <a:t>" לפועל העזר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I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am not </a:t>
            </a:r>
            <a:r>
              <a:rPr lang="en-US" dirty="0" smtClean="0">
                <a:latin typeface="Comic Sans MS" panose="030F0702030302020204" pitchFamily="66" charset="0"/>
              </a:rPr>
              <a:t>jump</a:t>
            </a:r>
            <a:r>
              <a:rPr lang="en-US" b="1" dirty="0" smtClean="0">
                <a:latin typeface="Comic Sans MS" panose="030F0702030302020204" pitchFamily="66" charset="0"/>
              </a:rPr>
              <a:t>ing</a:t>
            </a:r>
            <a:r>
              <a:rPr lang="en-US" dirty="0" smtClean="0">
                <a:latin typeface="Comic Sans MS" panose="030F0702030302020204" pitchFamily="66" charset="0"/>
              </a:rPr>
              <a:t> now. I am sleeping.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She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is not </a:t>
            </a:r>
            <a:r>
              <a:rPr lang="en-US" dirty="0" smtClean="0">
                <a:latin typeface="Comic Sans MS" panose="030F0702030302020204" pitchFamily="66" charset="0"/>
              </a:rPr>
              <a:t>eati</a:t>
            </a:r>
            <a:r>
              <a:rPr lang="en-US" b="1" dirty="0" smtClean="0">
                <a:latin typeface="Comic Sans MS" panose="030F0702030302020204" pitchFamily="66" charset="0"/>
              </a:rPr>
              <a:t>ng</a:t>
            </a:r>
            <a:r>
              <a:rPr lang="en-US" dirty="0" smtClean="0">
                <a:latin typeface="Comic Sans MS" panose="030F0702030302020204" pitchFamily="66" charset="0"/>
              </a:rPr>
              <a:t> fish. She has an allergy to fish.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They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are not </a:t>
            </a:r>
            <a:r>
              <a:rPr lang="en-US" dirty="0" smtClean="0">
                <a:latin typeface="Comic Sans MS" panose="030F0702030302020204" pitchFamily="66" charset="0"/>
              </a:rPr>
              <a:t>go</a:t>
            </a:r>
            <a:r>
              <a:rPr lang="en-US" b="1" dirty="0" smtClean="0">
                <a:latin typeface="Comic Sans MS" panose="030F0702030302020204" pitchFamily="66" charset="0"/>
              </a:rPr>
              <a:t>ing</a:t>
            </a:r>
            <a:r>
              <a:rPr lang="en-US" dirty="0" smtClean="0">
                <a:latin typeface="Comic Sans MS" panose="030F0702030302020204" pitchFamily="66" charset="0"/>
              </a:rPr>
              <a:t> to bed right now. The want to paly.</a:t>
            </a:r>
          </a:p>
          <a:p>
            <a:endParaRPr lang="he-IL" dirty="0" smtClean="0"/>
          </a:p>
          <a:p>
            <a:r>
              <a:rPr lang="he-IL" dirty="0" smtClean="0"/>
              <a:t>במשפטי שאלה, נשים את פועל העזר בתחילת המשפט.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Are</a:t>
            </a:r>
            <a:r>
              <a:rPr lang="en-US" dirty="0" smtClean="0">
                <a:latin typeface="Comic Sans MS" panose="030F0702030302020204" pitchFamily="66" charset="0"/>
              </a:rPr>
              <a:t> you study</a:t>
            </a:r>
            <a:r>
              <a:rPr lang="en-US" b="1" dirty="0" smtClean="0">
                <a:latin typeface="Comic Sans MS" panose="030F0702030302020204" pitchFamily="66" charset="0"/>
              </a:rPr>
              <a:t>ing</a:t>
            </a:r>
            <a:r>
              <a:rPr lang="en-US" dirty="0" smtClean="0">
                <a:latin typeface="Comic Sans MS" panose="030F0702030302020204" pitchFamily="66" charset="0"/>
              </a:rPr>
              <a:t> English now?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en-US" dirty="0" smtClean="0">
                <a:latin typeface="Comic Sans MS" panose="030F0702030302020204" pitchFamily="66" charset="0"/>
              </a:rPr>
              <a:t> she look</a:t>
            </a:r>
            <a:r>
              <a:rPr lang="en-US" b="1" dirty="0" smtClean="0">
                <a:latin typeface="Comic Sans MS" panose="030F0702030302020204" pitchFamily="66" charset="0"/>
              </a:rPr>
              <a:t>ing</a:t>
            </a:r>
            <a:r>
              <a:rPr lang="en-US" dirty="0" smtClean="0">
                <a:latin typeface="Comic Sans MS" panose="030F0702030302020204" pitchFamily="66" charset="0"/>
              </a:rPr>
              <a:t> at the teacher right now?</a:t>
            </a:r>
            <a:endParaRPr lang="he-IL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e-IL" dirty="0" smtClean="0">
              <a:latin typeface="Comic Sans MS" panose="030F0702030302020204" pitchFamily="66" charset="0"/>
            </a:endParaRPr>
          </a:p>
          <a:p>
            <a:r>
              <a:rPr lang="he-IL" dirty="0" smtClean="0">
                <a:latin typeface="Comic Sans MS" panose="030F0702030302020204" pitchFamily="66" charset="0"/>
              </a:rPr>
              <a:t>הבה נצפה כעת בסרטון קצר שמכיל סיפור בזמן הווה ממושך:</a:t>
            </a:r>
          </a:p>
          <a:p>
            <a:pPr marL="0" indent="0">
              <a:buNone/>
            </a:pPr>
            <a:r>
              <a:rPr lang="en-US" dirty="0" smtClean="0">
                <a:latin typeface="Comic Sans MS" panose="030F0702030302020204" pitchFamily="66" charset="0"/>
                <a:hlinkClick r:id="rId2"/>
              </a:rPr>
              <a:t>https://www.youtube.com/watch?v=a6Eozn55Lqs</a:t>
            </a:r>
            <a:endParaRPr lang="he-IL" dirty="0">
              <a:latin typeface="Comic Sans MS" panose="030F0702030302020204" pitchFamily="66" charset="0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400" dirty="0" smtClean="0"/>
              <a:t>משפטי שלילה ושאלה בהווה ממושך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81179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קודם </a:t>
            </a:r>
            <a:r>
              <a:rPr lang="he-IL" sz="3600" dirty="0" smtClean="0"/>
              <a:t>חפשו את הנושא </a:t>
            </a:r>
            <a:r>
              <a:rPr lang="he-IL" dirty="0" smtClean="0"/>
              <a:t>(על מי מדברים במשפט)</a:t>
            </a:r>
          </a:p>
          <a:p>
            <a:r>
              <a:rPr lang="he-IL" sz="3600" dirty="0" smtClean="0"/>
              <a:t>הדגישו אותו </a:t>
            </a:r>
            <a:r>
              <a:rPr lang="he-IL" dirty="0" smtClean="0"/>
              <a:t>עם מרקר</a:t>
            </a:r>
          </a:p>
          <a:p>
            <a:r>
              <a:rPr lang="he-IL" dirty="0" smtClean="0"/>
              <a:t>חשבו: מהו </a:t>
            </a:r>
            <a:r>
              <a:rPr lang="he-IL" sz="3600" dirty="0" smtClean="0"/>
              <a:t>פועל העזר </a:t>
            </a:r>
            <a:r>
              <a:rPr lang="he-IL" dirty="0" smtClean="0"/>
              <a:t>שמתאים לנושא? </a:t>
            </a:r>
            <a:r>
              <a:rPr lang="en-US" dirty="0" smtClean="0"/>
              <a:t>Am\is\are</a:t>
            </a:r>
            <a:endParaRPr lang="he-IL" dirty="0" smtClean="0"/>
          </a:p>
          <a:p>
            <a:r>
              <a:rPr lang="he-IL" dirty="0" smtClean="0"/>
              <a:t>כתבו אח"כ את הפועל- </a:t>
            </a:r>
            <a:r>
              <a:rPr lang="en-US" dirty="0" smtClean="0"/>
              <a:t>v1</a:t>
            </a:r>
          </a:p>
          <a:p>
            <a:r>
              <a:rPr lang="he-IL" dirty="0" smtClean="0"/>
              <a:t>הוסיפו </a:t>
            </a:r>
            <a:r>
              <a:rPr lang="en-US" sz="3600" dirty="0" err="1" smtClean="0"/>
              <a:t>ing</a:t>
            </a:r>
            <a:r>
              <a:rPr lang="he-IL" sz="3600" dirty="0" smtClean="0"/>
              <a:t> לפועל</a:t>
            </a:r>
            <a:r>
              <a:rPr lang="he-IL" dirty="0" smtClean="0"/>
              <a:t>, לפי הכללים!!!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 smtClean="0"/>
              <a:t>כעת עבדו בספר, עמוד 52 עבודה 1, עמוד 55 ועמוד 56 כשתסיימו,</a:t>
            </a:r>
          </a:p>
          <a:p>
            <a:pPr marL="0" indent="0">
              <a:buNone/>
            </a:pPr>
            <a:r>
              <a:rPr lang="he-IL" dirty="0" smtClean="0"/>
              <a:t>עברו לעמוד 177 ובחרו אחת מהמשימות ובצעו בזוגות.</a:t>
            </a:r>
            <a:endParaRPr lang="en-US" dirty="0" smtClean="0"/>
          </a:p>
          <a:p>
            <a:pPr marL="0" indent="0"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טיפים לעבודה עם משפטים: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61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כריכה קשה">
  <a:themeElements>
    <a:clrScheme name="כריכה קשה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כריכה קשה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כריכה קשה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</TotalTime>
  <Words>293</Words>
  <Application>Microsoft Office PowerPoint</Application>
  <PresentationFormat>‫הצגה על המסך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1_כריכה קשה</vt:lpstr>
      <vt:lpstr>Present Progressive</vt:lpstr>
      <vt:lpstr>Complete the story!</vt:lpstr>
      <vt:lpstr>משפטי שלילה ושאלה בהווה ממושך</vt:lpstr>
      <vt:lpstr>טיפים לעבודה עם משפטים: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Progressive</dc:title>
  <dc:creator>MARSEL</dc:creator>
  <cp:lastModifiedBy>MARSEL</cp:lastModifiedBy>
  <cp:revision>1</cp:revision>
  <dcterms:created xsi:type="dcterms:W3CDTF">2015-09-29T16:28:29Z</dcterms:created>
  <dcterms:modified xsi:type="dcterms:W3CDTF">2015-09-29T16:31:22Z</dcterms:modified>
</cp:coreProperties>
</file>