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88889" autoAdjust="0"/>
  </p:normalViewPr>
  <p:slideViewPr>
    <p:cSldViewPr>
      <p:cViewPr varScale="1">
        <p:scale>
          <a:sx n="61" d="100"/>
          <a:sy n="61" d="100"/>
        </p:scale>
        <p:origin x="-13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70A4-5D45-4504-902F-4F83AFE30704}" type="datetimeFigureOut">
              <a:rPr lang="he-IL" smtClean="0"/>
              <a:pPr/>
              <a:t>כ"ד/אייר/תשע"ד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578E6-59A8-4F0B-9692-A7BD07F416E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70A4-5D45-4504-902F-4F83AFE30704}" type="datetimeFigureOut">
              <a:rPr lang="he-IL" smtClean="0"/>
              <a:pPr/>
              <a:t>כ"ד/אייר/תשע"ד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578E6-59A8-4F0B-9692-A7BD07F416E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70A4-5D45-4504-902F-4F83AFE30704}" type="datetimeFigureOut">
              <a:rPr lang="he-IL" smtClean="0"/>
              <a:pPr/>
              <a:t>כ"ד/אייר/תשע"ד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578E6-59A8-4F0B-9692-A7BD07F416E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70A4-5D45-4504-902F-4F83AFE30704}" type="datetimeFigureOut">
              <a:rPr lang="he-IL" smtClean="0"/>
              <a:pPr/>
              <a:t>כ"ד/אייר/תשע"ד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578E6-59A8-4F0B-9692-A7BD07F416E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70A4-5D45-4504-902F-4F83AFE30704}" type="datetimeFigureOut">
              <a:rPr lang="he-IL" smtClean="0"/>
              <a:pPr/>
              <a:t>כ"ד/אייר/תשע"ד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578E6-59A8-4F0B-9692-A7BD07F416E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70A4-5D45-4504-902F-4F83AFE30704}" type="datetimeFigureOut">
              <a:rPr lang="he-IL" smtClean="0"/>
              <a:pPr/>
              <a:t>כ"ד/אייר/תשע"ד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578E6-59A8-4F0B-9692-A7BD07F416E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70A4-5D45-4504-902F-4F83AFE30704}" type="datetimeFigureOut">
              <a:rPr lang="he-IL" smtClean="0"/>
              <a:pPr/>
              <a:t>כ"ד/אייר/תשע"ד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578E6-59A8-4F0B-9692-A7BD07F416E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70A4-5D45-4504-902F-4F83AFE30704}" type="datetimeFigureOut">
              <a:rPr lang="he-IL" smtClean="0"/>
              <a:pPr/>
              <a:t>כ"ד/אייר/תשע"ד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578E6-59A8-4F0B-9692-A7BD07F416E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70A4-5D45-4504-902F-4F83AFE30704}" type="datetimeFigureOut">
              <a:rPr lang="he-IL" smtClean="0"/>
              <a:pPr/>
              <a:t>כ"ד/אייר/תשע"ד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578E6-59A8-4F0B-9692-A7BD07F416E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70A4-5D45-4504-902F-4F83AFE30704}" type="datetimeFigureOut">
              <a:rPr lang="he-IL" smtClean="0"/>
              <a:pPr/>
              <a:t>כ"ד/אייר/תשע"ד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578E6-59A8-4F0B-9692-A7BD07F416E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70A4-5D45-4504-902F-4F83AFE30704}" type="datetimeFigureOut">
              <a:rPr lang="he-IL" smtClean="0"/>
              <a:pPr/>
              <a:t>כ"ד/אייר/תשע"ד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578E6-59A8-4F0B-9692-A7BD07F416E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A70A4-5D45-4504-902F-4F83AFE30704}" type="datetimeFigureOut">
              <a:rPr lang="he-IL" smtClean="0"/>
              <a:pPr/>
              <a:t>כ"ד/אייר/תשע"ד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578E6-59A8-4F0B-9692-A7BD07F416EE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מחבר ישר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8" name="קבוצה 47"/>
          <p:cNvGrpSpPr/>
          <p:nvPr/>
        </p:nvGrpSpPr>
        <p:grpSpPr>
          <a:xfrm>
            <a:off x="4716016" y="836712"/>
            <a:ext cx="4320480" cy="3302459"/>
            <a:chOff x="4716016" y="980729"/>
            <a:chExt cx="4320480" cy="3302459"/>
          </a:xfrm>
        </p:grpSpPr>
        <p:grpSp>
          <p:nvGrpSpPr>
            <p:cNvPr id="31" name="קבוצה 30"/>
            <p:cNvGrpSpPr/>
            <p:nvPr/>
          </p:nvGrpSpPr>
          <p:grpSpPr>
            <a:xfrm>
              <a:off x="7425750" y="2597952"/>
              <a:ext cx="1584561" cy="710172"/>
              <a:chOff x="6758424" y="1556793"/>
              <a:chExt cx="1557991" cy="1224136"/>
            </a:xfrm>
          </p:grpSpPr>
          <p:pic>
            <p:nvPicPr>
              <p:cNvPr id="32" name="Picture 4" descr="https://encrypted-tbn0.gstatic.com/images?q=tbn:ANd9GcTEtbCZ2gTENcvRDX2jK3HbX3LJZQRfY9Ls1L5IN23i1BkINg4A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758424" y="1556793"/>
                <a:ext cx="1557991" cy="1224136"/>
              </a:xfrm>
              <a:prstGeom prst="rect">
                <a:avLst/>
              </a:prstGeom>
              <a:noFill/>
            </p:spPr>
          </p:pic>
          <p:sp>
            <p:nvSpPr>
              <p:cNvPr id="33" name="TextBox 32"/>
              <p:cNvSpPr txBox="1"/>
              <p:nvPr/>
            </p:nvSpPr>
            <p:spPr>
              <a:xfrm>
                <a:off x="7164288" y="1748070"/>
                <a:ext cx="576064" cy="63662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 smtClean="0">
                    <a:cs typeface="AhlaB" pitchFamily="2" charset="-79"/>
                  </a:rPr>
                  <a:t>X9</a:t>
                </a:r>
                <a:r>
                  <a:rPr lang="he-IL" dirty="0" smtClean="0">
                    <a:cs typeface="AhlaB" pitchFamily="2" charset="-79"/>
                  </a:rPr>
                  <a:t>4</a:t>
                </a:r>
                <a:endParaRPr lang="he-IL" dirty="0">
                  <a:cs typeface="AhlaB" pitchFamily="2" charset="-79"/>
                </a:endParaRPr>
              </a:p>
            </p:txBody>
          </p:sp>
        </p:grpSp>
        <p:grpSp>
          <p:nvGrpSpPr>
            <p:cNvPr id="28" name="קבוצה 27"/>
            <p:cNvGrpSpPr/>
            <p:nvPr/>
          </p:nvGrpSpPr>
          <p:grpSpPr>
            <a:xfrm>
              <a:off x="6083783" y="990636"/>
              <a:ext cx="1584561" cy="710172"/>
              <a:chOff x="6758424" y="1556793"/>
              <a:chExt cx="1557991" cy="1224136"/>
            </a:xfrm>
          </p:grpSpPr>
          <p:pic>
            <p:nvPicPr>
              <p:cNvPr id="29" name="Picture 4" descr="https://encrypted-tbn0.gstatic.com/images?q=tbn:ANd9GcTEtbCZ2gTENcvRDX2jK3HbX3LJZQRfY9Ls1L5IN23i1BkINg4A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758424" y="1556793"/>
                <a:ext cx="1557991" cy="1224136"/>
              </a:xfrm>
              <a:prstGeom prst="rect">
                <a:avLst/>
              </a:prstGeom>
              <a:noFill/>
            </p:spPr>
          </p:pic>
          <p:sp>
            <p:nvSpPr>
              <p:cNvPr id="30" name="TextBox 29"/>
              <p:cNvSpPr txBox="1"/>
              <p:nvPr/>
            </p:nvSpPr>
            <p:spPr>
              <a:xfrm>
                <a:off x="7164288" y="1748070"/>
                <a:ext cx="576064" cy="63662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 smtClean="0">
                    <a:cs typeface="AhlaB" pitchFamily="2" charset="-79"/>
                  </a:rPr>
                  <a:t>X8</a:t>
                </a:r>
                <a:r>
                  <a:rPr lang="he-IL" dirty="0" smtClean="0">
                    <a:cs typeface="AhlaB" pitchFamily="2" charset="-79"/>
                  </a:rPr>
                  <a:t>4</a:t>
                </a:r>
                <a:endParaRPr lang="he-IL" dirty="0">
                  <a:cs typeface="AhlaB" pitchFamily="2" charset="-79"/>
                </a:endParaRPr>
              </a:p>
            </p:txBody>
          </p:sp>
        </p:grpSp>
        <p:grpSp>
          <p:nvGrpSpPr>
            <p:cNvPr id="22" name="קבוצה 21"/>
            <p:cNvGrpSpPr/>
            <p:nvPr/>
          </p:nvGrpSpPr>
          <p:grpSpPr>
            <a:xfrm>
              <a:off x="4716016" y="1052736"/>
              <a:ext cx="1584561" cy="710172"/>
              <a:chOff x="6758424" y="1556793"/>
              <a:chExt cx="1557991" cy="1224136"/>
            </a:xfrm>
          </p:grpSpPr>
          <p:pic>
            <p:nvPicPr>
              <p:cNvPr id="23" name="Picture 4" descr="https://encrypted-tbn0.gstatic.com/images?q=tbn:ANd9GcTEtbCZ2gTENcvRDX2jK3HbX3LJZQRfY9Ls1L5IN23i1BkINg4A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758424" y="1556793"/>
                <a:ext cx="1557991" cy="1224136"/>
              </a:xfrm>
              <a:prstGeom prst="rect">
                <a:avLst/>
              </a:prstGeom>
              <a:noFill/>
            </p:spPr>
          </p:pic>
          <p:sp>
            <p:nvSpPr>
              <p:cNvPr id="24" name="TextBox 23"/>
              <p:cNvSpPr txBox="1"/>
              <p:nvPr/>
            </p:nvSpPr>
            <p:spPr>
              <a:xfrm>
                <a:off x="7164288" y="1844921"/>
                <a:ext cx="576064" cy="63662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 smtClean="0">
                    <a:cs typeface="AhlaB" pitchFamily="2" charset="-79"/>
                  </a:rPr>
                  <a:t>X6</a:t>
                </a:r>
                <a:r>
                  <a:rPr lang="he-IL" dirty="0" smtClean="0">
                    <a:cs typeface="AhlaB" pitchFamily="2" charset="-79"/>
                  </a:rPr>
                  <a:t>4</a:t>
                </a:r>
                <a:endParaRPr lang="he-IL" dirty="0">
                  <a:cs typeface="AhlaB" pitchFamily="2" charset="-79"/>
                </a:endParaRPr>
              </a:p>
            </p:txBody>
          </p:sp>
        </p:grpSp>
        <p:grpSp>
          <p:nvGrpSpPr>
            <p:cNvPr id="9" name="קבוצה 8"/>
            <p:cNvGrpSpPr/>
            <p:nvPr/>
          </p:nvGrpSpPr>
          <p:grpSpPr>
            <a:xfrm>
              <a:off x="7451935" y="980729"/>
              <a:ext cx="1584561" cy="710172"/>
              <a:chOff x="6758424" y="1556793"/>
              <a:chExt cx="1557991" cy="1224136"/>
            </a:xfrm>
          </p:grpSpPr>
          <p:pic>
            <p:nvPicPr>
              <p:cNvPr id="1028" name="Picture 4" descr="https://encrypted-tbn0.gstatic.com/images?q=tbn:ANd9GcTEtbCZ2gTENcvRDX2jK3HbX3LJZQRfY9Ls1L5IN23i1BkINg4A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758424" y="1556793"/>
                <a:ext cx="1557991" cy="1224136"/>
              </a:xfrm>
              <a:prstGeom prst="rect">
                <a:avLst/>
              </a:prstGeom>
              <a:noFill/>
            </p:spPr>
          </p:pic>
          <p:sp>
            <p:nvSpPr>
              <p:cNvPr id="8" name="TextBox 7"/>
              <p:cNvSpPr txBox="1"/>
              <p:nvPr/>
            </p:nvSpPr>
            <p:spPr>
              <a:xfrm>
                <a:off x="7164288" y="1805034"/>
                <a:ext cx="576064" cy="63662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 smtClean="0">
                    <a:cs typeface="AhlaB" pitchFamily="2" charset="-79"/>
                  </a:rPr>
                  <a:t>X3</a:t>
                </a:r>
                <a:r>
                  <a:rPr lang="he-IL" dirty="0" smtClean="0">
                    <a:cs typeface="AhlaB" pitchFamily="2" charset="-79"/>
                  </a:rPr>
                  <a:t>4</a:t>
                </a:r>
                <a:endParaRPr lang="he-IL" dirty="0">
                  <a:cs typeface="AhlaB" pitchFamily="2" charset="-79"/>
                </a:endParaRPr>
              </a:p>
            </p:txBody>
          </p:sp>
        </p:grpSp>
        <p:grpSp>
          <p:nvGrpSpPr>
            <p:cNvPr id="10" name="קבוצה 9"/>
            <p:cNvGrpSpPr/>
            <p:nvPr/>
          </p:nvGrpSpPr>
          <p:grpSpPr>
            <a:xfrm>
              <a:off x="6083783" y="3573016"/>
              <a:ext cx="1584561" cy="710172"/>
              <a:chOff x="6758424" y="1556793"/>
              <a:chExt cx="1557991" cy="1224136"/>
            </a:xfrm>
          </p:grpSpPr>
          <p:pic>
            <p:nvPicPr>
              <p:cNvPr id="11" name="Picture 4" descr="https://encrypted-tbn0.gstatic.com/images?q=tbn:ANd9GcTEtbCZ2gTENcvRDX2jK3HbX3LJZQRfY9Ls1L5IN23i1BkINg4A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758424" y="1556793"/>
                <a:ext cx="1557991" cy="1224136"/>
              </a:xfrm>
              <a:prstGeom prst="rect">
                <a:avLst/>
              </a:prstGeom>
              <a:noFill/>
            </p:spPr>
          </p:pic>
          <p:sp>
            <p:nvSpPr>
              <p:cNvPr id="12" name="TextBox 11"/>
              <p:cNvSpPr txBox="1"/>
              <p:nvPr/>
            </p:nvSpPr>
            <p:spPr>
              <a:xfrm>
                <a:off x="7164288" y="1805034"/>
                <a:ext cx="576064" cy="63662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 smtClean="0">
                    <a:cs typeface="AhlaB" pitchFamily="2" charset="-79"/>
                  </a:rPr>
                  <a:t>X2</a:t>
                </a:r>
                <a:r>
                  <a:rPr lang="he-IL" dirty="0" smtClean="0">
                    <a:cs typeface="AhlaB" pitchFamily="2" charset="-79"/>
                  </a:rPr>
                  <a:t>4</a:t>
                </a:r>
                <a:endParaRPr lang="he-IL" dirty="0">
                  <a:cs typeface="AhlaB" pitchFamily="2" charset="-79"/>
                </a:endParaRPr>
              </a:p>
            </p:txBody>
          </p:sp>
        </p:grpSp>
        <p:grpSp>
          <p:nvGrpSpPr>
            <p:cNvPr id="13" name="קבוצה 12"/>
            <p:cNvGrpSpPr/>
            <p:nvPr/>
          </p:nvGrpSpPr>
          <p:grpSpPr>
            <a:xfrm>
              <a:off x="6083783" y="2646820"/>
              <a:ext cx="1584561" cy="710172"/>
              <a:chOff x="6758424" y="1556793"/>
              <a:chExt cx="1557991" cy="1224136"/>
            </a:xfrm>
          </p:grpSpPr>
          <p:pic>
            <p:nvPicPr>
              <p:cNvPr id="14" name="Picture 4" descr="https://encrypted-tbn0.gstatic.com/images?q=tbn:ANd9GcTEtbCZ2gTENcvRDX2jK3HbX3LJZQRfY9Ls1L5IN23i1BkINg4A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758424" y="1556793"/>
                <a:ext cx="1557991" cy="1224136"/>
              </a:xfrm>
              <a:prstGeom prst="rect">
                <a:avLst/>
              </a:prstGeom>
              <a:noFill/>
            </p:spPr>
          </p:pic>
          <p:sp>
            <p:nvSpPr>
              <p:cNvPr id="15" name="TextBox 14"/>
              <p:cNvSpPr txBox="1"/>
              <p:nvPr/>
            </p:nvSpPr>
            <p:spPr>
              <a:xfrm>
                <a:off x="7164288" y="1805034"/>
                <a:ext cx="576064" cy="63662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 smtClean="0">
                    <a:cs typeface="AhlaB" pitchFamily="2" charset="-79"/>
                  </a:rPr>
                  <a:t>X1</a:t>
                </a:r>
                <a:r>
                  <a:rPr lang="he-IL" dirty="0" smtClean="0">
                    <a:cs typeface="AhlaB" pitchFamily="2" charset="-79"/>
                  </a:rPr>
                  <a:t>4</a:t>
                </a:r>
                <a:endParaRPr lang="he-IL" dirty="0">
                  <a:cs typeface="AhlaB" pitchFamily="2" charset="-79"/>
                </a:endParaRPr>
              </a:p>
            </p:txBody>
          </p:sp>
        </p:grpSp>
        <p:grpSp>
          <p:nvGrpSpPr>
            <p:cNvPr id="16" name="קבוצה 15"/>
            <p:cNvGrpSpPr/>
            <p:nvPr/>
          </p:nvGrpSpPr>
          <p:grpSpPr>
            <a:xfrm>
              <a:off x="7380312" y="1821685"/>
              <a:ext cx="1584561" cy="710172"/>
              <a:chOff x="6758424" y="1556793"/>
              <a:chExt cx="1557991" cy="1224136"/>
            </a:xfrm>
          </p:grpSpPr>
          <p:pic>
            <p:nvPicPr>
              <p:cNvPr id="17" name="Picture 4" descr="https://encrypted-tbn0.gstatic.com/images?q=tbn:ANd9GcTEtbCZ2gTENcvRDX2jK3HbX3LJZQRfY9Ls1L5IN23i1BkINg4A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758424" y="1556793"/>
                <a:ext cx="1557991" cy="1224136"/>
              </a:xfrm>
              <a:prstGeom prst="rect">
                <a:avLst/>
              </a:prstGeom>
              <a:noFill/>
            </p:spPr>
          </p:pic>
          <p:sp>
            <p:nvSpPr>
              <p:cNvPr id="18" name="TextBox 17"/>
              <p:cNvSpPr txBox="1"/>
              <p:nvPr/>
            </p:nvSpPr>
            <p:spPr>
              <a:xfrm>
                <a:off x="7164288" y="1844921"/>
                <a:ext cx="576064" cy="63662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 smtClean="0">
                    <a:cs typeface="AhlaB" pitchFamily="2" charset="-79"/>
                  </a:rPr>
                  <a:t>X4</a:t>
                </a:r>
                <a:r>
                  <a:rPr lang="he-IL" dirty="0" smtClean="0">
                    <a:cs typeface="AhlaB" pitchFamily="2" charset="-79"/>
                  </a:rPr>
                  <a:t>4</a:t>
                </a:r>
                <a:endParaRPr lang="he-IL" dirty="0">
                  <a:cs typeface="AhlaB" pitchFamily="2" charset="-79"/>
                </a:endParaRPr>
              </a:p>
            </p:txBody>
          </p:sp>
        </p:grpSp>
        <p:grpSp>
          <p:nvGrpSpPr>
            <p:cNvPr id="19" name="קבוצה 18"/>
            <p:cNvGrpSpPr/>
            <p:nvPr/>
          </p:nvGrpSpPr>
          <p:grpSpPr>
            <a:xfrm>
              <a:off x="6107501" y="1821685"/>
              <a:ext cx="1584561" cy="710172"/>
              <a:chOff x="6758424" y="1556793"/>
              <a:chExt cx="1557991" cy="1224136"/>
            </a:xfrm>
          </p:grpSpPr>
          <p:pic>
            <p:nvPicPr>
              <p:cNvPr id="20" name="Picture 4" descr="https://encrypted-tbn0.gstatic.com/images?q=tbn:ANd9GcTEtbCZ2gTENcvRDX2jK3HbX3LJZQRfY9Ls1L5IN23i1BkINg4A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758424" y="1556793"/>
                <a:ext cx="1557991" cy="1224136"/>
              </a:xfrm>
              <a:prstGeom prst="rect">
                <a:avLst/>
              </a:prstGeom>
              <a:noFill/>
            </p:spPr>
          </p:pic>
          <p:sp>
            <p:nvSpPr>
              <p:cNvPr id="21" name="TextBox 20"/>
              <p:cNvSpPr txBox="1"/>
              <p:nvPr/>
            </p:nvSpPr>
            <p:spPr>
              <a:xfrm>
                <a:off x="7164288" y="1844921"/>
                <a:ext cx="576064" cy="63662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 smtClean="0">
                    <a:cs typeface="AhlaB" pitchFamily="2" charset="-79"/>
                  </a:rPr>
                  <a:t>X5</a:t>
                </a:r>
                <a:r>
                  <a:rPr lang="he-IL" dirty="0" smtClean="0">
                    <a:cs typeface="AhlaB" pitchFamily="2" charset="-79"/>
                  </a:rPr>
                  <a:t>4</a:t>
                </a:r>
                <a:endParaRPr lang="he-IL" dirty="0">
                  <a:cs typeface="AhlaB" pitchFamily="2" charset="-79"/>
                </a:endParaRPr>
              </a:p>
            </p:txBody>
          </p:sp>
        </p:grpSp>
        <p:grpSp>
          <p:nvGrpSpPr>
            <p:cNvPr id="25" name="קבוצה 24"/>
            <p:cNvGrpSpPr/>
            <p:nvPr/>
          </p:nvGrpSpPr>
          <p:grpSpPr>
            <a:xfrm>
              <a:off x="4716016" y="1916832"/>
              <a:ext cx="1584561" cy="710172"/>
              <a:chOff x="6758424" y="1556793"/>
              <a:chExt cx="1557991" cy="1224136"/>
            </a:xfrm>
          </p:grpSpPr>
          <p:pic>
            <p:nvPicPr>
              <p:cNvPr id="26" name="Picture 4" descr="https://encrypted-tbn0.gstatic.com/images?q=tbn:ANd9GcTEtbCZ2gTENcvRDX2jK3HbX3LJZQRfY9Ls1L5IN23i1BkINg4A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758424" y="1556793"/>
                <a:ext cx="1557991" cy="1224136"/>
              </a:xfrm>
              <a:prstGeom prst="rect">
                <a:avLst/>
              </a:prstGeom>
              <a:noFill/>
            </p:spPr>
          </p:pic>
          <p:sp>
            <p:nvSpPr>
              <p:cNvPr id="27" name="TextBox 26"/>
              <p:cNvSpPr txBox="1"/>
              <p:nvPr/>
            </p:nvSpPr>
            <p:spPr>
              <a:xfrm>
                <a:off x="7164288" y="1805036"/>
                <a:ext cx="576064" cy="63662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 smtClean="0">
                    <a:cs typeface="AhlaB" pitchFamily="2" charset="-79"/>
                  </a:rPr>
                  <a:t>X7</a:t>
                </a:r>
                <a:r>
                  <a:rPr lang="he-IL" dirty="0" smtClean="0">
                    <a:cs typeface="AhlaB" pitchFamily="2" charset="-79"/>
                  </a:rPr>
                  <a:t>4</a:t>
                </a:r>
                <a:endParaRPr lang="he-IL" dirty="0">
                  <a:cs typeface="AhlaB" pitchFamily="2" charset="-79"/>
                </a:endParaRPr>
              </a:p>
            </p:txBody>
          </p:sp>
        </p:grpSp>
        <p:grpSp>
          <p:nvGrpSpPr>
            <p:cNvPr id="34" name="קבוצה 33"/>
            <p:cNvGrpSpPr/>
            <p:nvPr/>
          </p:nvGrpSpPr>
          <p:grpSpPr>
            <a:xfrm>
              <a:off x="4716016" y="2708920"/>
              <a:ext cx="1584561" cy="710172"/>
              <a:chOff x="6758424" y="1556793"/>
              <a:chExt cx="1557991" cy="1224136"/>
            </a:xfrm>
          </p:grpSpPr>
          <p:pic>
            <p:nvPicPr>
              <p:cNvPr id="35" name="Picture 4" descr="https://encrypted-tbn0.gstatic.com/images?q=tbn:ANd9GcTEtbCZ2gTENcvRDX2jK3HbX3LJZQRfY9Ls1L5IN23i1BkINg4A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758424" y="1556793"/>
                <a:ext cx="1557991" cy="1224136"/>
              </a:xfrm>
              <a:prstGeom prst="rect">
                <a:avLst/>
              </a:prstGeom>
              <a:noFill/>
            </p:spPr>
          </p:pic>
          <p:sp>
            <p:nvSpPr>
              <p:cNvPr id="36" name="TextBox 35"/>
              <p:cNvSpPr txBox="1"/>
              <p:nvPr/>
            </p:nvSpPr>
            <p:spPr>
              <a:xfrm>
                <a:off x="6974069" y="1787957"/>
                <a:ext cx="837912" cy="63662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 smtClean="0">
                    <a:cs typeface="AhlaB" pitchFamily="2" charset="-79"/>
                  </a:rPr>
                  <a:t>X10</a:t>
                </a:r>
                <a:r>
                  <a:rPr lang="he-IL" dirty="0" smtClean="0">
                    <a:cs typeface="AhlaB" pitchFamily="2" charset="-79"/>
                  </a:rPr>
                  <a:t>4</a:t>
                </a:r>
                <a:endParaRPr lang="he-IL" dirty="0">
                  <a:cs typeface="AhlaB" pitchFamily="2" charset="-79"/>
                </a:endParaRPr>
              </a:p>
            </p:txBody>
          </p:sp>
        </p:grpSp>
      </p:grpSp>
      <p:sp>
        <p:nvSpPr>
          <p:cNvPr id="39" name="TextBox 38"/>
          <p:cNvSpPr txBox="1"/>
          <p:nvPr/>
        </p:nvSpPr>
        <p:spPr>
          <a:xfrm>
            <a:off x="8388424" y="0"/>
            <a:ext cx="755576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בס"ד</a:t>
            </a:r>
            <a:endParaRPr lang="he-IL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5940152" y="0"/>
            <a:ext cx="187220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u="sng" dirty="0" smtClean="0">
                <a:cs typeface="+mj-cs"/>
              </a:rPr>
              <a:t>תרגול כפולת 4</a:t>
            </a:r>
            <a:endParaRPr lang="he-IL" b="1" u="sng" dirty="0">
              <a:cs typeface="+mj-c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372200" y="354142"/>
            <a:ext cx="252028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 smtClean="0">
                <a:cs typeface="+mj-cs"/>
              </a:rPr>
              <a:t>פתרי את התרגילים הבאים:</a:t>
            </a:r>
            <a:endParaRPr lang="he-IL" sz="1600" dirty="0">
              <a:cs typeface="+mj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788024" y="4077072"/>
            <a:ext cx="4355976" cy="280076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 smtClean="0">
                <a:cs typeface="+mj-cs"/>
              </a:rPr>
              <a:t>פתרי ועני:</a:t>
            </a:r>
          </a:p>
          <a:p>
            <a:r>
              <a:rPr lang="he-IL" sz="1600" dirty="0" smtClean="0">
                <a:cs typeface="+mj-cs"/>
              </a:rPr>
              <a:t>מחיר ספר קריאה לילדים-6 שקלים.                                מחיר ספר קריאה למבוגרים-8 שקלים.</a:t>
            </a:r>
          </a:p>
          <a:p>
            <a:r>
              <a:rPr lang="he-IL" sz="1600" dirty="0" smtClean="0">
                <a:cs typeface="+mj-cs"/>
              </a:rPr>
              <a:t>גברת לוי רוצה לקנות 8 ספרים. </a:t>
            </a:r>
          </a:p>
          <a:p>
            <a:r>
              <a:rPr lang="he-IL" sz="1600" dirty="0" smtClean="0">
                <a:cs typeface="+mj-cs"/>
              </a:rPr>
              <a:t>א.כמה תשלם גברת לוי אם תקנה 4 ספרי קריאה לילדים?</a:t>
            </a:r>
          </a:p>
          <a:p>
            <a:r>
              <a:rPr lang="he-IL" sz="1600" dirty="0" smtClean="0">
                <a:cs typeface="+mj-cs"/>
              </a:rPr>
              <a:t>תרגיל:</a:t>
            </a:r>
            <a:r>
              <a:rPr lang="he-IL" sz="1600" u="sng" dirty="0" smtClean="0">
                <a:cs typeface="+mj-cs"/>
              </a:rPr>
              <a:t>                          </a:t>
            </a:r>
            <a:r>
              <a:rPr lang="he-IL" sz="1600" dirty="0" smtClean="0">
                <a:cs typeface="+mj-cs"/>
              </a:rPr>
              <a:t>תשובה:</a:t>
            </a:r>
            <a:r>
              <a:rPr lang="he-IL" sz="1600" u="sng" dirty="0" smtClean="0">
                <a:cs typeface="+mj-cs"/>
              </a:rPr>
              <a:t>                               .</a:t>
            </a:r>
            <a:endParaRPr lang="he-IL" sz="1600" dirty="0" smtClean="0">
              <a:cs typeface="+mj-cs"/>
            </a:endParaRPr>
          </a:p>
          <a:p>
            <a:r>
              <a:rPr lang="he-IL" sz="1600" dirty="0" smtClean="0">
                <a:cs typeface="+mj-cs"/>
              </a:rPr>
              <a:t>ב.כמה תשלם גברת לוי אם תקנה 4 ספרי קריאה למבוגרים?</a:t>
            </a:r>
          </a:p>
          <a:p>
            <a:r>
              <a:rPr lang="he-IL" sz="1600" dirty="0" smtClean="0">
                <a:cs typeface="+mj-cs"/>
              </a:rPr>
              <a:t>תרגיל:</a:t>
            </a:r>
            <a:r>
              <a:rPr lang="he-IL" sz="1600" u="sng" dirty="0" smtClean="0">
                <a:cs typeface="+mj-cs"/>
              </a:rPr>
              <a:t>                         </a:t>
            </a:r>
            <a:r>
              <a:rPr lang="he-IL" sz="1600" dirty="0" smtClean="0">
                <a:cs typeface="+mj-cs"/>
              </a:rPr>
              <a:t>תשובה:</a:t>
            </a:r>
            <a:r>
              <a:rPr lang="he-IL" sz="1600" u="sng" dirty="0" smtClean="0">
                <a:cs typeface="+mj-cs"/>
              </a:rPr>
              <a:t>                                 .</a:t>
            </a:r>
            <a:endParaRPr lang="he-IL" sz="1600" dirty="0" smtClean="0">
              <a:cs typeface="+mj-cs"/>
            </a:endParaRPr>
          </a:p>
          <a:p>
            <a:r>
              <a:rPr lang="he-IL" sz="1600" dirty="0" smtClean="0">
                <a:cs typeface="+mj-cs"/>
              </a:rPr>
              <a:t>ג. כמה יעלה לגברת לוי בסה"כ?</a:t>
            </a:r>
          </a:p>
          <a:p>
            <a:r>
              <a:rPr lang="he-IL" sz="1600" dirty="0" smtClean="0">
                <a:cs typeface="+mj-cs"/>
              </a:rPr>
              <a:t>תרגיל:</a:t>
            </a:r>
            <a:r>
              <a:rPr lang="he-IL" sz="1600" u="sng" dirty="0" smtClean="0">
                <a:cs typeface="+mj-cs"/>
              </a:rPr>
              <a:t>                         </a:t>
            </a:r>
            <a:r>
              <a:rPr lang="he-IL" sz="1600" dirty="0" smtClean="0">
                <a:cs typeface="+mj-cs"/>
              </a:rPr>
              <a:t>תשובה:</a:t>
            </a:r>
            <a:r>
              <a:rPr lang="he-IL" sz="1600" u="sng" dirty="0" smtClean="0">
                <a:cs typeface="+mj-cs"/>
              </a:rPr>
              <a:t>                                 .</a:t>
            </a:r>
          </a:p>
          <a:p>
            <a:endParaRPr lang="he-IL" sz="1600" dirty="0">
              <a:cs typeface="+mj-c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835696" y="426150"/>
            <a:ext cx="252028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 smtClean="0">
                <a:cs typeface="+mj-cs"/>
              </a:rPr>
              <a:t>פתרי את התרגילים:</a:t>
            </a:r>
            <a:endParaRPr lang="he-IL" sz="1600" dirty="0">
              <a:cs typeface="+mj-c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851920" y="0"/>
            <a:ext cx="755576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בס"ד</a:t>
            </a:r>
            <a:endParaRPr lang="he-IL" sz="1400" dirty="0"/>
          </a:p>
        </p:txBody>
      </p:sp>
      <p:sp>
        <p:nvSpPr>
          <p:cNvPr id="88" name="TextBox 87"/>
          <p:cNvSpPr txBox="1"/>
          <p:nvPr/>
        </p:nvSpPr>
        <p:spPr>
          <a:xfrm>
            <a:off x="1907704" y="8028220"/>
            <a:ext cx="5858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cs typeface="AhlaB" pitchFamily="2" charset="-79"/>
              </a:rPr>
              <a:t>X5</a:t>
            </a:r>
            <a:r>
              <a:rPr lang="he-IL" dirty="0" smtClean="0">
                <a:cs typeface="AhlaB" pitchFamily="2" charset="-79"/>
              </a:rPr>
              <a:t>4</a:t>
            </a:r>
            <a:endParaRPr lang="he-IL" dirty="0">
              <a:cs typeface="AhlaB" pitchFamily="2" charset="-79"/>
            </a:endParaRPr>
          </a:p>
        </p:txBody>
      </p:sp>
      <p:pic>
        <p:nvPicPr>
          <p:cNvPr id="42" name="Picture 2" descr="C:\Users\בנינו\Documents\Scan0008.jpg"/>
          <p:cNvPicPr>
            <a:picLocks noChangeAspect="1" noChangeArrowheads="1"/>
          </p:cNvPicPr>
          <p:nvPr/>
        </p:nvPicPr>
        <p:blipFill>
          <a:blip r:embed="rId3" cstate="print">
            <a:lum bright="10000"/>
          </a:blip>
          <a:srcRect l="27663" t="8393" r="20455" b="60107"/>
          <a:stretch>
            <a:fillRect/>
          </a:stretch>
        </p:blipFill>
        <p:spPr bwMode="auto">
          <a:xfrm rot="16200000">
            <a:off x="611560" y="1052736"/>
            <a:ext cx="3456384" cy="34563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3" name="TextBox 42"/>
          <p:cNvSpPr txBox="1"/>
          <p:nvPr/>
        </p:nvSpPr>
        <p:spPr>
          <a:xfrm>
            <a:off x="1835696" y="2564904"/>
            <a:ext cx="58588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dirty="0" smtClean="0">
                <a:cs typeface="AhlaB" pitchFamily="2" charset="-79"/>
              </a:rPr>
              <a:t>X6</a:t>
            </a:r>
            <a:r>
              <a:rPr lang="he-IL" sz="1600" dirty="0" smtClean="0">
                <a:cs typeface="AhlaB" pitchFamily="2" charset="-79"/>
              </a:rPr>
              <a:t>4</a:t>
            </a:r>
            <a:endParaRPr lang="he-IL" sz="1600" dirty="0">
              <a:cs typeface="AhlaB" pitchFamily="2" charset="-79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403648" y="2060848"/>
            <a:ext cx="58588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dirty="0" smtClean="0">
                <a:cs typeface="AhlaB" pitchFamily="2" charset="-79"/>
              </a:rPr>
              <a:t>X5</a:t>
            </a:r>
            <a:r>
              <a:rPr lang="he-IL" sz="1600" dirty="0" smtClean="0">
                <a:cs typeface="AhlaB" pitchFamily="2" charset="-79"/>
              </a:rPr>
              <a:t>4</a:t>
            </a:r>
            <a:endParaRPr lang="he-IL" sz="1600" dirty="0">
              <a:cs typeface="AhlaB" pitchFamily="2" charset="-79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483768" y="1979548"/>
            <a:ext cx="58588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dirty="0" smtClean="0">
                <a:cs typeface="AhlaB" pitchFamily="2" charset="-79"/>
              </a:rPr>
              <a:t>X4</a:t>
            </a:r>
            <a:r>
              <a:rPr lang="he-IL" sz="1600" dirty="0" smtClean="0">
                <a:cs typeface="AhlaB" pitchFamily="2" charset="-79"/>
              </a:rPr>
              <a:t>4</a:t>
            </a:r>
            <a:endParaRPr lang="he-IL" sz="1600" dirty="0">
              <a:cs typeface="AhlaB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843808" y="2276872"/>
            <a:ext cx="58588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dirty="0" smtClean="0">
                <a:cs typeface="AhlaB" pitchFamily="2" charset="-79"/>
              </a:rPr>
              <a:t>X2</a:t>
            </a:r>
            <a:r>
              <a:rPr lang="he-IL" sz="1600" dirty="0" smtClean="0">
                <a:cs typeface="AhlaB" pitchFamily="2" charset="-79"/>
              </a:rPr>
              <a:t>4</a:t>
            </a:r>
            <a:endParaRPr lang="he-IL" sz="1600" dirty="0">
              <a:cs typeface="AhlaB" pitchFamily="2" charset="-79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555776" y="2699628"/>
            <a:ext cx="58588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dirty="0" smtClean="0">
                <a:cs typeface="AhlaB" pitchFamily="2" charset="-79"/>
              </a:rPr>
              <a:t>X1</a:t>
            </a:r>
            <a:r>
              <a:rPr lang="he-IL" sz="1600" dirty="0" smtClean="0">
                <a:cs typeface="AhlaB" pitchFamily="2" charset="-79"/>
              </a:rPr>
              <a:t>4</a:t>
            </a:r>
            <a:endParaRPr lang="he-IL" sz="1600" dirty="0">
              <a:cs typeface="AhlaB" pitchFamily="2" charset="-79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545952" y="3284984"/>
            <a:ext cx="58588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dirty="0" smtClean="0">
                <a:cs typeface="AhlaB" pitchFamily="2" charset="-79"/>
              </a:rPr>
              <a:t>X3</a:t>
            </a:r>
            <a:r>
              <a:rPr lang="he-IL" sz="1600" dirty="0" smtClean="0">
                <a:cs typeface="AhlaB" pitchFamily="2" charset="-79"/>
              </a:rPr>
              <a:t>4</a:t>
            </a:r>
            <a:endParaRPr lang="he-IL" sz="1600" dirty="0">
              <a:cs typeface="AhlaB" pitchFamily="2" charset="-79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835696" y="3645024"/>
            <a:ext cx="5858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cs typeface="AhlaB" pitchFamily="2" charset="-79"/>
              </a:rPr>
              <a:t>X3</a:t>
            </a:r>
            <a:r>
              <a:rPr lang="he-IL" dirty="0" smtClean="0">
                <a:cs typeface="AhlaB" pitchFamily="2" charset="-79"/>
              </a:rPr>
              <a:t>3</a:t>
            </a:r>
            <a:endParaRPr lang="he-IL" dirty="0">
              <a:cs typeface="AhlaB" pitchFamily="2" charset="-79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835696" y="3140968"/>
            <a:ext cx="5858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cs typeface="AhlaB" pitchFamily="2" charset="-79"/>
              </a:rPr>
              <a:t>X6</a:t>
            </a:r>
            <a:r>
              <a:rPr lang="he-IL" dirty="0" smtClean="0">
                <a:cs typeface="AhlaB" pitchFamily="2" charset="-79"/>
              </a:rPr>
              <a:t>3</a:t>
            </a:r>
            <a:endParaRPr lang="he-IL" dirty="0">
              <a:cs typeface="AhlaB" pitchFamily="2" charset="-79"/>
            </a:endParaRPr>
          </a:p>
        </p:txBody>
      </p:sp>
      <p:sp>
        <p:nvSpPr>
          <p:cNvPr id="56" name="TextBox 55"/>
          <p:cNvSpPr txBox="1"/>
          <p:nvPr/>
        </p:nvSpPr>
        <p:spPr>
          <a:xfrm rot="15971998">
            <a:off x="922384" y="2668172"/>
            <a:ext cx="58588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dirty="0" smtClean="0">
                <a:cs typeface="AhlaB" pitchFamily="2" charset="-79"/>
              </a:rPr>
              <a:t>X1</a:t>
            </a:r>
            <a:r>
              <a:rPr lang="he-IL" sz="1600" dirty="0" smtClean="0">
                <a:cs typeface="AhlaB" pitchFamily="2" charset="-79"/>
              </a:rPr>
              <a:t>3</a:t>
            </a:r>
            <a:endParaRPr lang="he-IL" sz="1600" dirty="0">
              <a:cs typeface="AhlaB" pitchFamily="2" charset="-79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763688" y="1268760"/>
            <a:ext cx="58588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dirty="0" smtClean="0">
                <a:cs typeface="AhlaB" pitchFamily="2" charset="-79"/>
              </a:rPr>
              <a:t>X2</a:t>
            </a:r>
            <a:r>
              <a:rPr lang="he-IL" sz="1600" dirty="0" smtClean="0">
                <a:cs typeface="AhlaB" pitchFamily="2" charset="-79"/>
              </a:rPr>
              <a:t>2</a:t>
            </a:r>
            <a:endParaRPr lang="he-IL" sz="1600" dirty="0">
              <a:cs typeface="AhlaB" pitchFamily="2" charset="-79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123728" y="1434262"/>
            <a:ext cx="58588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dirty="0" smtClean="0">
                <a:cs typeface="AhlaB" pitchFamily="2" charset="-79"/>
              </a:rPr>
              <a:t>X5</a:t>
            </a:r>
            <a:r>
              <a:rPr lang="he-IL" sz="1600" dirty="0" smtClean="0">
                <a:cs typeface="AhlaB" pitchFamily="2" charset="-79"/>
              </a:rPr>
              <a:t>2</a:t>
            </a:r>
            <a:endParaRPr lang="he-IL" sz="1600" dirty="0">
              <a:cs typeface="AhlaB" pitchFamily="2" charset="-79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915816" y="1268760"/>
            <a:ext cx="5858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cs typeface="AhlaB" pitchFamily="2" charset="-79"/>
              </a:rPr>
              <a:t>X9</a:t>
            </a:r>
            <a:r>
              <a:rPr lang="he-IL" dirty="0" smtClean="0">
                <a:cs typeface="AhlaB" pitchFamily="2" charset="-79"/>
              </a:rPr>
              <a:t>4</a:t>
            </a:r>
            <a:endParaRPr lang="he-IL" dirty="0">
              <a:cs typeface="AhlaB" pitchFamily="2" charset="-79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203848" y="2420888"/>
            <a:ext cx="85220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cs typeface="AhlaB" pitchFamily="2" charset="-79"/>
              </a:rPr>
              <a:t>X10</a:t>
            </a:r>
            <a:r>
              <a:rPr lang="he-IL" dirty="0" smtClean="0">
                <a:cs typeface="AhlaB" pitchFamily="2" charset="-79"/>
              </a:rPr>
              <a:t>4</a:t>
            </a:r>
            <a:endParaRPr lang="he-IL" dirty="0">
              <a:cs typeface="AhlaB" pitchFamily="2" charset="-79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99592" y="1196752"/>
            <a:ext cx="5858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cs typeface="AhlaB" pitchFamily="2" charset="-79"/>
              </a:rPr>
              <a:t>X8</a:t>
            </a:r>
            <a:r>
              <a:rPr lang="he-IL" dirty="0" smtClean="0">
                <a:cs typeface="AhlaB" pitchFamily="2" charset="-79"/>
              </a:rPr>
              <a:t>4</a:t>
            </a:r>
            <a:endParaRPr lang="he-IL" dirty="0">
              <a:cs typeface="AhlaB" pitchFamily="2" charset="-79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491880" y="1412776"/>
            <a:ext cx="5858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cs typeface="AhlaB" pitchFamily="2" charset="-79"/>
              </a:rPr>
              <a:t>X7</a:t>
            </a:r>
            <a:r>
              <a:rPr lang="he-IL" dirty="0" smtClean="0">
                <a:cs typeface="AhlaB" pitchFamily="2" charset="-79"/>
              </a:rPr>
              <a:t>4</a:t>
            </a:r>
            <a:endParaRPr lang="he-IL" dirty="0">
              <a:cs typeface="AhlaB" pitchFamily="2" charset="-79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059832" y="3851756"/>
            <a:ext cx="5858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cs typeface="AhlaB" pitchFamily="2" charset="-79"/>
              </a:rPr>
              <a:t>X5</a:t>
            </a:r>
            <a:r>
              <a:rPr lang="he-IL" dirty="0" smtClean="0">
                <a:cs typeface="AhlaB" pitchFamily="2" charset="-79"/>
              </a:rPr>
              <a:t>3</a:t>
            </a:r>
            <a:endParaRPr lang="he-IL" dirty="0">
              <a:cs typeface="AhlaB" pitchFamily="2" charset="-79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619672" y="4139788"/>
            <a:ext cx="5858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cs typeface="AhlaB" pitchFamily="2" charset="-79"/>
              </a:rPr>
              <a:t>X7</a:t>
            </a:r>
            <a:r>
              <a:rPr lang="he-IL" dirty="0" smtClean="0">
                <a:cs typeface="AhlaB" pitchFamily="2" charset="-79"/>
              </a:rPr>
              <a:t>3</a:t>
            </a:r>
            <a:endParaRPr lang="he-IL" dirty="0">
              <a:cs typeface="AhlaB" pitchFamily="2" charset="-79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033784" y="3717032"/>
            <a:ext cx="5858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cs typeface="AhlaB" pitchFamily="2" charset="-79"/>
              </a:rPr>
              <a:t>X8</a:t>
            </a:r>
            <a:r>
              <a:rPr lang="he-IL" dirty="0" smtClean="0">
                <a:cs typeface="AhlaB" pitchFamily="2" charset="-79"/>
              </a:rPr>
              <a:t>2</a:t>
            </a:r>
            <a:endParaRPr lang="he-IL" dirty="0">
              <a:cs typeface="AhlaB" pitchFamily="2" charset="-79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23528" y="1628800"/>
            <a:ext cx="8640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cs typeface="AhlaB" pitchFamily="2" charset="-79"/>
              </a:rPr>
              <a:t>5x0</a:t>
            </a:r>
            <a:endParaRPr lang="he-IL" dirty="0">
              <a:cs typeface="AhlaB" pitchFamily="2" charset="-79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23528" y="2987660"/>
            <a:ext cx="8640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cs typeface="AhlaB" pitchFamily="2" charset="-79"/>
              </a:rPr>
              <a:t>0x9</a:t>
            </a:r>
            <a:endParaRPr lang="he-IL" dirty="0">
              <a:cs typeface="AhlaB" pitchFamily="2" charset="-79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0" y="4653136"/>
            <a:ext cx="45720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 smtClean="0">
                <a:cs typeface="+mj-cs"/>
              </a:rPr>
              <a:t>בדיקה:</a:t>
            </a:r>
          </a:p>
          <a:p>
            <a:r>
              <a:rPr lang="he-IL" sz="1600" dirty="0" smtClean="0">
                <a:cs typeface="+mj-cs"/>
              </a:rPr>
              <a:t>צבעי את כל החלקים שבהם התוצאות  גדולות מ-1וקטנות מ-30</a:t>
            </a:r>
          </a:p>
          <a:p>
            <a:r>
              <a:rPr lang="he-IL" sz="1600" dirty="0" smtClean="0">
                <a:cs typeface="+mj-cs"/>
              </a:rPr>
              <a:t>אם לא טעית קבלת ציור של סביבון. </a:t>
            </a:r>
            <a:endParaRPr lang="he-IL" sz="1600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160</Words>
  <Application>Microsoft Office PowerPoint</Application>
  <PresentationFormat>‫הצגה על המסך 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שקופית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בנינו</dc:creator>
  <cp:lastModifiedBy>בנינו</cp:lastModifiedBy>
  <cp:revision>19</cp:revision>
  <dcterms:created xsi:type="dcterms:W3CDTF">2012-11-25T22:35:42Z</dcterms:created>
  <dcterms:modified xsi:type="dcterms:W3CDTF">2014-05-24T20:22:53Z</dcterms:modified>
</cp:coreProperties>
</file>