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48" r:id="rId1"/>
  </p:sldMasterIdLst>
  <p:notesMasterIdLst>
    <p:notesMasterId r:id="rId21"/>
  </p:notesMasterIdLst>
  <p:sldIdLst>
    <p:sldId id="269" r:id="rId2"/>
    <p:sldId id="268" r:id="rId3"/>
    <p:sldId id="266" r:id="rId4"/>
    <p:sldId id="273" r:id="rId5"/>
    <p:sldId id="270" r:id="rId6"/>
    <p:sldId id="271" r:id="rId7"/>
    <p:sldId id="263" r:id="rId8"/>
    <p:sldId id="272" r:id="rId9"/>
    <p:sldId id="256" r:id="rId10"/>
    <p:sldId id="257" r:id="rId11"/>
    <p:sldId id="259" r:id="rId12"/>
    <p:sldId id="262" r:id="rId13"/>
    <p:sldId id="274" r:id="rId14"/>
    <p:sldId id="260" r:id="rId15"/>
    <p:sldId id="258" r:id="rId16"/>
    <p:sldId id="265" r:id="rId17"/>
    <p:sldId id="261" r:id="rId18"/>
    <p:sldId id="264" r:id="rId19"/>
    <p:sldId id="275" r:id="rId20"/>
  </p:sldIdLst>
  <p:sldSz cx="9144000" cy="6858000" type="screen4x3"/>
  <p:notesSz cx="6858000" cy="9144000"/>
  <p:embeddedFontLst>
    <p:embeddedFont>
      <p:font typeface="AhlaB" pitchFamily="2" charset="-79"/>
      <p:regular r:id="rId22"/>
    </p:embeddedFont>
    <p:embeddedFont>
      <p:font typeface="BN Sandman" pitchFamily="2" charset="-79"/>
      <p:regular r:id="rId23"/>
    </p:embeddedFont>
    <p:embeddedFont>
      <p:font typeface="Aspect" pitchFamily="2" charset="-79"/>
      <p:regular r:id="rId24"/>
    </p:embeddedFont>
    <p:embeddedFont>
      <p:font typeface="BN Hop" pitchFamily="2" charset="-79"/>
      <p:regular r:id="rId25"/>
    </p:embeddedFont>
    <p:embeddedFont>
      <p:font typeface="ComicsH" pitchFamily="2" charset="-79"/>
      <p:bold r:id="rId26"/>
    </p:embeddedFon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DGL Spotnik" pitchFamily="2" charset="-79"/>
      <p:regular r:id="rId31"/>
    </p:embeddedFont>
    <p:embeddedFont>
      <p:font typeface="Acheneli" pitchFamily="2" charset="-79"/>
      <p:regular r:id="rId32"/>
    </p:embeddedFont>
    <p:embeddedFont>
      <p:font typeface="BN Pop Boys" pitchFamily="2" charset="-79"/>
      <p:regular r:id="rId33"/>
    </p:embeddedFont>
    <p:embeddedFont>
      <p:font typeface="AbraKadabra" pitchFamily="2" charset="-79"/>
      <p:regular r:id="rId34"/>
    </p:embeddedFont>
  </p:embeddedFontLst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110" d="100"/>
          <a:sy n="110" d="100"/>
        </p:scale>
        <p:origin x="164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FD56E862-E8C6-409A-BC07-044221B0BAD9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56495AA-A1B8-4491-8B39-28FD5B2F986D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663221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6495AA-A1B8-4491-8B39-28FD5B2F986D}" type="slidenum">
              <a:rPr lang="he-IL" smtClean="0"/>
              <a:pPr/>
              <a:t>3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24352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4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5825B-2E5F-4255-92C8-D9F7CF6333EC}" type="datetimeFigureOut">
              <a:rPr lang="he-IL" smtClean="0"/>
              <a:pPr/>
              <a:t>ג'/שבט/תשע"ו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071A2-0F92-451A-8561-70F42D0C85FC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-252536" y="0"/>
            <a:ext cx="10081120" cy="4770537"/>
          </a:xfrm>
          <a:prstGeom prst="rect">
            <a:avLst/>
          </a:prstGeom>
          <a:noFill/>
          <a:effectLst>
            <a:reflection blurRad="6350" stA="50000" endA="300" endPos="55500" dist="50800" dir="5400000" sy="-100000" algn="bl" rotWithShape="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13800" b="1" cap="none" spc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N Begilophim" pitchFamily="2" charset="-79"/>
                <a:cs typeface="BN Begilophim" pitchFamily="2" charset="-79"/>
              </a:rPr>
              <a:t>"זכור ימות </a:t>
            </a:r>
          </a:p>
          <a:p>
            <a:pPr algn="ctr"/>
            <a:r>
              <a:rPr lang="he-IL" sz="13800" b="1" cap="none" spc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N Begilophim" pitchFamily="2" charset="-79"/>
                <a:cs typeface="BN Begilophim" pitchFamily="2" charset="-79"/>
              </a:rPr>
              <a:t>עולם</a:t>
            </a:r>
            <a:r>
              <a:rPr lang="he-IL" sz="16600" b="1" cap="none" spc="0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N Begilophim" pitchFamily="2" charset="-79"/>
                <a:cs typeface="BN Begilophim" pitchFamily="2" charset="-79"/>
              </a:rPr>
              <a:t>"</a:t>
            </a:r>
            <a:endParaRPr lang="he-IL" sz="16600" b="1" cap="none" spc="0" dirty="0">
              <a:ln w="28575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BN Begilophim" pitchFamily="2" charset="-79"/>
              <a:cs typeface="BN Begilophim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192512" y="4509120"/>
            <a:ext cx="8951488" cy="153888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N Hop" pitchFamily="2" charset="-79"/>
              </a:rPr>
              <a:t>חורבן בית ראשון - </a:t>
            </a:r>
            <a:r>
              <a:rPr lang="he-IL" sz="2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N Hop" pitchFamily="2" charset="-79"/>
              </a:rPr>
              <a:t>פרק א'</a:t>
            </a:r>
            <a:endParaRPr lang="he-IL" sz="4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N Hop" pitchFamily="2" charset="-79"/>
            </a:endParaRPr>
          </a:p>
          <a:p>
            <a:pPr algn="ctr"/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N Hop" pitchFamily="2" charset="-79"/>
            </a:endParaRPr>
          </a:p>
        </p:txBody>
      </p:sp>
      <p:graphicFrame>
        <p:nvGraphicFramePr>
          <p:cNvPr id="17409" name="Object 1"/>
          <p:cNvGraphicFramePr>
            <a:graphicFrameLocks noChangeAspect="1"/>
          </p:cNvGraphicFramePr>
          <p:nvPr/>
        </p:nvGraphicFramePr>
        <p:xfrm>
          <a:off x="0" y="0"/>
          <a:ext cx="5097463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name="אובייקט מעטפת של כורך האובייקטים" showAsIcon="1" r:id="rId3" imgW="5097600" imgH="659880" progId="Package">
                  <p:embed/>
                </p:oleObj>
              </mc:Choice>
              <mc:Fallback>
                <p:oleObj name="אובייקט מעטפת של כורך האובייקטים" showAsIcon="1" r:id="rId3" imgW="5097600" imgH="659880" progId="Package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5097463" cy="66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100" name="Picture 4" descr="http://users.netconnect.com.au/~leedas/images/templedestroy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606178"/>
            <a:ext cx="9144000" cy="7658102"/>
          </a:xfrm>
          <a:prstGeom prst="rect">
            <a:avLst/>
          </a:prstGeom>
          <a:noFill/>
        </p:spPr>
      </p:pic>
      <p:sp>
        <p:nvSpPr>
          <p:cNvPr id="6" name="מלבן 5"/>
          <p:cNvSpPr/>
          <p:nvPr/>
        </p:nvSpPr>
        <p:spPr>
          <a:xfrm>
            <a:off x="-180528" y="548680"/>
            <a:ext cx="9576661" cy="590931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Spotnik" pitchFamily="2" charset="-79"/>
              </a:rPr>
              <a:t>אוי מה היה לנו!!</a:t>
            </a:r>
          </a:p>
          <a:p>
            <a:pPr algn="ctr"/>
            <a:r>
              <a:rPr lang="he-IL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Spotnik" pitchFamily="2" charset="-79"/>
              </a:rPr>
              <a:t>נשרף בית מקדשנו</a:t>
            </a:r>
          </a:p>
          <a:p>
            <a:pPr algn="ctr"/>
            <a:r>
              <a:rPr lang="he-IL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Spotnik" pitchFamily="2" charset="-79"/>
              </a:rPr>
              <a:t>כלי המקדש נלקחים לשבי</a:t>
            </a:r>
          </a:p>
          <a:p>
            <a:pPr algn="ctr"/>
            <a:r>
              <a:rPr lang="he-IL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Spotnik" pitchFamily="2" charset="-79"/>
              </a:rPr>
              <a:t>ועמנו לגלות </a:t>
            </a:r>
            <a:r>
              <a:rPr lang="he-IL" sz="6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Spotnik" pitchFamily="2" charset="-79"/>
              </a:rPr>
              <a:t>בבל יוצא.</a:t>
            </a:r>
            <a:r>
              <a:rPr lang="he-IL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Spotnik" pitchFamily="2" charset="-79"/>
              </a:rPr>
              <a:t>.</a:t>
            </a:r>
          </a:p>
          <a:p>
            <a:pPr algn="ctr"/>
            <a:endParaRPr lang="he-IL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GL Spotnik" pitchFamily="2" charset="-79"/>
            </a:endParaRPr>
          </a:p>
          <a:p>
            <a:pPr algn="ctr"/>
            <a:endParaRPr lang="he-IL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GL Spotnik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-180528" y="1340768"/>
            <a:ext cx="950120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72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N Hop" pitchFamily="2" charset="-79"/>
              </a:rPr>
              <a:t>תאריך חורבן בית מקדשנו:</a:t>
            </a:r>
          </a:p>
          <a:p>
            <a:pPr algn="ctr"/>
            <a:r>
              <a:rPr lang="he-IL" sz="7200" dirty="0" smtClean="0">
                <a:ln w="18415" cmpd="sng">
                  <a:solidFill>
                    <a:srgbClr val="FF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N Hop" pitchFamily="2" charset="-79"/>
              </a:rPr>
              <a:t>תשעה באב!!</a:t>
            </a:r>
            <a:endParaRPr lang="he-IL" sz="7200" dirty="0">
              <a:ln w="18415" cmpd="sng">
                <a:solidFill>
                  <a:srgbClr val="FF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N Hop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 descr="http://chabad.co.il/images/news/417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961"/>
            <a:ext cx="9144000" cy="6810039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189167" y="548680"/>
            <a:ext cx="8504251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Spotnik" pitchFamily="2" charset="-79"/>
              </a:rPr>
              <a:t>מבוזים ובזויים יצאו עם</a:t>
            </a:r>
          </a:p>
          <a:p>
            <a:pPr algn="ctr"/>
            <a:r>
              <a:rPr lang="he-IL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Spotnik" pitchFamily="2" charset="-79"/>
              </a:rPr>
              <a:t>ה' מציון לכיוון בבל.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7170" name="Picture 2" descr="http://www.be106.net/upl/uploads/news_images/1406/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1764"/>
            <a:ext cx="9144000" cy="7199764"/>
          </a:xfrm>
          <a:prstGeom prst="rect">
            <a:avLst/>
          </a:prstGeom>
          <a:noFill/>
        </p:spPr>
      </p:pic>
      <p:sp>
        <p:nvSpPr>
          <p:cNvPr id="6" name="מלבן 5"/>
          <p:cNvSpPr/>
          <p:nvPr/>
        </p:nvSpPr>
        <p:spPr>
          <a:xfrm>
            <a:off x="1331312" y="548680"/>
            <a:ext cx="6219972" cy="5170646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Adva" pitchFamily="2" charset="-79"/>
              </a:rPr>
              <a:t>דרכך </a:t>
            </a:r>
            <a:r>
              <a:rPr lang="he-IL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Adva" pitchFamily="2" charset="-79"/>
              </a:rPr>
              <a:t>אמא</a:t>
            </a:r>
            <a:r>
              <a:rPr lang="he-IL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Adva" pitchFamily="2" charset="-79"/>
              </a:rPr>
              <a:t> רחל עברנו,</a:t>
            </a:r>
          </a:p>
          <a:p>
            <a:pPr algn="ctr"/>
            <a:r>
              <a:rPr lang="he-IL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Adva" pitchFamily="2" charset="-79"/>
              </a:rPr>
              <a:t>בכי </a:t>
            </a:r>
            <a:r>
              <a:rPr lang="he-IL" sz="6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Adva" pitchFamily="2" charset="-79"/>
              </a:rPr>
              <a:t>אמא</a:t>
            </a:r>
            <a:r>
              <a:rPr lang="he-IL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Adva" pitchFamily="2" charset="-79"/>
              </a:rPr>
              <a:t>, בכי..</a:t>
            </a:r>
          </a:p>
          <a:p>
            <a:pPr algn="ctr"/>
            <a:r>
              <a:rPr lang="he-IL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Adva" pitchFamily="2" charset="-79"/>
              </a:rPr>
              <a:t>בזכותך עוד נשוב </a:t>
            </a:r>
          </a:p>
          <a:p>
            <a:pPr algn="ctr"/>
            <a:r>
              <a:rPr lang="he-IL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Adva" pitchFamily="2" charset="-79"/>
              </a:rPr>
              <a:t>לארצנו..</a:t>
            </a:r>
          </a:p>
          <a:p>
            <a:pPr algn="ctr"/>
            <a:endParaRPr lang="he-IL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bg1"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GL Adva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e-IL" sz="4800" dirty="0" smtClean="0">
                <a:cs typeface="BN Sandman" pitchFamily="2" charset="-79"/>
              </a:rPr>
              <a:t>"כל רעיה בגדו בה היו לה </a:t>
            </a:r>
            <a:r>
              <a:rPr lang="he-IL" sz="4800" dirty="0" err="1" smtClean="0">
                <a:cs typeface="BN Sandman" pitchFamily="2" charset="-79"/>
              </a:rPr>
              <a:t>לאוייבים</a:t>
            </a:r>
            <a:r>
              <a:rPr lang="he-IL" sz="4800" dirty="0" smtClean="0">
                <a:cs typeface="BN Sandman" pitchFamily="2" charset="-79"/>
              </a:rPr>
              <a:t>.."</a:t>
            </a:r>
            <a:endParaRPr lang="he-IL" sz="4800" dirty="0">
              <a:cs typeface="BN Sandman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e-IL" sz="6000" dirty="0" smtClean="0">
                <a:cs typeface="AhlaB" pitchFamily="2" charset="-79"/>
              </a:rPr>
              <a:t>"וילכו בלא כוח לפני רודף"</a:t>
            </a:r>
            <a:endParaRPr lang="he-IL" sz="6000" dirty="0">
              <a:cs typeface="AhlaB" pitchFamily="2" charset="-79"/>
            </a:endParaRPr>
          </a:p>
        </p:txBody>
      </p:sp>
      <p:pic>
        <p:nvPicPr>
          <p:cNvPr id="30724" name="Picture 4" descr="http://farm6.static.flickr.com/5083/5340187278_596df57ea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3760265">
            <a:off x="215420" y="3826263"/>
            <a:ext cx="3436072" cy="2577054"/>
          </a:xfrm>
          <a:prstGeom prst="rect">
            <a:avLst/>
          </a:prstGeom>
          <a:noFill/>
        </p:spPr>
      </p:pic>
      <p:pic>
        <p:nvPicPr>
          <p:cNvPr id="30726" name="Picture 6" descr="http://www.ynet.co.il/PicServer2/20122005/764150/10916991_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3212976"/>
            <a:ext cx="5378116" cy="3374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forumpics.a7.org/?file=200808052309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132856"/>
            <a:ext cx="6300192" cy="4725144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1151112" y="0"/>
            <a:ext cx="7992888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600" b="0" cap="none" spc="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N Sandman" pitchFamily="2" charset="-79"/>
              </a:rPr>
              <a:t>על נהרות בבל שם ישבנו</a:t>
            </a:r>
          </a:p>
          <a:p>
            <a:pPr algn="ctr"/>
            <a:r>
              <a:rPr lang="he-IL" sz="66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N Sandman" pitchFamily="2" charset="-79"/>
              </a:rPr>
              <a:t>גם בכינו בזוכרנו את ציון.. </a:t>
            </a:r>
            <a:endParaRPr lang="he-IL" sz="6600" b="0" cap="none" spc="0" dirty="0">
              <a:ln w="18415" cmpd="sng">
                <a:solidFill>
                  <a:srgbClr val="FF0000"/>
                </a:solidFill>
                <a:prstDash val="solid"/>
              </a:ln>
              <a:solidFill>
                <a:schemeClr val="accent1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N Sandman" pitchFamily="2" charset="-79"/>
            </a:endParaRPr>
          </a:p>
        </p:txBody>
      </p:sp>
      <p:pic>
        <p:nvPicPr>
          <p:cNvPr id="6" name="Picture 2" descr="http://thewallmachine.com/files/131938242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880320" cy="2880320"/>
          </a:xfrm>
          <a:prstGeom prst="rect">
            <a:avLst/>
          </a:prstGeom>
          <a:noFill/>
        </p:spPr>
      </p:pic>
      <p:grpSp>
        <p:nvGrpSpPr>
          <p:cNvPr id="9" name="קבוצה 8"/>
          <p:cNvGrpSpPr/>
          <p:nvPr/>
        </p:nvGrpSpPr>
        <p:grpSpPr>
          <a:xfrm>
            <a:off x="2843808" y="836712"/>
            <a:ext cx="3024336" cy="2376264"/>
            <a:chOff x="2843808" y="836712"/>
            <a:chExt cx="3024336" cy="2376264"/>
          </a:xfrm>
        </p:grpSpPr>
        <p:sp>
          <p:nvSpPr>
            <p:cNvPr id="7" name="הסבר אליפטי 6"/>
            <p:cNvSpPr/>
            <p:nvPr/>
          </p:nvSpPr>
          <p:spPr>
            <a:xfrm>
              <a:off x="3131840" y="836712"/>
              <a:ext cx="2736304" cy="2376264"/>
            </a:xfrm>
            <a:prstGeom prst="wedgeEllipseCallout">
              <a:avLst>
                <a:gd name="adj1" fmla="val -88836"/>
                <a:gd name="adj2" fmla="val -24425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2843808" y="1196752"/>
              <a:ext cx="2952328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4800" dirty="0" smtClean="0">
                  <a:cs typeface="ComicsH" pitchFamily="2" charset="-79"/>
                </a:rPr>
                <a:t>שירו לנו משיר ציון!!</a:t>
              </a:r>
              <a:endParaRPr lang="he-IL" sz="4800" dirty="0">
                <a:cs typeface="ComicsH" pitchFamily="2" charset="-79"/>
              </a:endParaRPr>
            </a:p>
          </p:txBody>
        </p:sp>
      </p:grpSp>
      <p:grpSp>
        <p:nvGrpSpPr>
          <p:cNvPr id="10" name="קבוצה 9"/>
          <p:cNvGrpSpPr/>
          <p:nvPr/>
        </p:nvGrpSpPr>
        <p:grpSpPr>
          <a:xfrm flipH="1">
            <a:off x="179512" y="2996952"/>
            <a:ext cx="3757236" cy="3098540"/>
            <a:chOff x="3201564" y="764704"/>
            <a:chExt cx="2736304" cy="2376264"/>
          </a:xfrm>
        </p:grpSpPr>
        <p:sp>
          <p:nvSpPr>
            <p:cNvPr id="11" name="הסבר אליפטי 10"/>
            <p:cNvSpPr/>
            <p:nvPr/>
          </p:nvSpPr>
          <p:spPr>
            <a:xfrm>
              <a:off x="3201564" y="764704"/>
              <a:ext cx="2736304" cy="2376264"/>
            </a:xfrm>
            <a:prstGeom prst="wedgeEllipseCallout">
              <a:avLst>
                <a:gd name="adj1" fmla="val -67744"/>
                <a:gd name="adj2" fmla="val -9178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 sz="12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368226" y="1196752"/>
              <a:ext cx="2427911" cy="1345389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he-IL" sz="3600" dirty="0" smtClean="0">
                  <a:cs typeface="ComicsH" pitchFamily="2" charset="-79"/>
                </a:rPr>
                <a:t>איך נשיר את שיר                         ה' על אדמת נכר?!</a:t>
              </a:r>
              <a:endParaRPr lang="he-IL" sz="3600" dirty="0">
                <a:cs typeface="ComicsH" pitchFamily="2" charset="-79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5" grpId="2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hofar.tv/galleries/053667cb97dee70f49be988f414735b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764704"/>
            <a:ext cx="7416824" cy="5043444"/>
          </a:xfrm>
          <a:prstGeom prst="rect">
            <a:avLst/>
          </a:prstGeom>
          <a:noFill/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662880" y="2862064"/>
            <a:ext cx="8229600" cy="1143000"/>
          </a:xfrm>
        </p:spPr>
        <p:txBody>
          <a:bodyPr>
            <a:noAutofit/>
          </a:bodyPr>
          <a:lstStyle/>
          <a:p>
            <a:r>
              <a:rPr lang="he-IL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laB" pitchFamily="2" charset="-79"/>
              </a:rPr>
              <a:t>ובינתיים בארץ.. </a:t>
            </a:r>
            <a:r>
              <a:rPr lang="he-IL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laB" pitchFamily="2" charset="-79"/>
              </a:rPr>
              <a:t>גדליה בן </a:t>
            </a:r>
            <a:r>
              <a:rPr lang="he-IL" sz="54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laB" pitchFamily="2" charset="-79"/>
              </a:rPr>
              <a:t>אחיקם</a:t>
            </a:r>
            <a:r>
              <a:rPr lang="he-IL" sz="5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laB" pitchFamily="2" charset="-79"/>
              </a:rPr>
              <a:t> </a:t>
            </a:r>
            <a:r>
              <a:rPr lang="he-IL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laB" pitchFamily="2" charset="-79"/>
              </a:rPr>
              <a:t>מנסה לחזק את שארית </a:t>
            </a:r>
            <a:r>
              <a:rPr lang="he-IL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laB" pitchFamily="2" charset="-79"/>
              </a:rPr>
              <a:t>הפילטה</a:t>
            </a:r>
            <a:r>
              <a:rPr lang="he-IL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laB" pitchFamily="2" charset="-79"/>
              </a:rPr>
              <a:t> שנשארה מעם ישראל- אלו העניים.</a:t>
            </a:r>
            <a:br>
              <a:rPr lang="he-IL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laB" pitchFamily="2" charset="-79"/>
              </a:rPr>
            </a:br>
            <a:r>
              <a:rPr lang="he-IL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laB" pitchFamily="2" charset="-79"/>
              </a:rPr>
              <a:t>לאחר זמן חזרו ארצה אף יהודים שברחו מפחד המלחמה למדינות סמוכות כמו אדום, עמון ומואב.</a:t>
            </a:r>
            <a:r>
              <a:rPr lang="he-I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laB" pitchFamily="2" charset="-79"/>
              </a:rPr>
              <a:t/>
            </a:r>
            <a:br>
              <a:rPr lang="he-IL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AhlaB" pitchFamily="2" charset="-79"/>
              </a:rPr>
            </a:br>
            <a:endParaRPr lang="he-IL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AhlaB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2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3" dur="500" autoRev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2530" name="Picture 2" descr="http://www.nrg.co.il/images/archive/408x322/592/9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980"/>
            <a:ext cx="9144000" cy="6863980"/>
          </a:xfrm>
          <a:prstGeom prst="rect">
            <a:avLst/>
          </a:prstGeom>
          <a:noFill/>
        </p:spPr>
      </p:pic>
      <p:sp>
        <p:nvSpPr>
          <p:cNvPr id="4" name="כותרת 1"/>
          <p:cNvSpPr txBox="1">
            <a:spLocks/>
          </p:cNvSpPr>
          <p:nvPr/>
        </p:nvSpPr>
        <p:spPr>
          <a:xfrm>
            <a:off x="683568" y="2996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hlaB" pitchFamily="2" charset="-79"/>
              </a:rPr>
              <a:t>שונאי ישראל ובראשם </a:t>
            </a:r>
            <a:r>
              <a:rPr kumimoji="0" lang="he-IL" sz="4400" b="0" i="0" u="none" strike="noStrike" kern="1200" cap="none" spc="0" normalizeH="0" baseline="0" noProof="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hlaB" pitchFamily="2" charset="-79"/>
              </a:rPr>
              <a:t>בעליס</a:t>
            </a:r>
            <a:r>
              <a:rPr kumimoji="0" lang="he-IL" sz="44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hlaB" pitchFamily="2" charset="-79"/>
              </a:rPr>
              <a:t> מלך עמון, זמם להשמיד את היישוב האחרון בארץ.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440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AhlaB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hlaB" pitchFamily="2" charset="-79"/>
              </a:rPr>
              <a:t>הוא שלח את ישמעאל בן נתניה,</a:t>
            </a:r>
            <a:r>
              <a:rPr kumimoji="0" lang="he-IL" sz="4400" b="0" i="0" u="none" strike="noStrike" kern="1200" cap="none" spc="0" normalizeH="0" noProof="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hlaB" pitchFamily="2" charset="-79"/>
              </a:rPr>
              <a:t> שר משרי יהודה, שהקנאה העבירה אותו על דעתו, והסכים לרצוח את גדליה.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44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AhlaB" pitchFamily="2" charset="-79"/>
              </a:rPr>
              <a:t>ובכך נסתם הגודל על היישוב היהודי הקטן..</a:t>
            </a:r>
            <a:endParaRPr kumimoji="0" lang="he-IL" sz="4400" b="0" i="0" u="none" strike="noStrike" kern="1200" cap="none" spc="0" normalizeH="0" noProof="0" dirty="0" smtClean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AhlaB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440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AhlaB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orumpics.a7.org/?file=200712211305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0"/>
            <a:ext cx="9144000" cy="6858000"/>
          </a:xfrm>
          <a:prstGeom prst="rect">
            <a:avLst/>
          </a:prstGeom>
          <a:noFill/>
        </p:spPr>
      </p:pic>
      <p:sp>
        <p:nvSpPr>
          <p:cNvPr id="5" name="כותרת 1"/>
          <p:cNvSpPr txBox="1">
            <a:spLocks/>
          </p:cNvSpPr>
          <p:nvPr/>
        </p:nvSpPr>
        <p:spPr>
          <a:xfrm>
            <a:off x="683568" y="299695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hlaB" pitchFamily="2" charset="-79"/>
              </a:rPr>
              <a:t>7 שנים הפכה ארצנו למדבר שממה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440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AhlaB" pitchFamily="2" charset="-79"/>
            </a:endParaRPr>
          </a:p>
        </p:txBody>
      </p:sp>
      <p:pic>
        <p:nvPicPr>
          <p:cNvPr id="1028" name="Picture 4" descr="http://www.ifinch.org/images/european_goldfinc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908720"/>
            <a:ext cx="6891006" cy="4440081"/>
          </a:xfrm>
          <a:prstGeom prst="rect">
            <a:avLst/>
          </a:prstGeom>
          <a:noFill/>
        </p:spPr>
      </p:pic>
      <p:sp>
        <p:nvSpPr>
          <p:cNvPr id="6" name="כותרת 1"/>
          <p:cNvSpPr txBox="1">
            <a:spLocks/>
          </p:cNvSpPr>
          <p:nvPr/>
        </p:nvSpPr>
        <p:spPr>
          <a:xfrm>
            <a:off x="323528" y="263691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hlaB" pitchFamily="2" charset="-79"/>
              </a:rPr>
              <a:t>52</a:t>
            </a:r>
            <a:r>
              <a:rPr kumimoji="0" lang="he-IL" sz="44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hlaB" pitchFamily="2" charset="-79"/>
              </a:rPr>
              <a:t> שנים לא נראתה בה ציפור כנף!!</a:t>
            </a:r>
            <a:endParaRPr kumimoji="0" lang="he-IL" sz="4400" b="0" i="0" u="none" strike="noStrike" kern="1200" cap="none" spc="0" normalizeH="0" baseline="0" noProof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AhlaB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440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AhlaB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s://upload.wikimedia.org/wikipedia/commons/thumb/a/af/All_Gizah_Pyramids.jpg/325px-All_Gizah_Pyrami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0755"/>
            <a:ext cx="9144000" cy="6077246"/>
          </a:xfrm>
          <a:prstGeom prst="rect">
            <a:avLst/>
          </a:prstGeom>
          <a:noFill/>
        </p:spPr>
      </p:pic>
      <p:sp>
        <p:nvSpPr>
          <p:cNvPr id="8" name="כותרת 1"/>
          <p:cNvSpPr txBox="1">
            <a:spLocks/>
          </p:cNvSpPr>
          <p:nvPr/>
        </p:nvSpPr>
        <p:spPr>
          <a:xfrm>
            <a:off x="683568" y="321297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e-IL" sz="4400" b="0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hlaB" pitchFamily="2" charset="-79"/>
              </a:rPr>
              <a:t>שארית הפליטה שאלה את ירמיהו הנביא מה לעשות עתה?? ירמיהו שואל את ה' ונענה לאחר 10</a:t>
            </a:r>
            <a:r>
              <a:rPr kumimoji="0" lang="he-IL" sz="44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hlaB" pitchFamily="2" charset="-79"/>
              </a:rPr>
              <a:t> ימים, ששארית הפליטה </a:t>
            </a:r>
            <a:r>
              <a:rPr kumimoji="0" lang="he-IL" sz="4400" b="0" i="0" u="none" strike="noStrike" kern="1200" cap="none" spc="0" normalizeH="0" noProof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hlaB" pitchFamily="2" charset="-79"/>
              </a:rPr>
              <a:t>ישארו</a:t>
            </a:r>
            <a:r>
              <a:rPr kumimoji="0" lang="he-IL" sz="4400" b="0" i="0" u="none" strike="noStrike" kern="1200" cap="none" spc="0" normalizeH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AhlaB" pitchFamily="2" charset="-79"/>
              </a:rPr>
              <a:t> בארץ ויבנו ולא יהרסו.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j-lt"/>
                <a:ea typeface="+mj-ea"/>
                <a:cs typeface="AhlaB" pitchFamily="2" charset="-79"/>
              </a:rPr>
              <a:t>אך הם לא עמדו בניסיון..</a:t>
            </a:r>
            <a:endParaRPr kumimoji="0" lang="he-IL" sz="4400" b="0" i="0" u="none" strike="noStrike" kern="1200" cap="none" spc="0" normalizeH="0" noProof="0" dirty="0" smtClean="0">
              <a:ln w="18415" cmpd="sng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AhlaB" pitchFamily="2" charset="-79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he-IL" sz="440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j-lt"/>
              <a:ea typeface="+mj-ea"/>
              <a:cs typeface="AhlaB" pitchFamily="2" charset="-79"/>
            </a:endParaRPr>
          </a:p>
        </p:txBody>
      </p:sp>
      <p:sp>
        <p:nvSpPr>
          <p:cNvPr id="9" name="מלבן 8"/>
          <p:cNvSpPr/>
          <p:nvPr/>
        </p:nvSpPr>
        <p:spPr>
          <a:xfrm>
            <a:off x="-508450" y="0"/>
            <a:ext cx="965245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DGL Adva" pitchFamily="2" charset="-79"/>
              </a:rPr>
              <a:t>שארית הפליטה ירדו מצרימה,</a:t>
            </a:r>
          </a:p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DGL Adva" pitchFamily="2" charset="-79"/>
              </a:rPr>
              <a:t>7 שנים היו בגלות מצרים, ובשנה השמינית</a:t>
            </a:r>
          </a:p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DGL Adva" pitchFamily="2" charset="-79"/>
              </a:rPr>
              <a:t>צר </a:t>
            </a:r>
            <a:r>
              <a:rPr lang="he-IL" sz="54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DGL Adva" pitchFamily="2" charset="-79"/>
              </a:rPr>
              <a:t>נבוכדנצא</a:t>
            </a:r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DGL Adva" pitchFamily="2" charset="-79"/>
              </a:rPr>
              <a:t> על מצרים.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DGL Adva" pitchFamily="2" charset="-79"/>
            </a:endParaRPr>
          </a:p>
        </p:txBody>
      </p:sp>
      <p:pic>
        <p:nvPicPr>
          <p:cNvPr id="5126" name="Picture 6" descr="http://market.marmelada.co.il/photos/21005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80928"/>
            <a:ext cx="7620000" cy="3743325"/>
          </a:xfrm>
          <a:prstGeom prst="rect">
            <a:avLst/>
          </a:prstGeom>
          <a:noFill/>
        </p:spPr>
      </p:pic>
      <p:sp>
        <p:nvSpPr>
          <p:cNvPr id="12" name="מלבן 11"/>
          <p:cNvSpPr/>
          <p:nvPr/>
        </p:nvSpPr>
        <p:spPr>
          <a:xfrm>
            <a:off x="-252536" y="3441680"/>
            <a:ext cx="9608966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braKadabra" pitchFamily="2" charset="-79"/>
              </a:rPr>
              <a:t>סופ</a:t>
            </a:r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braKadabra" pitchFamily="2" charset="-79"/>
              </a:rPr>
              <a:t>ם של שארית הפליטה</a:t>
            </a:r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braKadabra" pitchFamily="2" charset="-79"/>
              </a:rPr>
              <a:t>- מוות במלחמה. </a:t>
            </a:r>
          </a:p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braKadabra" pitchFamily="2" charset="-79"/>
              </a:rPr>
              <a:t>חוץ מירמיהו הנביא וברוך בן נריה </a:t>
            </a:r>
          </a:p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braKadabra" pitchFamily="2" charset="-79"/>
              </a:rPr>
              <a:t>תלמידו </a:t>
            </a:r>
          </a:p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braKadabra" pitchFamily="2" charset="-79"/>
              </a:rPr>
              <a:t>שניצלו ועברו לעם הנמצא בגלות בבל.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braKadabra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  <p:bldP spid="12" grpId="0"/>
      <p:bldP spid="12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1763688" y="980728"/>
            <a:ext cx="640871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e-IL" sz="138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N Begilophim" pitchFamily="2" charset="-79"/>
                <a:cs typeface="BN Begilophim" pitchFamily="2" charset="-79"/>
              </a:rPr>
              <a:t>"זכור ימות </a:t>
            </a:r>
          </a:p>
          <a:p>
            <a:pPr algn="ctr"/>
            <a:r>
              <a:rPr lang="he-IL" sz="13800" b="1" dirty="0" smtClean="0">
                <a:ln w="28575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BN Begilophim" pitchFamily="2" charset="-79"/>
                <a:cs typeface="BN Begilophim" pitchFamily="2" charset="-79"/>
              </a:rPr>
              <a:t>עולם"</a:t>
            </a:r>
            <a:endParaRPr lang="he-IL" sz="2400" dirty="0"/>
          </a:p>
        </p:txBody>
      </p:sp>
      <p:sp>
        <p:nvSpPr>
          <p:cNvPr id="5" name="מלבן 4"/>
          <p:cNvSpPr/>
          <p:nvPr/>
        </p:nvSpPr>
        <p:spPr>
          <a:xfrm>
            <a:off x="395536" y="5877272"/>
            <a:ext cx="80602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המשך יבוא בפרקים הבאים..</a:t>
            </a:r>
            <a:endParaRPr lang="he-IL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5602" name="Picture 2" descr="http://shalomlaam.co.il/Uploadimages/2012_4_24_14_4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5483"/>
            <a:ext cx="9144000" cy="6792518"/>
          </a:xfrm>
          <a:prstGeom prst="rect">
            <a:avLst/>
          </a:prstGeom>
          <a:noFill/>
        </p:spPr>
      </p:pic>
      <p:sp>
        <p:nvSpPr>
          <p:cNvPr id="5" name="מלבן 4"/>
          <p:cNvSpPr/>
          <p:nvPr/>
        </p:nvSpPr>
        <p:spPr>
          <a:xfrm>
            <a:off x="538486" y="1844824"/>
            <a:ext cx="7999306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cheneli" pitchFamily="2" charset="-79"/>
              </a:rPr>
              <a:t>בית ראשון עמד על </a:t>
            </a:r>
          </a:p>
          <a:p>
            <a:pPr algn="ctr"/>
            <a:r>
              <a:rPr lang="he-IL" sz="88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cheneli" pitchFamily="2" charset="-79"/>
              </a:rPr>
              <a:t>תילו 410 שנה!</a:t>
            </a:r>
            <a:endParaRPr lang="he-IL" sz="88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cheneli" pitchFamily="2" charset="-79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3556" name="Picture 4" descr="http://harhakodesh.co.il/media/styles/mifgash_inside/public/%D7%91%D7%99%D7%AA%20%D7%94%D7%9E%D7%A7%D7%93%D7%A9%20%D7%94%D7%A8%D7%90%D7%A9%D7%95%D7%9F.jpg?itok=C-rLpsw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מלבן 5"/>
          <p:cNvSpPr/>
          <p:nvPr/>
        </p:nvSpPr>
        <p:spPr>
          <a:xfrm>
            <a:off x="-612576" y="1268760"/>
            <a:ext cx="9937104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he-IL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cheneli" pitchFamily="2" charset="-79"/>
            </a:endParaRPr>
          </a:p>
          <a:p>
            <a:pPr algn="ctr"/>
            <a:endParaRPr lang="he-IL" sz="54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cheneli" pitchFamily="2" charset="-79"/>
            </a:endParaRPr>
          </a:p>
          <a:p>
            <a:pPr algn="ctr"/>
            <a:endParaRPr lang="he-IL" sz="5400" b="1" cap="none" spc="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cheneli" pitchFamily="2" charset="-79"/>
            </a:endParaRPr>
          </a:p>
          <a:p>
            <a:pPr algn="ctr"/>
            <a:r>
              <a:rPr lang="he-IL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cheneli" pitchFamily="2" charset="-79"/>
              </a:rPr>
              <a:t>קדושתו של בית ראשון, אין לתאר!</a:t>
            </a:r>
          </a:p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cheneli" pitchFamily="2" charset="-79"/>
              </a:rPr>
              <a:t>השכינה הקדושה שרתה בו@!!</a:t>
            </a:r>
          </a:p>
          <a:p>
            <a:pPr algn="ctr"/>
            <a:r>
              <a:rPr lang="he-IL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cheneli" pitchFamily="2" charset="-79"/>
              </a:rPr>
              <a:t>בבית שני, השכינה כבר איננה שורה..</a:t>
            </a:r>
          </a:p>
        </p:txBody>
      </p:sp>
      <p:sp>
        <p:nvSpPr>
          <p:cNvPr id="5" name="מלבן 4"/>
          <p:cNvSpPr/>
          <p:nvPr/>
        </p:nvSpPr>
        <p:spPr>
          <a:xfrm>
            <a:off x="395536" y="548680"/>
            <a:ext cx="83199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all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cs typeface="AddamMF" pitchFamily="2" charset="-79"/>
              </a:rPr>
              <a:t>בית ראשון בתפארתו</a:t>
            </a:r>
            <a:endParaRPr lang="he-IL" sz="5400" b="1" cap="all" spc="0" dirty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cs typeface="AddamMF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1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0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1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8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23528" y="836712"/>
            <a:ext cx="8229600" cy="1143000"/>
          </a:xfrm>
        </p:spPr>
        <p:txBody>
          <a:bodyPr>
            <a:noAutofit/>
          </a:bodyPr>
          <a:lstStyle/>
          <a:p>
            <a:r>
              <a:rPr lang="he-IL" dirty="0" smtClean="0">
                <a:cs typeface="Aspect" pitchFamily="2" charset="-79"/>
              </a:rPr>
              <a:t>100 שנה שלמות חיכה בורא עולם שנשוב אליו טרם יחריב את בית המקדש.</a:t>
            </a:r>
            <a:endParaRPr lang="he-IL" dirty="0">
              <a:cs typeface="Aspect" pitchFamily="2" charset="-79"/>
            </a:endParaRPr>
          </a:p>
        </p:txBody>
      </p:sp>
      <p:sp>
        <p:nvSpPr>
          <p:cNvPr id="4" name="כותרת 1"/>
          <p:cNvSpPr txBox="1">
            <a:spLocks/>
          </p:cNvSpPr>
          <p:nvPr/>
        </p:nvSpPr>
        <p:spPr>
          <a:xfrm>
            <a:off x="611560" y="4077072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he-IL" sz="4400" dirty="0" smtClean="0">
                <a:latin typeface="+mj-lt"/>
                <a:ea typeface="+mj-ea"/>
                <a:cs typeface="Aspect" pitchFamily="2" charset="-79"/>
              </a:rPr>
              <a:t>הקב"ה שלח לנו נביאים טובים: ישעיהו הנביא וירמיהו הנביא, אמרו לעם את האמת, את התוצאה המרה שיגרמו להם חטאיהם הרעים. אך, עם ישראל הקשה את ליבו, ולא שמע לקול הנביאים.. </a:t>
            </a: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he-IL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Aspect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762742" y="1268760"/>
            <a:ext cx="8031365" cy="43396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3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cheneli" pitchFamily="2" charset="-79"/>
              </a:rPr>
              <a:t>על מה נחרב </a:t>
            </a:r>
          </a:p>
          <a:p>
            <a:pPr algn="ctr"/>
            <a:r>
              <a:rPr lang="he-IL" sz="13800" b="1" cap="none" spc="0" dirty="0" smtClean="0">
                <a:ln w="18000">
                  <a:solidFill>
                    <a:schemeClr val="tx1"/>
                  </a:solidFill>
                  <a:prstDash val="solid"/>
                  <a:miter lim="800000"/>
                </a:ln>
                <a:solidFill>
                  <a:schemeClr val="bg1"/>
                </a:solidFill>
                <a:effectLst>
                  <a:glow rad="228600">
                    <a:schemeClr val="tx1"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Acheneli" pitchFamily="2" charset="-79"/>
              </a:rPr>
              <a:t>בית ראשון?</a:t>
            </a:r>
            <a:endParaRPr lang="he-IL" sz="13800" b="1" cap="none" spc="0" dirty="0">
              <a:ln w="18000">
                <a:solidFill>
                  <a:schemeClr val="tx1"/>
                </a:solidFill>
                <a:prstDash val="solid"/>
                <a:miter lim="800000"/>
              </a:ln>
              <a:solidFill>
                <a:schemeClr val="bg1"/>
              </a:solidFill>
              <a:effectLst>
                <a:glow rad="228600">
                  <a:schemeClr val="tx1"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Acheneli" pitchFamily="2" charset="-79"/>
            </a:endParaRPr>
          </a:p>
        </p:txBody>
      </p:sp>
      <p:sp>
        <p:nvSpPr>
          <p:cNvPr id="6" name="מלבן 5"/>
          <p:cNvSpPr/>
          <p:nvPr/>
        </p:nvSpPr>
        <p:spPr>
          <a:xfrm rot="19342424">
            <a:off x="357705" y="4146853"/>
            <a:ext cx="563327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spect" pitchFamily="2" charset="-79"/>
              </a:rPr>
              <a:t>שפיכות דמים</a:t>
            </a:r>
            <a:endParaRPr lang="he-IL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spect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 rot="2292584">
            <a:off x="-89924" y="1056100"/>
            <a:ext cx="466025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spect" pitchFamily="2" charset="-79"/>
              </a:rPr>
              <a:t>גילוי עריות</a:t>
            </a:r>
            <a:endParaRPr lang="he-IL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spect" pitchFamily="2" charset="-79"/>
            </a:endParaRPr>
          </a:p>
        </p:txBody>
      </p:sp>
      <p:sp>
        <p:nvSpPr>
          <p:cNvPr id="8" name="מלבן 7"/>
          <p:cNvSpPr/>
          <p:nvPr/>
        </p:nvSpPr>
        <p:spPr>
          <a:xfrm rot="19342424">
            <a:off x="4840329" y="3960152"/>
            <a:ext cx="452239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cs typeface="Aspect" pitchFamily="2" charset="-79"/>
              </a:rPr>
              <a:t>עבודה זרה</a:t>
            </a:r>
            <a:endParaRPr lang="he-IL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cs typeface="Aspect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1"/>
      <p:bldP spid="7" grpId="2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otli.co.il/wp-content/uploads/2013/04/%d7%97%d7%95%d7%9e%d7%aa-%d7%99%d7%a8%d7%95%d7%a9%d7%9c%d7%99%d7%9d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216024" y="1523999"/>
            <a:ext cx="9540552" cy="5334001"/>
          </a:xfrm>
          <a:prstGeom prst="rect">
            <a:avLst/>
          </a:prstGeom>
          <a:noFill/>
        </p:spPr>
      </p:pic>
      <p:grpSp>
        <p:nvGrpSpPr>
          <p:cNvPr id="8" name="קבוצה 7"/>
          <p:cNvGrpSpPr/>
          <p:nvPr/>
        </p:nvGrpSpPr>
        <p:grpSpPr>
          <a:xfrm>
            <a:off x="4211960" y="2564904"/>
            <a:ext cx="2448272" cy="2376264"/>
            <a:chOff x="4211960" y="2564904"/>
            <a:chExt cx="2448272" cy="2376264"/>
          </a:xfrm>
        </p:grpSpPr>
        <p:cxnSp>
          <p:nvCxnSpPr>
            <p:cNvPr id="6" name="מחבר ישר 5"/>
            <p:cNvCxnSpPr/>
            <p:nvPr/>
          </p:nvCxnSpPr>
          <p:spPr>
            <a:xfrm flipH="1">
              <a:off x="4211960" y="2564904"/>
              <a:ext cx="2448272" cy="2376264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אליפסה 6"/>
            <p:cNvSpPr/>
            <p:nvPr/>
          </p:nvSpPr>
          <p:spPr>
            <a:xfrm>
              <a:off x="4499992" y="3356992"/>
              <a:ext cx="1728192" cy="108012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216024" y="2708920"/>
            <a:ext cx="8927976" cy="1143000"/>
          </a:xfrm>
        </p:spPr>
        <p:txBody>
          <a:bodyPr>
            <a:noAutofit/>
          </a:bodyPr>
          <a:lstStyle/>
          <a:p>
            <a:r>
              <a:rPr lang="he-IL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AhlaB" pitchFamily="2" charset="-79"/>
              </a:rPr>
              <a:t>"כיוון שיצא ירמיהו מירושלים, ירד מלאך </a:t>
            </a:r>
            <a:br>
              <a:rPr lang="he-IL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AhlaB" pitchFamily="2" charset="-79"/>
              </a:rPr>
            </a:br>
            <a:r>
              <a:rPr lang="he-IL" b="1" dirty="0" smtClean="0">
                <a:ln w="1905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cs typeface="AhlaB" pitchFamily="2" charset="-79"/>
              </a:rPr>
              <a:t>מן השמים ונתן רגליו על חומות ירושלים ופרצן. קרא ואמר: </a:t>
            </a:r>
            <a:r>
              <a:rPr lang="he-IL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AhlaB" pitchFamily="2" charset="-79"/>
              </a:rPr>
              <a:t>"יבואו השונאים ויכנסו לבית שאדונו אינו בתוכו, ויבזו אותו ויחריבוהו.</a:t>
            </a:r>
            <a:br>
              <a:rPr lang="he-IL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AhlaB" pitchFamily="2" charset="-79"/>
              </a:rPr>
            </a:br>
            <a:r>
              <a:rPr lang="he-IL" b="1" dirty="0" smtClean="0">
                <a:ln w="1905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cs typeface="AhlaB" pitchFamily="2" charset="-79"/>
              </a:rPr>
              <a:t>ויכנסו לכרם שהשומר הניחו והלך לו, ויקצצו את גפיו, שלא תהיו משתבחים ואומרים: "אתם כבשתם אותה" קריה כבושה כבשתם עם הרוג הרגתם, בית שרוף שרפתם"!</a:t>
            </a:r>
            <a:endParaRPr lang="he-IL" b="1" dirty="0">
              <a:ln w="19050">
                <a:solidFill>
                  <a:sysClr val="windowText" lastClr="000000"/>
                </a:solidFill>
              </a:ln>
              <a:solidFill>
                <a:srgbClr val="FF0000"/>
              </a:solidFill>
              <a:cs typeface="AhlaB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hlink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20482" name="Picture 2" descr="https://upload.wikimedia.org/wikipedia/commons/thumb/b/b1/PikiWiki_Israel_20317_Archeological_sites_of_Israel.JPG/800px-PikiWiki_Israel_20317_Archeological_sites_of_Israe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20484" name="Picture 4" descr="http://2.bp.blogspot.com/-JjI2u235h9U/TWBt8BkjTzI/AAAAAAAAA4Q/-WOwmLFTYOs/s1600/deer%255B1%255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052736"/>
            <a:ext cx="4139952" cy="4331967"/>
          </a:xfrm>
          <a:prstGeom prst="rect">
            <a:avLst/>
          </a:prstGeom>
          <a:noFill/>
        </p:spPr>
      </p:pic>
      <p:sp>
        <p:nvSpPr>
          <p:cNvPr id="6" name="מלבן 5"/>
          <p:cNvSpPr/>
          <p:nvPr/>
        </p:nvSpPr>
        <p:spPr>
          <a:xfrm>
            <a:off x="-108520" y="116632"/>
            <a:ext cx="9252520" cy="304698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hlaB" pitchFamily="2" charset="-79"/>
              </a:rPr>
              <a:t>המלך צדקיהו, אחרון מלכי יהודה, </a:t>
            </a:r>
          </a:p>
          <a:p>
            <a:pPr algn="ctr"/>
            <a:r>
              <a:rPr lang="he-IL" sz="4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hlaB" pitchFamily="2" charset="-79"/>
              </a:rPr>
              <a:t>ניסה לברוח מהעיר דרך מערה שהוליכה עד יריחו.</a:t>
            </a:r>
          </a:p>
          <a:p>
            <a:pPr algn="ctr"/>
            <a:r>
              <a:rPr lang="he-IL" sz="4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cs typeface="AhlaB" pitchFamily="2" charset="-79"/>
              </a:rPr>
              <a:t>אך גם הוא נפל בידי האויבים, כיצד??</a:t>
            </a:r>
            <a:endParaRPr lang="he-IL" sz="4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cs typeface="AhlaB" pitchFamily="2" charset="-79"/>
            </a:endParaRPr>
          </a:p>
        </p:txBody>
      </p:sp>
      <p:sp>
        <p:nvSpPr>
          <p:cNvPr id="7" name="מלבן 6"/>
          <p:cNvSpPr/>
          <p:nvPr/>
        </p:nvSpPr>
        <p:spPr>
          <a:xfrm>
            <a:off x="251520" y="1844824"/>
            <a:ext cx="853244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6000" b="1" cap="none" spc="0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N Hop" pitchFamily="2" charset="-79"/>
              </a:rPr>
              <a:t>"והבאתי אותו בבלה ואותה </a:t>
            </a:r>
          </a:p>
          <a:p>
            <a:pPr algn="ctr"/>
            <a:r>
              <a:rPr lang="he-IL" sz="6000" b="1" cap="none" spc="0" dirty="0" smtClean="0">
                <a:ln w="38100" cmpd="sng">
                  <a:solidFill>
                    <a:schemeClr val="bg1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cs typeface="BN Hop" pitchFamily="2" charset="-79"/>
              </a:rPr>
              <a:t>לא יראה ושם ימות!! כיצד??</a:t>
            </a:r>
            <a:endParaRPr lang="he-IL" sz="6000" b="1" cap="none" spc="0" dirty="0">
              <a:ln w="38100" cmpd="sng">
                <a:solidFill>
                  <a:schemeClr val="bg1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cs typeface="BN Hop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2048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mph" presetSubtype="1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36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37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קבוצה 7"/>
          <p:cNvGrpSpPr/>
          <p:nvPr/>
        </p:nvGrpSpPr>
        <p:grpSpPr>
          <a:xfrm>
            <a:off x="2987824" y="0"/>
            <a:ext cx="6696744" cy="4469905"/>
            <a:chOff x="395536" y="1700808"/>
            <a:chExt cx="8096250" cy="5334001"/>
          </a:xfrm>
        </p:grpSpPr>
        <p:pic>
          <p:nvPicPr>
            <p:cNvPr id="4" name="Picture 2" descr="https://www.otli.co.il/wp-content/uploads/2013/04/%d7%97%d7%95%d7%9e%d7%aa-%d7%99%d7%a8%d7%95%d7%a9%d7%9c%d7%99%d7%9d.jp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95536" y="1700808"/>
              <a:ext cx="8096250" cy="5334001"/>
            </a:xfrm>
            <a:prstGeom prst="rect">
              <a:avLst/>
            </a:prstGeom>
            <a:noFill/>
          </p:spPr>
        </p:pic>
        <p:grpSp>
          <p:nvGrpSpPr>
            <p:cNvPr id="5" name="קבוצה 4"/>
            <p:cNvGrpSpPr/>
            <p:nvPr/>
          </p:nvGrpSpPr>
          <p:grpSpPr>
            <a:xfrm>
              <a:off x="3779912" y="2852936"/>
              <a:ext cx="2448272" cy="2376264"/>
              <a:chOff x="4211960" y="2564904"/>
              <a:chExt cx="2448272" cy="2376264"/>
            </a:xfrm>
          </p:grpSpPr>
          <p:cxnSp>
            <p:nvCxnSpPr>
              <p:cNvPr id="6" name="מחבר ישר 5"/>
              <p:cNvCxnSpPr/>
              <p:nvPr/>
            </p:nvCxnSpPr>
            <p:spPr>
              <a:xfrm flipH="1">
                <a:off x="4211960" y="2564904"/>
                <a:ext cx="2448272" cy="2376264"/>
              </a:xfrm>
              <a:prstGeom prst="line">
                <a:avLst/>
              </a:prstGeom>
              <a:ln w="762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" name="אליפסה 6"/>
              <p:cNvSpPr/>
              <p:nvPr/>
            </p:nvSpPr>
            <p:spPr>
              <a:xfrm>
                <a:off x="4499992" y="3356992"/>
                <a:ext cx="1728192" cy="108012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/>
                <a:endParaRPr lang="he-IL"/>
              </a:p>
            </p:txBody>
          </p:sp>
        </p:grpSp>
      </p:grpSp>
      <p:pic>
        <p:nvPicPr>
          <p:cNvPr id="29700" name="Picture 4" descr="http://cafe.mouse.co.il/nodes/t/104/252/4/file_0_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010647"/>
            <a:ext cx="4267150" cy="2847353"/>
          </a:xfrm>
          <a:prstGeom prst="rect">
            <a:avLst/>
          </a:prstGeom>
          <a:noFill/>
        </p:spPr>
      </p:pic>
      <p:sp>
        <p:nvSpPr>
          <p:cNvPr id="15" name="אליפסה 14"/>
          <p:cNvSpPr/>
          <p:nvPr/>
        </p:nvSpPr>
        <p:spPr>
          <a:xfrm>
            <a:off x="7596336" y="5301208"/>
            <a:ext cx="360040" cy="4730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6" name="מחבר ישר 15"/>
          <p:cNvCxnSpPr/>
          <p:nvPr/>
        </p:nvCxnSpPr>
        <p:spPr>
          <a:xfrm flipH="1">
            <a:off x="7524328" y="5229200"/>
            <a:ext cx="523337" cy="5067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אליפסה 16"/>
          <p:cNvSpPr/>
          <p:nvPr/>
        </p:nvSpPr>
        <p:spPr>
          <a:xfrm>
            <a:off x="6372200" y="5517232"/>
            <a:ext cx="360040" cy="4730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18" name="מחבר ישר 17"/>
          <p:cNvCxnSpPr/>
          <p:nvPr/>
        </p:nvCxnSpPr>
        <p:spPr>
          <a:xfrm flipH="1">
            <a:off x="6300192" y="5445224"/>
            <a:ext cx="523337" cy="5067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אליפסה 18"/>
          <p:cNvSpPr/>
          <p:nvPr/>
        </p:nvSpPr>
        <p:spPr>
          <a:xfrm>
            <a:off x="8316416" y="6021288"/>
            <a:ext cx="360040" cy="473095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cxnSp>
        <p:nvCxnSpPr>
          <p:cNvPr id="20" name="מחבר ישר 19"/>
          <p:cNvCxnSpPr/>
          <p:nvPr/>
        </p:nvCxnSpPr>
        <p:spPr>
          <a:xfrm flipH="1">
            <a:off x="8244408" y="5949280"/>
            <a:ext cx="523337" cy="506781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קבוצה 27"/>
          <p:cNvGrpSpPr/>
          <p:nvPr/>
        </p:nvGrpSpPr>
        <p:grpSpPr>
          <a:xfrm>
            <a:off x="0" y="1124744"/>
            <a:ext cx="3653980" cy="2923184"/>
            <a:chOff x="0" y="1124744"/>
            <a:chExt cx="3653980" cy="2923184"/>
          </a:xfrm>
        </p:grpSpPr>
        <p:pic>
          <p:nvPicPr>
            <p:cNvPr id="29698" name="Picture 2" descr="http://img2.tapuz.co.il/forums/1_167316983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0" y="1124744"/>
              <a:ext cx="3653980" cy="2923184"/>
            </a:xfrm>
            <a:prstGeom prst="rect">
              <a:avLst/>
            </a:prstGeom>
            <a:noFill/>
          </p:spPr>
        </p:pic>
        <p:sp>
          <p:nvSpPr>
            <p:cNvPr id="10" name="אליפסה 9"/>
            <p:cNvSpPr/>
            <p:nvPr/>
          </p:nvSpPr>
          <p:spPr>
            <a:xfrm>
              <a:off x="1835696" y="2060848"/>
              <a:ext cx="360040" cy="473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11" name="מחבר ישר 10"/>
            <p:cNvCxnSpPr/>
            <p:nvPr/>
          </p:nvCxnSpPr>
          <p:spPr>
            <a:xfrm flipH="1">
              <a:off x="1763688" y="1988840"/>
              <a:ext cx="523337" cy="50678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אליפסה 20"/>
            <p:cNvSpPr/>
            <p:nvPr/>
          </p:nvSpPr>
          <p:spPr>
            <a:xfrm>
              <a:off x="1547664" y="2780928"/>
              <a:ext cx="360040" cy="473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2" name="מחבר ישר 21"/>
            <p:cNvCxnSpPr/>
            <p:nvPr/>
          </p:nvCxnSpPr>
          <p:spPr>
            <a:xfrm flipH="1">
              <a:off x="1475656" y="2780928"/>
              <a:ext cx="523337" cy="50678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אליפסה 22"/>
            <p:cNvSpPr/>
            <p:nvPr/>
          </p:nvSpPr>
          <p:spPr>
            <a:xfrm>
              <a:off x="1115616" y="2564904"/>
              <a:ext cx="360040" cy="473095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cxnSp>
          <p:nvCxnSpPr>
            <p:cNvPr id="24" name="מחבר ישר 23"/>
            <p:cNvCxnSpPr/>
            <p:nvPr/>
          </p:nvCxnSpPr>
          <p:spPr>
            <a:xfrm flipH="1">
              <a:off x="1043608" y="2492896"/>
              <a:ext cx="523337" cy="50678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מלבן 24"/>
          <p:cNvSpPr/>
          <p:nvPr/>
        </p:nvSpPr>
        <p:spPr>
          <a:xfrm rot="20425308">
            <a:off x="1357930" y="4590979"/>
            <a:ext cx="7906332" cy="64633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3600" b="1" cap="none" spc="0" dirty="0" smtClean="0">
                <a:ln w="315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ddamMF" pitchFamily="2" charset="-79"/>
              </a:rPr>
              <a:t>הרסתם כרם שהשומר הלך לו!</a:t>
            </a:r>
            <a:endParaRPr lang="he-IL" sz="3600" b="1" cap="none" spc="0" dirty="0">
              <a:ln w="3155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AddamMF" pitchFamily="2" charset="-79"/>
            </a:endParaRPr>
          </a:p>
        </p:txBody>
      </p:sp>
      <p:sp>
        <p:nvSpPr>
          <p:cNvPr id="26" name="מלבן 25"/>
          <p:cNvSpPr/>
          <p:nvPr/>
        </p:nvSpPr>
        <p:spPr>
          <a:xfrm rot="1596676">
            <a:off x="-284190" y="1581158"/>
            <a:ext cx="5690982" cy="76944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4400" b="1" cap="none" spc="0" dirty="0" smtClean="0">
                <a:ln w="3155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cs typeface="AbraKadabra" pitchFamily="2" charset="-79"/>
              </a:rPr>
              <a:t>הרסתם בית שאדונו אינו בתוכו!</a:t>
            </a:r>
            <a:endParaRPr lang="he-IL" sz="4400" b="1" cap="none" spc="0" dirty="0">
              <a:ln w="3155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cs typeface="AbraKadabra" pitchFamily="2" charset="-79"/>
            </a:endParaRPr>
          </a:p>
        </p:txBody>
      </p:sp>
      <p:sp>
        <p:nvSpPr>
          <p:cNvPr id="27" name="מלבן 26"/>
          <p:cNvSpPr/>
          <p:nvPr/>
        </p:nvSpPr>
        <p:spPr>
          <a:xfrm>
            <a:off x="-392586" y="1268760"/>
            <a:ext cx="9536586" cy="36317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N Sandman" pitchFamily="2" charset="-79"/>
              </a:rPr>
              <a:t>בית שרוף </a:t>
            </a:r>
          </a:p>
          <a:p>
            <a:pPr algn="ctr"/>
            <a:r>
              <a:rPr lang="he-IL" sz="115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cs typeface="BN Sandman" pitchFamily="2" charset="-79"/>
              </a:rPr>
              <a:t>שרפתם!!</a:t>
            </a:r>
            <a:endParaRPr lang="he-IL" sz="115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cs typeface="BN Sandman" pitchFamily="2" charset="-79"/>
            </a:endParaRPr>
          </a:p>
        </p:txBody>
      </p:sp>
      <p:pic>
        <p:nvPicPr>
          <p:cNvPr id="11266" name="Picture 2" descr="http://pixabay.com/static/uploads/photo/2014/01/13/17/12/fire-243689_6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126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templeinstitute.org/gallery_images/destruction_temp_2_gallery.jpg#babylon%20destroying%20the%20temple%20500x34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24152" cy="6858000"/>
          </a:xfrm>
          <a:prstGeom prst="rect">
            <a:avLst/>
          </a:prstGeom>
          <a:noFill/>
        </p:spPr>
      </p:pic>
      <p:sp>
        <p:nvSpPr>
          <p:cNvPr id="6" name="מלבן 5"/>
          <p:cNvSpPr/>
          <p:nvPr/>
        </p:nvSpPr>
        <p:spPr>
          <a:xfrm>
            <a:off x="261439" y="188640"/>
            <a:ext cx="8882560" cy="53860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Spotnik" pitchFamily="2" charset="-79"/>
              </a:rPr>
              <a:t>קריה כבושה כבשתם!</a:t>
            </a:r>
          </a:p>
          <a:p>
            <a:pPr algn="ctr"/>
            <a:r>
              <a:rPr lang="he-IL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Spotnik" pitchFamily="2" charset="-79"/>
              </a:rPr>
              <a:t>עם הרוג הרגתם!</a:t>
            </a:r>
          </a:p>
          <a:p>
            <a:pPr algn="ctr"/>
            <a:r>
              <a:rPr lang="he-IL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DGL Spotnik" pitchFamily="2" charset="-79"/>
              </a:rPr>
              <a:t>בית שרוף שרפתם!</a:t>
            </a:r>
          </a:p>
          <a:p>
            <a:pPr algn="ctr"/>
            <a:endParaRPr lang="he-IL" sz="66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DGL Spotnik" pitchFamily="2" charset="-79"/>
            </a:endParaRPr>
          </a:p>
          <a:p>
            <a:pPr algn="ctr"/>
            <a:r>
              <a:rPr lang="he-IL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BN Pop Boys" pitchFamily="2" charset="-79"/>
              </a:rPr>
              <a:t>במה תתגאו?!</a:t>
            </a:r>
            <a:endParaRPr lang="he-IL" sz="8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BN Pop Boys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434</Words>
  <Application>Microsoft Office PowerPoint</Application>
  <PresentationFormat>‫הצגה על המסך (4:3)</PresentationFormat>
  <Paragraphs>72</Paragraphs>
  <Slides>19</Slides>
  <Notes>1</Notes>
  <HiddenSlides>0</HiddenSlides>
  <MMClips>0</MMClips>
  <ScaleCrop>false</ScaleCrop>
  <HeadingPairs>
    <vt:vector size="8" baseType="variant">
      <vt:variant>
        <vt:lpstr>גופנים בשימוש</vt:lpstr>
      </vt:variant>
      <vt:variant>
        <vt:i4>15</vt:i4>
      </vt:variant>
      <vt:variant>
        <vt:lpstr>ערכת נושא</vt:lpstr>
      </vt:variant>
      <vt:variant>
        <vt:i4>1</vt:i4>
      </vt:variant>
      <vt:variant>
        <vt:lpstr>שרתי OLE מוטבעים</vt:lpstr>
      </vt:variant>
      <vt:variant>
        <vt:i4>1</vt:i4>
      </vt:variant>
      <vt:variant>
        <vt:lpstr>כותרות שקופיות</vt:lpstr>
      </vt:variant>
      <vt:variant>
        <vt:i4>19</vt:i4>
      </vt:variant>
    </vt:vector>
  </HeadingPairs>
  <TitlesOfParts>
    <vt:vector size="36" baseType="lpstr">
      <vt:lpstr>AhlaB</vt:lpstr>
      <vt:lpstr>BN Sandman</vt:lpstr>
      <vt:lpstr>Aspect</vt:lpstr>
      <vt:lpstr>BN Hop</vt:lpstr>
      <vt:lpstr>ComicsH</vt:lpstr>
      <vt:lpstr>Calibri</vt:lpstr>
      <vt:lpstr>DGL Adva</vt:lpstr>
      <vt:lpstr>DGL Spotnik</vt:lpstr>
      <vt:lpstr>Acheneli</vt:lpstr>
      <vt:lpstr>BN Pop Boys</vt:lpstr>
      <vt:lpstr>BN Begilophim</vt:lpstr>
      <vt:lpstr>AddamMF</vt:lpstr>
      <vt:lpstr>AbraKadabra</vt:lpstr>
      <vt:lpstr>Arial</vt:lpstr>
      <vt:lpstr>Times New Roman</vt:lpstr>
      <vt:lpstr>ערכת נושא Office</vt:lpstr>
      <vt:lpstr>אובייקט מעטפת של כורך האובייקטים</vt:lpstr>
      <vt:lpstr>מצגת של PowerPoint</vt:lpstr>
      <vt:lpstr>מצגת של PowerPoint</vt:lpstr>
      <vt:lpstr>מצגת של PowerPoint</vt:lpstr>
      <vt:lpstr>100 שנה שלמות חיכה בורא עולם שנשוב אליו טרם יחריב את בית המקדש.</vt:lpstr>
      <vt:lpstr>מצגת של PowerPoint</vt:lpstr>
      <vt:lpstr>"כיוון שיצא ירמיהו מירושלים, ירד מלאך  מן השמים ונתן רגליו על חומות ירושלים ופרצן. קרא ואמר: "יבואו השונאים ויכנסו לבית שאדונו אינו בתוכו, ויבזו אותו ויחריבוהו. ויכנסו לכרם שהשומר הניחו והלך לו, ויקצצו את גפיו, שלא תהיו משתבחים ואומרים: "אתם כבשתם אותה" קריה כבושה כבשתם עם הרוג הרגתם, בית שרוף שרפתם"!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מצגת של PowerPoint</vt:lpstr>
      <vt:lpstr>"כל רעיה בגדו בה היו לה לאוייבים.."</vt:lpstr>
      <vt:lpstr>מצגת של PowerPoint</vt:lpstr>
      <vt:lpstr>ובינתיים בארץ.. גדליה בן אחיקם מנסה לחזק את שארית הפילטה שנשארה מעם ישראל- אלו העניים. לאחר זמן חזרו ארצה אף יהודים שברחו מפחד המלחמה למדינות סמוכות כמו אדום, עמון ומואב. </vt:lpstr>
      <vt:lpstr>מצגת של PowerPoint</vt:lpstr>
      <vt:lpstr>מצגת של PowerPoint</vt:lpstr>
      <vt:lpstr>מצגת של PowerPoint</vt:lpstr>
      <vt:lpstr>מצגת של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yosef home</dc:creator>
  <cp:lastModifiedBy>yosef zini</cp:lastModifiedBy>
  <cp:revision>24</cp:revision>
  <dcterms:created xsi:type="dcterms:W3CDTF">2015-07-21T20:02:41Z</dcterms:created>
  <dcterms:modified xsi:type="dcterms:W3CDTF">2016-01-13T18:44:48Z</dcterms:modified>
</cp:coreProperties>
</file>