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145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A45B4-8D98-4D16-85AF-D27FFB1E3381}" type="datetimeFigureOut">
              <a:rPr lang="he-IL" smtClean="0"/>
              <a:pPr/>
              <a:t>ג'/כסלו/תשע"ב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E74F7-4130-42EC-935C-97BD2C4775A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268760" y="1547664"/>
          <a:ext cx="4536504" cy="3816424"/>
        </p:xfrm>
        <a:graphic>
          <a:graphicData uri="http://schemas.openxmlformats.org/drawingml/2006/table">
            <a:tbl>
              <a:tblPr rtl="1"/>
              <a:tblGrid>
                <a:gridCol w="409626"/>
                <a:gridCol w="1293586"/>
                <a:gridCol w="1506775"/>
                <a:gridCol w="1326517"/>
              </a:tblGrid>
              <a:tr h="477053"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י</a:t>
                      </a:r>
                      <a:endParaRPr lang="en-US" sz="8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4x6=</a:t>
                      </a:r>
                      <a:endParaRPr lang="en-US" sz="8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ר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2x5=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כ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7x4=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ו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6x1=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י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8x3=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פ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6x2=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ת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4x8=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ה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4x4=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מ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4x9=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נ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9x5=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פ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3x4=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ת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8x4=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נ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5x8=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ו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hlaB" pitchFamily="2" charset="-79"/>
                        </a:rPr>
                        <a:t>3x2=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ד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7x2=</a:t>
                      </a:r>
                      <a:endParaRPr lang="en-US" sz="8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AhlaB" pitchFamily="2" charset="-79"/>
                        </a:rPr>
                        <a:t>א</a:t>
                      </a:r>
                      <a:endParaRPr lang="en-US" sz="8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7x3=</a:t>
                      </a:r>
                      <a:endParaRPr lang="en-US" sz="8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476674" y="5724128"/>
          <a:ext cx="5976664" cy="780643"/>
        </p:xfrm>
        <a:graphic>
          <a:graphicData uri="http://schemas.openxmlformats.org/drawingml/2006/table">
            <a:tbl>
              <a:tblPr rtl="1"/>
              <a:tblGrid>
                <a:gridCol w="747083"/>
                <a:gridCol w="747083"/>
                <a:gridCol w="747083"/>
                <a:gridCol w="747083"/>
                <a:gridCol w="747083"/>
                <a:gridCol w="747083"/>
                <a:gridCol w="747083"/>
                <a:gridCol w="747083"/>
              </a:tblGrid>
              <a:tr h="41488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6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2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Guttman Yad-Brush"/>
                        </a:rPr>
                        <a:t>24</a:t>
                      </a:r>
                      <a:endParaRPr lang="en-US" sz="1000" dirty="0">
                        <a:latin typeface="Times New Roman"/>
                        <a:ea typeface="Times New Roman"/>
                        <a:cs typeface="Davi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Guttman Yad-Brush"/>
                        </a:rPr>
                        <a:t>12</a:t>
                      </a:r>
                      <a:endParaRPr lang="en-US" sz="1000" dirty="0">
                        <a:latin typeface="Times New Roman"/>
                        <a:ea typeface="Times New Roman"/>
                        <a:cs typeface="Davi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Guttman Yad-Brush"/>
                        </a:rPr>
                        <a:t>16</a:t>
                      </a:r>
                      <a:endParaRPr lang="en-US" sz="1000" dirty="0">
                        <a:latin typeface="Times New Roman"/>
                        <a:ea typeface="Times New Roman"/>
                        <a:cs typeface="Davi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600" dirty="0">
                        <a:latin typeface="Times New Roman"/>
                        <a:ea typeface="Times New Roman"/>
                        <a:cs typeface="Guttman Yad-Brush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Guttman Yad-Brush"/>
                        </a:rPr>
                        <a:t>36</a:t>
                      </a:r>
                      <a:endParaRPr lang="en-US" sz="1000" dirty="0">
                        <a:latin typeface="Times New Roman"/>
                        <a:ea typeface="Times New Roman"/>
                        <a:cs typeface="Davi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Guttman Yad-Brush"/>
                        </a:rPr>
                        <a:t>21</a:t>
                      </a:r>
                      <a:endParaRPr lang="en-US" sz="1000" dirty="0">
                        <a:latin typeface="Times New Roman"/>
                        <a:ea typeface="Times New Roman"/>
                        <a:cs typeface="Davi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Guttman Yad-Brush"/>
                        </a:rPr>
                        <a:t>6</a:t>
                      </a:r>
                      <a:endParaRPr lang="en-US" sz="1000" dirty="0">
                        <a:latin typeface="Times New Roman"/>
                        <a:ea typeface="Times New Roman"/>
                        <a:cs typeface="Davi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Guttman Yad-Brush"/>
                        </a:rPr>
                        <a:t>14</a:t>
                      </a:r>
                      <a:endParaRPr lang="en-US" sz="1000" dirty="0">
                        <a:latin typeface="Times New Roman"/>
                        <a:ea typeface="Times New Roman"/>
                        <a:cs typeface="Davi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260648" y="6804248"/>
          <a:ext cx="6453342" cy="845434"/>
        </p:xfrm>
        <a:graphic>
          <a:graphicData uri="http://schemas.openxmlformats.org/drawingml/2006/table">
            <a:tbl>
              <a:tblPr rtl="1"/>
              <a:tblGrid>
                <a:gridCol w="717038"/>
                <a:gridCol w="717038"/>
                <a:gridCol w="717038"/>
                <a:gridCol w="717038"/>
                <a:gridCol w="717038"/>
                <a:gridCol w="717038"/>
                <a:gridCol w="717038"/>
                <a:gridCol w="717038"/>
                <a:gridCol w="717038"/>
              </a:tblGrid>
              <a:tr h="479674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6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Times New Roman"/>
                          <a:ea typeface="Times New Roman"/>
                          <a:cs typeface="AhlaB" pitchFamily="2" charset="-79"/>
                        </a:rPr>
                        <a:t>_____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12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32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10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12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6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latin typeface="Times New Roman"/>
                          <a:ea typeface="Times New Roman"/>
                          <a:cs typeface="AhlaB" pitchFamily="2" charset="-79"/>
                        </a:rPr>
                        <a:t>40</a:t>
                      </a:r>
                      <a:endParaRPr lang="en-US" sz="10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latin typeface="Times New Roman"/>
                          <a:ea typeface="Times New Roman"/>
                          <a:cs typeface="AhlaB" pitchFamily="2" charset="-79"/>
                        </a:rPr>
                        <a:t>28</a:t>
                      </a:r>
                      <a:endParaRPr lang="en-US" sz="10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latin typeface="Times New Roman"/>
                          <a:ea typeface="Times New Roman"/>
                          <a:cs typeface="AhlaB" pitchFamily="2" charset="-79"/>
                        </a:rPr>
                        <a:t>6</a:t>
                      </a:r>
                      <a:endParaRPr lang="en-US" sz="100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Times New Roman"/>
                          <a:ea typeface="Times New Roman"/>
                          <a:cs typeface="AhlaB" pitchFamily="2" charset="-79"/>
                        </a:rPr>
                        <a:t>40</a:t>
                      </a:r>
                      <a:endParaRPr lang="en-US" sz="1000" dirty="0">
                        <a:latin typeface="Times New Roman"/>
                        <a:ea typeface="Times New Roman"/>
                        <a:cs typeface="AhlaB" pitchFamily="2" charset="-79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96752" y="331803"/>
            <a:ext cx="4464496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r>
              <a:rPr kumimoji="0" lang="he-IL" sz="28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hlaB" pitchFamily="2" charset="-79"/>
              </a:rPr>
              <a:t>כפל עד 40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hlaB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11163" algn="l"/>
              </a:tabLst>
            </a:pPr>
            <a:r>
              <a:rPr kumimoji="0" lang="he-IL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laB" pitchFamily="2" charset="-79"/>
              </a:rPr>
              <a:t>פתור את התרגילים הבאים</a:t>
            </a:r>
            <a:r>
              <a:rPr kumimoji="0" lang="he-IL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laB" pitchFamily="2" charset="-79"/>
              </a:rPr>
              <a:t> ורשם את האות המתאימה במקום התוצאה </a:t>
            </a:r>
            <a:endParaRPr kumimoji="0" lang="en-US" sz="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laB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laB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3296" y="26204"/>
            <a:ext cx="6926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AhlaB" pitchFamily="2" charset="-79"/>
              </a:rPr>
              <a:t>בס"</a:t>
            </a:r>
            <a:r>
              <a:rPr lang="he-IL" dirty="0" smtClean="0">
                <a:cs typeface="AhlaB" pitchFamily="2" charset="-79"/>
              </a:rPr>
              <a:t>ד</a:t>
            </a:r>
            <a:endParaRPr lang="he-IL" dirty="0">
              <a:cs typeface="AhlaB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קבוצה 26"/>
          <p:cNvGrpSpPr/>
          <p:nvPr/>
        </p:nvGrpSpPr>
        <p:grpSpPr>
          <a:xfrm>
            <a:off x="92675" y="1691680"/>
            <a:ext cx="6504677" cy="6129972"/>
            <a:chOff x="92675" y="2195736"/>
            <a:chExt cx="6504677" cy="6129972"/>
          </a:xfrm>
        </p:grpSpPr>
        <p:pic>
          <p:nvPicPr>
            <p:cNvPr id="11" name="Picture 10" descr="http://web.macam98.ac.il/~olzang/tg/pf/marg1/Image2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8920" y="2267744"/>
              <a:ext cx="1368152" cy="936104"/>
            </a:xfrm>
            <a:prstGeom prst="rect">
              <a:avLst/>
            </a:prstGeom>
            <a:noFill/>
          </p:spPr>
        </p:pic>
        <p:pic>
          <p:nvPicPr>
            <p:cNvPr id="12" name="Picture 11" descr="http://web.macam98.ac.il/~olzang/tg/pf/marg1/Image3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97338" y="2195736"/>
              <a:ext cx="1352550" cy="936104"/>
            </a:xfrm>
            <a:prstGeom prst="rect">
              <a:avLst/>
            </a:prstGeom>
            <a:noFill/>
          </p:spPr>
        </p:pic>
        <p:pic>
          <p:nvPicPr>
            <p:cNvPr id="13" name="Picture 1" descr="http://web.macam98.ac.il/~olzang/tg/pf/marg1/Image1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648" y="2267744"/>
              <a:ext cx="1368152" cy="936104"/>
            </a:xfrm>
            <a:prstGeom prst="rect">
              <a:avLst/>
            </a:prstGeom>
            <a:noFill/>
          </p:spPr>
        </p:pic>
        <p:pic>
          <p:nvPicPr>
            <p:cNvPr id="2" name="Picture 1" descr="http://web.macam98.ac.il/~olzang/tg/pf/marg1/Image4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6250" y="3779912"/>
              <a:ext cx="1352550" cy="936104"/>
            </a:xfrm>
            <a:prstGeom prst="rect">
              <a:avLst/>
            </a:prstGeom>
            <a:noFill/>
          </p:spPr>
        </p:pic>
        <p:pic>
          <p:nvPicPr>
            <p:cNvPr id="3" name="Picture 2" descr="http://web.macam98.ac.il/~olzang/tg/pf/marg1/Image5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08920" y="3779912"/>
              <a:ext cx="1368152" cy="936104"/>
            </a:xfrm>
            <a:prstGeom prst="rect">
              <a:avLst/>
            </a:prstGeom>
            <a:noFill/>
          </p:spPr>
        </p:pic>
        <p:pic>
          <p:nvPicPr>
            <p:cNvPr id="4" name="Picture 3" descr="http://web.macam98.ac.il/~olzang/tg/pf/marg1/Image6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81736" y="3779912"/>
              <a:ext cx="1371600" cy="936104"/>
            </a:xfrm>
            <a:prstGeom prst="rect">
              <a:avLst/>
            </a:prstGeom>
            <a:noFill/>
          </p:spPr>
        </p:pic>
        <p:pic>
          <p:nvPicPr>
            <p:cNvPr id="5" name="Picture 4" descr="http://web.macam98.ac.il/~olzang/tg/pf/marg1/Image7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0648" y="5220072"/>
              <a:ext cx="1352550" cy="936104"/>
            </a:xfrm>
            <a:prstGeom prst="rect">
              <a:avLst/>
            </a:prstGeom>
            <a:noFill/>
          </p:spPr>
        </p:pic>
        <p:pic>
          <p:nvPicPr>
            <p:cNvPr id="6" name="Picture 5" descr="http://web.macam98.ac.il/~olzang/tg/pf/marg1/Image8.gi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08920" y="5292080"/>
              <a:ext cx="1368152" cy="871786"/>
            </a:xfrm>
            <a:prstGeom prst="rect">
              <a:avLst/>
            </a:prstGeom>
            <a:noFill/>
          </p:spPr>
        </p:pic>
        <p:pic>
          <p:nvPicPr>
            <p:cNvPr id="7" name="Picture 6" descr="http://web.macam98.ac.il/~olzang/tg/pf/marg1/Image9.gi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81736" y="5292080"/>
              <a:ext cx="1368152" cy="864096"/>
            </a:xfrm>
            <a:prstGeom prst="rect">
              <a:avLst/>
            </a:prstGeom>
            <a:noFill/>
          </p:spPr>
        </p:pic>
        <p:pic>
          <p:nvPicPr>
            <p:cNvPr id="8" name="Picture 7" descr="http://web.macam98.ac.il/~olzang/tg/pf/marg1/Image10.gi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0648" y="6876256"/>
              <a:ext cx="1352550" cy="936104"/>
            </a:xfrm>
            <a:prstGeom prst="rect">
              <a:avLst/>
            </a:prstGeom>
            <a:noFill/>
          </p:spPr>
        </p:pic>
        <p:pic>
          <p:nvPicPr>
            <p:cNvPr id="9" name="Picture 8" descr="http://web.macam98.ac.il/~olzang/tg/pf/marg1/Image11.gi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708920" y="6876256"/>
              <a:ext cx="1368152" cy="1008112"/>
            </a:xfrm>
            <a:prstGeom prst="rect">
              <a:avLst/>
            </a:prstGeom>
            <a:noFill/>
          </p:spPr>
        </p:pic>
        <p:pic>
          <p:nvPicPr>
            <p:cNvPr id="10" name="Picture 9" descr="http://web.macam98.ac.il/~olzang/tg/pf/marg1/Image12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81736" y="6876256"/>
              <a:ext cx="1368151" cy="1008112"/>
            </a:xfrm>
            <a:prstGeom prst="rect">
              <a:avLst/>
            </a:prstGeom>
            <a:noFill/>
          </p:spPr>
        </p:pic>
        <p:sp>
          <p:nvSpPr>
            <p:cNvPr id="15" name="מלבן 14"/>
            <p:cNvSpPr/>
            <p:nvPr/>
          </p:nvSpPr>
          <p:spPr>
            <a:xfrm>
              <a:off x="2540947" y="7956376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2564904" y="3275856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17" name="מלבן 16"/>
            <p:cNvSpPr/>
            <p:nvPr/>
          </p:nvSpPr>
          <p:spPr>
            <a:xfrm>
              <a:off x="4989219" y="7956376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18" name="מלבן 17"/>
            <p:cNvSpPr/>
            <p:nvPr/>
          </p:nvSpPr>
          <p:spPr>
            <a:xfrm>
              <a:off x="4989219" y="3266564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19" name="מלבן 18"/>
            <p:cNvSpPr/>
            <p:nvPr/>
          </p:nvSpPr>
          <p:spPr>
            <a:xfrm>
              <a:off x="2540947" y="4788024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20" name="מלבן 19"/>
            <p:cNvSpPr/>
            <p:nvPr/>
          </p:nvSpPr>
          <p:spPr>
            <a:xfrm>
              <a:off x="2564904" y="6290900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21" name="מלבן 20"/>
            <p:cNvSpPr/>
            <p:nvPr/>
          </p:nvSpPr>
          <p:spPr>
            <a:xfrm>
              <a:off x="4941168" y="6300192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4989219" y="4778732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23" name="מלבן 22"/>
            <p:cNvSpPr/>
            <p:nvPr/>
          </p:nvSpPr>
          <p:spPr>
            <a:xfrm>
              <a:off x="164683" y="7947084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24" name="מלבן 23"/>
            <p:cNvSpPr/>
            <p:nvPr/>
          </p:nvSpPr>
          <p:spPr>
            <a:xfrm>
              <a:off x="116632" y="6290900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25" name="מלבן 24"/>
            <p:cNvSpPr/>
            <p:nvPr/>
          </p:nvSpPr>
          <p:spPr>
            <a:xfrm>
              <a:off x="92675" y="4788024"/>
              <a:ext cx="16081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__  </a:t>
              </a:r>
              <a:r>
                <a:rPr lang="he-IL" dirty="0" smtClean="0"/>
                <a:t>= </a:t>
              </a:r>
              <a:r>
                <a:rPr lang="he-IL" dirty="0" smtClean="0"/>
                <a:t>__  </a:t>
              </a:r>
              <a:r>
                <a:rPr lang="he-IL" dirty="0" smtClean="0"/>
                <a:t>+ __</a:t>
              </a:r>
              <a:endParaRPr lang="he-IL" dirty="0"/>
            </a:p>
          </p:txBody>
        </p:sp>
        <p:sp>
          <p:nvSpPr>
            <p:cNvPr id="26" name="מלבן 25"/>
            <p:cNvSpPr/>
            <p:nvPr/>
          </p:nvSpPr>
          <p:spPr>
            <a:xfrm>
              <a:off x="260648" y="3266564"/>
              <a:ext cx="1223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dirty="0" smtClean="0"/>
                <a:t>8</a:t>
              </a:r>
              <a:r>
                <a:rPr lang="he-IL" dirty="0" smtClean="0"/>
                <a:t>  </a:t>
              </a:r>
              <a:r>
                <a:rPr lang="he-IL" dirty="0" smtClean="0"/>
                <a:t>= 6</a:t>
              </a:r>
              <a:r>
                <a:rPr lang="he-IL" dirty="0" smtClean="0"/>
                <a:t>  </a:t>
              </a:r>
              <a:r>
                <a:rPr lang="he-IL" dirty="0" smtClean="0"/>
                <a:t>+ 2</a:t>
              </a:r>
              <a:endParaRPr lang="he-IL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852936" y="251520"/>
            <a:ext cx="10081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 smtClean="0">
                <a:solidFill>
                  <a:schemeClr val="accent1">
                    <a:lumMod val="75000"/>
                  </a:schemeClr>
                </a:solidFill>
                <a:cs typeface="AhlaB" pitchFamily="2" charset="-79"/>
              </a:rPr>
              <a:t>דומינו</a:t>
            </a:r>
            <a:endParaRPr lang="he-IL" sz="2800" b="1" u="sng" dirty="0">
              <a:solidFill>
                <a:schemeClr val="accent1">
                  <a:lumMod val="75000"/>
                </a:schemeClr>
              </a:solidFill>
              <a:cs typeface="AhlaB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12976" y="971600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cs typeface="AhlaB" pitchFamily="2" charset="-79"/>
              </a:rPr>
              <a:t>כתבי תרגיל מתאים לכל דומינו</a:t>
            </a:r>
            <a:endParaRPr lang="he-IL" dirty="0">
              <a:cs typeface="AhlaB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3296" y="26204"/>
            <a:ext cx="6926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AhlaB" pitchFamily="2" charset="-79"/>
              </a:rPr>
              <a:t>בס"</a:t>
            </a:r>
            <a:r>
              <a:rPr lang="he-IL" dirty="0" smtClean="0">
                <a:cs typeface="AhlaB" pitchFamily="2" charset="-79"/>
              </a:rPr>
              <a:t>ד</a:t>
            </a:r>
            <a:endParaRPr lang="he-IL" dirty="0">
              <a:cs typeface="AhlaB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קבוצה 72"/>
          <p:cNvGrpSpPr/>
          <p:nvPr/>
        </p:nvGrpSpPr>
        <p:grpSpPr>
          <a:xfrm>
            <a:off x="1124744" y="1835696"/>
            <a:ext cx="4680520" cy="5737993"/>
            <a:chOff x="1124744" y="1979712"/>
            <a:chExt cx="4680520" cy="5737993"/>
          </a:xfrm>
        </p:grpSpPr>
        <p:grpSp>
          <p:nvGrpSpPr>
            <p:cNvPr id="9" name="קבוצה 8"/>
            <p:cNvGrpSpPr/>
            <p:nvPr/>
          </p:nvGrpSpPr>
          <p:grpSpPr>
            <a:xfrm>
              <a:off x="4797152" y="1979712"/>
              <a:ext cx="1008112" cy="648072"/>
              <a:chOff x="5301208" y="1547664"/>
              <a:chExt cx="1008112" cy="648072"/>
            </a:xfrm>
          </p:grpSpPr>
          <p:grpSp>
            <p:nvGrpSpPr>
              <p:cNvPr id="6" name="קבוצה 5"/>
              <p:cNvGrpSpPr/>
              <p:nvPr/>
            </p:nvGrpSpPr>
            <p:grpSpPr>
              <a:xfrm>
                <a:off x="5301208" y="1547664"/>
                <a:ext cx="864096" cy="646331"/>
                <a:chOff x="5301208" y="1547664"/>
                <a:chExt cx="864096" cy="646331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5301208" y="1547664"/>
                  <a:ext cx="864096" cy="64633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4376</a:t>
                  </a:r>
                  <a:endParaRPr lang="he-IL" dirty="0" smtClean="0">
                    <a:cs typeface="AhlaB" pitchFamily="2" charset="-79"/>
                  </a:endParaRPr>
                </a:p>
                <a:p>
                  <a:r>
                    <a:rPr lang="he-IL" dirty="0" smtClean="0">
                      <a:cs typeface="AhlaB" pitchFamily="2" charset="-79"/>
                    </a:rPr>
                    <a:t>2246</a:t>
                  </a:r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5445224" y="1682388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+</a:t>
                  </a:r>
                  <a:endParaRPr lang="he-IL" dirty="0">
                    <a:cs typeface="AhlaB" pitchFamily="2" charset="-79"/>
                  </a:endParaRPr>
                </a:p>
              </p:txBody>
            </p:sp>
          </p:grpSp>
          <p:cxnSp>
            <p:nvCxnSpPr>
              <p:cNvPr id="8" name="מחבר ישר 7"/>
              <p:cNvCxnSpPr/>
              <p:nvPr/>
            </p:nvCxnSpPr>
            <p:spPr>
              <a:xfrm>
                <a:off x="5373216" y="2195736"/>
                <a:ext cx="93610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קבוצה 9"/>
            <p:cNvGrpSpPr/>
            <p:nvPr/>
          </p:nvGrpSpPr>
          <p:grpSpPr>
            <a:xfrm>
              <a:off x="4797152" y="3275856"/>
              <a:ext cx="1008112" cy="648072"/>
              <a:chOff x="5301208" y="1547664"/>
              <a:chExt cx="1008112" cy="648072"/>
            </a:xfrm>
          </p:grpSpPr>
          <p:grpSp>
            <p:nvGrpSpPr>
              <p:cNvPr id="11" name="קבוצה 5"/>
              <p:cNvGrpSpPr/>
              <p:nvPr/>
            </p:nvGrpSpPr>
            <p:grpSpPr>
              <a:xfrm>
                <a:off x="5301208" y="1547664"/>
                <a:ext cx="864096" cy="646331"/>
                <a:chOff x="5301208" y="1547664"/>
                <a:chExt cx="864096" cy="646331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5301208" y="1547664"/>
                  <a:ext cx="864096" cy="64633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5662</a:t>
                  </a:r>
                </a:p>
                <a:p>
                  <a:r>
                    <a:rPr lang="he-IL" dirty="0" smtClean="0">
                      <a:cs typeface="AhlaB" pitchFamily="2" charset="-79"/>
                    </a:rPr>
                    <a:t>1234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445224" y="1682388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+</a:t>
                  </a:r>
                  <a:endParaRPr lang="he-IL" dirty="0">
                    <a:cs typeface="AhlaB" pitchFamily="2" charset="-79"/>
                  </a:endParaRPr>
                </a:p>
              </p:txBody>
            </p:sp>
          </p:grpSp>
          <p:cxnSp>
            <p:nvCxnSpPr>
              <p:cNvPr id="12" name="מחבר ישר 11"/>
              <p:cNvCxnSpPr/>
              <p:nvPr/>
            </p:nvCxnSpPr>
            <p:spPr>
              <a:xfrm>
                <a:off x="5373216" y="2195736"/>
                <a:ext cx="93610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קבוצה 14"/>
            <p:cNvGrpSpPr/>
            <p:nvPr/>
          </p:nvGrpSpPr>
          <p:grpSpPr>
            <a:xfrm>
              <a:off x="4797152" y="4499992"/>
              <a:ext cx="1008112" cy="648072"/>
              <a:chOff x="5301208" y="1547664"/>
              <a:chExt cx="1008112" cy="648072"/>
            </a:xfrm>
          </p:grpSpPr>
          <p:grpSp>
            <p:nvGrpSpPr>
              <p:cNvPr id="16" name="קבוצה 5"/>
              <p:cNvGrpSpPr/>
              <p:nvPr/>
            </p:nvGrpSpPr>
            <p:grpSpPr>
              <a:xfrm>
                <a:off x="5301208" y="1547664"/>
                <a:ext cx="864096" cy="646331"/>
                <a:chOff x="5301208" y="1547664"/>
                <a:chExt cx="864096" cy="646331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5301208" y="1547664"/>
                  <a:ext cx="864096" cy="64633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6766</a:t>
                  </a:r>
                  <a:endParaRPr lang="he-IL" dirty="0" smtClean="0">
                    <a:cs typeface="AhlaB" pitchFamily="2" charset="-79"/>
                  </a:endParaRPr>
                </a:p>
                <a:p>
                  <a:r>
                    <a:rPr lang="he-IL" dirty="0" smtClean="0">
                      <a:cs typeface="AhlaB" pitchFamily="2" charset="-79"/>
                    </a:rPr>
                    <a:t>2169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45224" y="1682388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+</a:t>
                  </a:r>
                  <a:endParaRPr lang="he-IL" dirty="0">
                    <a:cs typeface="AhlaB" pitchFamily="2" charset="-79"/>
                  </a:endParaRPr>
                </a:p>
              </p:txBody>
            </p:sp>
          </p:grpSp>
          <p:cxnSp>
            <p:nvCxnSpPr>
              <p:cNvPr id="17" name="מחבר ישר 16"/>
              <p:cNvCxnSpPr/>
              <p:nvPr/>
            </p:nvCxnSpPr>
            <p:spPr>
              <a:xfrm>
                <a:off x="5373216" y="2195736"/>
                <a:ext cx="93610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קבוצה 19"/>
            <p:cNvGrpSpPr/>
            <p:nvPr/>
          </p:nvGrpSpPr>
          <p:grpSpPr>
            <a:xfrm>
              <a:off x="4797152" y="5724128"/>
              <a:ext cx="1008112" cy="648072"/>
              <a:chOff x="5301208" y="1547664"/>
              <a:chExt cx="1008112" cy="648072"/>
            </a:xfrm>
          </p:grpSpPr>
          <p:grpSp>
            <p:nvGrpSpPr>
              <p:cNvPr id="21" name="קבוצה 5"/>
              <p:cNvGrpSpPr/>
              <p:nvPr/>
            </p:nvGrpSpPr>
            <p:grpSpPr>
              <a:xfrm>
                <a:off x="5301208" y="1547664"/>
                <a:ext cx="864096" cy="646331"/>
                <a:chOff x="5301208" y="1547664"/>
                <a:chExt cx="864096" cy="646331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5301208" y="1547664"/>
                  <a:ext cx="864096" cy="64633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3687</a:t>
                  </a:r>
                  <a:endParaRPr lang="he-IL" dirty="0" smtClean="0">
                    <a:cs typeface="AhlaB" pitchFamily="2" charset="-79"/>
                  </a:endParaRPr>
                </a:p>
                <a:p>
                  <a:r>
                    <a:rPr lang="he-IL" dirty="0" smtClean="0">
                      <a:cs typeface="AhlaB" pitchFamily="2" charset="-79"/>
                    </a:rPr>
                    <a:t>1269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445224" y="1682388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+</a:t>
                  </a:r>
                  <a:endParaRPr lang="he-IL" dirty="0">
                    <a:cs typeface="AhlaB" pitchFamily="2" charset="-79"/>
                  </a:endParaRPr>
                </a:p>
              </p:txBody>
            </p:sp>
          </p:grpSp>
          <p:cxnSp>
            <p:nvCxnSpPr>
              <p:cNvPr id="22" name="מחבר ישר 21"/>
              <p:cNvCxnSpPr/>
              <p:nvPr/>
            </p:nvCxnSpPr>
            <p:spPr>
              <a:xfrm>
                <a:off x="5373216" y="2195736"/>
                <a:ext cx="93610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קבוצה 24"/>
            <p:cNvGrpSpPr/>
            <p:nvPr/>
          </p:nvGrpSpPr>
          <p:grpSpPr>
            <a:xfrm>
              <a:off x="4797152" y="6948264"/>
              <a:ext cx="1008112" cy="648072"/>
              <a:chOff x="5301208" y="1547664"/>
              <a:chExt cx="1008112" cy="648072"/>
            </a:xfrm>
          </p:grpSpPr>
          <p:grpSp>
            <p:nvGrpSpPr>
              <p:cNvPr id="26" name="קבוצה 5"/>
              <p:cNvGrpSpPr/>
              <p:nvPr/>
            </p:nvGrpSpPr>
            <p:grpSpPr>
              <a:xfrm>
                <a:off x="5301208" y="1547664"/>
                <a:ext cx="864096" cy="646331"/>
                <a:chOff x="5301208" y="1547664"/>
                <a:chExt cx="864096" cy="646331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5301208" y="1547664"/>
                  <a:ext cx="864096" cy="64633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6375</a:t>
                  </a:r>
                  <a:endParaRPr lang="he-IL" dirty="0" smtClean="0">
                    <a:cs typeface="AhlaB" pitchFamily="2" charset="-79"/>
                  </a:endParaRPr>
                </a:p>
                <a:p>
                  <a:r>
                    <a:rPr lang="he-IL" dirty="0" smtClean="0">
                      <a:cs typeface="AhlaB" pitchFamily="2" charset="-79"/>
                    </a:rPr>
                    <a:t>3284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5445224" y="1682388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 smtClean="0">
                      <a:cs typeface="AhlaB" pitchFamily="2" charset="-79"/>
                    </a:rPr>
                    <a:t>+</a:t>
                  </a:r>
                  <a:endParaRPr lang="he-IL" dirty="0">
                    <a:cs typeface="AhlaB" pitchFamily="2" charset="-79"/>
                  </a:endParaRPr>
                </a:p>
              </p:txBody>
            </p:sp>
          </p:grpSp>
          <p:cxnSp>
            <p:nvCxnSpPr>
              <p:cNvPr id="27" name="מחבר ישר 26"/>
              <p:cNvCxnSpPr/>
              <p:nvPr/>
            </p:nvCxnSpPr>
            <p:spPr>
              <a:xfrm>
                <a:off x="5373216" y="2195736"/>
                <a:ext cx="93610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124744" y="2267744"/>
              <a:ext cx="79208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8935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24744" y="3482588"/>
              <a:ext cx="79208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4956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24744" y="4716016"/>
              <a:ext cx="79208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6896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24744" y="5930860"/>
              <a:ext cx="79208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9659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24744" y="7154996"/>
              <a:ext cx="79208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6622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12976" y="4562708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מ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33056" y="3842628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צ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76872" y="4067944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י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08920" y="3275856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ו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96952" y="6588224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ן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29000" y="2339752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ג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204864" y="3059832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ם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56992" y="3347864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ש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64904" y="5364088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ל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49080" y="6516216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א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276872" y="6732240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ע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45024" y="5580112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cs typeface="AhlaB" pitchFamily="2" charset="-79"/>
                </a:rPr>
                <a:t>ב</a:t>
              </a:r>
              <a:endParaRPr lang="he-IL" dirty="0">
                <a:cs typeface="AhlaB" pitchFamily="2" charset="-79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437112" y="2002359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844824" y="6660232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37112" y="3275856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72816" y="4306615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37112" y="4450631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00808" y="2002359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437112" y="5580112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700808" y="3203848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509120" y="6948264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00808" y="5674767"/>
              <a:ext cx="43204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 smtClean="0"/>
                <a:t>.</a:t>
              </a:r>
              <a:endParaRPr lang="he-IL" sz="4400" b="1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2132856" y="395536"/>
            <a:ext cx="27363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חבור עם העברות</a:t>
            </a:r>
            <a:endParaRPr lang="he-IL" sz="28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2696" y="1045349"/>
            <a:ext cx="52565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AhlaB" pitchFamily="2" charset="-79"/>
              </a:rPr>
              <a:t>א. מתחי קו בין התרגיל לבין הפיתרון הנכון.(השתמשי בעיפרון </a:t>
            </a:r>
            <a:r>
              <a:rPr lang="he-IL" dirty="0" err="1" smtClean="0">
                <a:cs typeface="AhlaB" pitchFamily="2" charset="-79"/>
              </a:rPr>
              <a:t>והעזרי</a:t>
            </a:r>
            <a:r>
              <a:rPr lang="he-IL" dirty="0" smtClean="0">
                <a:cs typeface="AhlaB" pitchFamily="2" charset="-79"/>
              </a:rPr>
              <a:t> בסרגל)</a:t>
            </a:r>
            <a:endParaRPr lang="he-IL" dirty="0">
              <a:cs typeface="AhlaB" pitchFamily="2" charset="-79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45096" y="7668344"/>
            <a:ext cx="52565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AhlaB" pitchFamily="2" charset="-79"/>
              </a:rPr>
              <a:t>ב. אם פתרת נכון אז קבלת אות על כל קו. צרפי את האותיות לפי סדר התרגילים. מהי המילה שנתקבלה?</a:t>
            </a:r>
            <a:endParaRPr lang="he-IL" dirty="0">
              <a:cs typeface="AhlaB" pitchFamily="2" charset="-79"/>
            </a:endParaRPr>
          </a:p>
        </p:txBody>
      </p:sp>
      <p:cxnSp>
        <p:nvCxnSpPr>
          <p:cNvPr id="78" name="מחבר ישר 77"/>
          <p:cNvCxnSpPr/>
          <p:nvPr/>
        </p:nvCxnSpPr>
        <p:spPr>
          <a:xfrm>
            <a:off x="1052736" y="8172400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093296" y="26204"/>
            <a:ext cx="6926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AhlaB" pitchFamily="2" charset="-79"/>
              </a:rPr>
              <a:t>בס"</a:t>
            </a:r>
            <a:r>
              <a:rPr lang="he-IL" dirty="0" smtClean="0">
                <a:cs typeface="AhlaB" pitchFamily="2" charset="-79"/>
              </a:rPr>
              <a:t>ד</a:t>
            </a:r>
            <a:endParaRPr lang="he-IL" dirty="0">
              <a:cs typeface="AhlaB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195</Words>
  <Application>Microsoft Office PowerPoint</Application>
  <PresentationFormat>‫הצגה על המסך (4:3)</PresentationFormat>
  <Paragraphs>127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שקופית 1</vt:lpstr>
      <vt:lpstr>שקופית 2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Windows User</dc:creator>
  <cp:lastModifiedBy>בנינו</cp:lastModifiedBy>
  <cp:revision>17</cp:revision>
  <dcterms:created xsi:type="dcterms:W3CDTF">2011-11-28T15:33:18Z</dcterms:created>
  <dcterms:modified xsi:type="dcterms:W3CDTF">2011-11-29T17:44:34Z</dcterms:modified>
</cp:coreProperties>
</file>