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סגנון ביניים 4 - הדגשה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4" d="100"/>
          <a:sy n="64" d="100"/>
        </p:scale>
        <p:origin x="-1716" y="8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1DB69E3-BEE1-4B56-B41E-1241EAEB2F27}" type="datetimeFigureOut">
              <a:rPr lang="he-IL" smtClean="0"/>
              <a:pPr/>
              <a:t>כ"ו/שבט/תשע"ד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0C88388-E035-4B81-8CC3-DE040C111D2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25.5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88388-E035-4B81-8CC3-DE040C111D22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DCCBE-AAFA-4AEA-A8D9-B2C35BF22112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DCCBE-AAFA-4AEA-A8D9-B2C35BF22112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6B66-83F9-4F11-9E34-69DB6BD98378}" type="datetimeFigureOut">
              <a:rPr lang="he-IL" smtClean="0"/>
              <a:pPr/>
              <a:t>כ"ו/שבט/תשע"ד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437-3ED6-4B36-A8FA-47D098A7550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6B66-83F9-4F11-9E34-69DB6BD98378}" type="datetimeFigureOut">
              <a:rPr lang="he-IL" smtClean="0"/>
              <a:pPr/>
              <a:t>כ"ו/שבט/תשע"ד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437-3ED6-4B36-A8FA-47D098A7550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6B66-83F9-4F11-9E34-69DB6BD98378}" type="datetimeFigureOut">
              <a:rPr lang="he-IL" smtClean="0"/>
              <a:pPr/>
              <a:t>כ"ו/שבט/תשע"ד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437-3ED6-4B36-A8FA-47D098A7550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6B66-83F9-4F11-9E34-69DB6BD98378}" type="datetimeFigureOut">
              <a:rPr lang="he-IL" smtClean="0"/>
              <a:pPr/>
              <a:t>כ"ו/שבט/תשע"ד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437-3ED6-4B36-A8FA-47D098A7550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6B66-83F9-4F11-9E34-69DB6BD98378}" type="datetimeFigureOut">
              <a:rPr lang="he-IL" smtClean="0"/>
              <a:pPr/>
              <a:t>כ"ו/שבט/תשע"ד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437-3ED6-4B36-A8FA-47D098A7550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6B66-83F9-4F11-9E34-69DB6BD98378}" type="datetimeFigureOut">
              <a:rPr lang="he-IL" smtClean="0"/>
              <a:pPr/>
              <a:t>כ"ו/שבט/תשע"ד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437-3ED6-4B36-A8FA-47D098A7550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6B66-83F9-4F11-9E34-69DB6BD98378}" type="datetimeFigureOut">
              <a:rPr lang="he-IL" smtClean="0"/>
              <a:pPr/>
              <a:t>כ"ו/שבט/תשע"ד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437-3ED6-4B36-A8FA-47D098A7550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6B66-83F9-4F11-9E34-69DB6BD98378}" type="datetimeFigureOut">
              <a:rPr lang="he-IL" smtClean="0"/>
              <a:pPr/>
              <a:t>כ"ו/שבט/תשע"ד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437-3ED6-4B36-A8FA-47D098A7550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6B66-83F9-4F11-9E34-69DB6BD98378}" type="datetimeFigureOut">
              <a:rPr lang="he-IL" smtClean="0"/>
              <a:pPr/>
              <a:t>כ"ו/שבט/תשע"ד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437-3ED6-4B36-A8FA-47D098A7550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6B66-83F9-4F11-9E34-69DB6BD98378}" type="datetimeFigureOut">
              <a:rPr lang="he-IL" smtClean="0"/>
              <a:pPr/>
              <a:t>כ"ו/שבט/תשע"ד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437-3ED6-4B36-A8FA-47D098A7550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6B66-83F9-4F11-9E34-69DB6BD98378}" type="datetimeFigureOut">
              <a:rPr lang="he-IL" smtClean="0"/>
              <a:pPr/>
              <a:t>כ"ו/שבט/תשע"ד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2437-3ED6-4B36-A8FA-47D098A7550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76B66-83F9-4F11-9E34-69DB6BD98378}" type="datetimeFigureOut">
              <a:rPr lang="he-IL" smtClean="0"/>
              <a:pPr/>
              <a:t>כ"ו/שבט/תשע"ד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52437-3ED6-4B36-A8FA-47D098A7550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1115616"/>
            <a:ext cx="659735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dirty="0">
                <a:latin typeface="Arial Unicode MS" pitchFamily="34" charset="-128"/>
                <a:ea typeface="Arial Unicode MS" pitchFamily="34" charset="-128"/>
                <a:cs typeface="yakov narrow" pitchFamily="2" charset="-79"/>
              </a:rPr>
              <a:t>איזה מספר מייצגת כל צורה בלוח אם המספרים מימין לשורות הם סכומי המספרים בכל שורה, והמספרים בתחתית הטורים הם סכומי המספרים בכל </a:t>
            </a:r>
            <a:r>
              <a:rPr lang="he-IL" dirty="0" smtClean="0">
                <a:latin typeface="Arial Unicode MS" pitchFamily="34" charset="-128"/>
                <a:ea typeface="Arial Unicode MS" pitchFamily="34" charset="-128"/>
                <a:cs typeface="yakov narrow" pitchFamily="2" charset="-79"/>
              </a:rPr>
              <a:t>טור?</a:t>
            </a:r>
            <a:endParaRPr lang="he-IL" dirty="0">
              <a:latin typeface="Arial Unicode MS" pitchFamily="34" charset="-128"/>
              <a:ea typeface="Arial Unicode MS" pitchFamily="34" charset="-128"/>
              <a:cs typeface="yakov narro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6752" y="386825"/>
            <a:ext cx="48245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u="sng" dirty="0" err="1" smtClean="0">
                <a:ln w="12700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yakov narrow" pitchFamily="2" charset="-79"/>
              </a:rPr>
              <a:t>לוחידה</a:t>
            </a:r>
            <a:r>
              <a:rPr lang="he-IL" sz="3200" b="1" u="sng" dirty="0" smtClean="0">
                <a:ln w="12700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yakov narrow" pitchFamily="2" charset="-79"/>
              </a:rPr>
              <a:t> / סכומים בפורים</a:t>
            </a:r>
            <a:endParaRPr lang="he-IL" sz="3200" b="1" u="sng" dirty="0">
              <a:ln w="12700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rgbClr val="0000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yakov narrow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3824" y="0"/>
            <a:ext cx="158417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>
                <a:latin typeface="Arial Unicode MS" pitchFamily="34" charset="-128"/>
                <a:ea typeface="Arial Unicode MS" pitchFamily="34" charset="-128"/>
                <a:cs typeface="yakov narrow" pitchFamily="2" charset="-79"/>
              </a:rPr>
              <a:t>בס"ד</a:t>
            </a:r>
            <a:endParaRPr lang="he-IL" sz="1400" dirty="0">
              <a:latin typeface="Arial Unicode MS" pitchFamily="34" charset="-128"/>
              <a:ea typeface="Arial Unicode MS" pitchFamily="34" charset="-128"/>
              <a:cs typeface="yakov narrow" pitchFamily="2" charset="-79"/>
            </a:endParaRPr>
          </a:p>
        </p:txBody>
      </p:sp>
      <p:graphicFrame>
        <p:nvGraphicFramePr>
          <p:cNvPr id="7" name="טבלה 6"/>
          <p:cNvGraphicFramePr>
            <a:graphicFrameLocks noGrp="1"/>
          </p:cNvGraphicFramePr>
          <p:nvPr/>
        </p:nvGraphicFramePr>
        <p:xfrm>
          <a:off x="404663" y="2699792"/>
          <a:ext cx="6192690" cy="4680520"/>
        </p:xfrm>
        <a:graphic>
          <a:graphicData uri="http://schemas.openxmlformats.org/drawingml/2006/table">
            <a:tbl>
              <a:tblPr rtl="1"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238538"/>
                <a:gridCol w="1238538"/>
                <a:gridCol w="1238538"/>
                <a:gridCol w="1238538"/>
                <a:gridCol w="1238538"/>
              </a:tblGrid>
              <a:tr h="936104"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he-IL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he-IL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baseline="0" dirty="0" smtClean="0"/>
                        <a:t> 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88640" y="7740352"/>
            <a:ext cx="36724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he-IL" sz="3600" b="1" dirty="0" smtClean="0"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yakov narrow" pitchFamily="2" charset="-79"/>
            </a:endParaRPr>
          </a:p>
          <a:p>
            <a:pPr algn="ctr"/>
            <a:r>
              <a:rPr lang="he-IL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yakov narrow" pitchFamily="2" charset="-79"/>
              </a:rPr>
              <a:t>בהצלחה רבה!!!</a:t>
            </a:r>
            <a:endParaRPr lang="he-IL" sz="3600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yakov narrow" pitchFamily="2" charset="-79"/>
            </a:endParaRPr>
          </a:p>
        </p:txBody>
      </p:sp>
      <p:grpSp>
        <p:nvGrpSpPr>
          <p:cNvPr id="31" name="קבוצה 30"/>
          <p:cNvGrpSpPr/>
          <p:nvPr/>
        </p:nvGrpSpPr>
        <p:grpSpPr>
          <a:xfrm>
            <a:off x="476672" y="2771800"/>
            <a:ext cx="4868159" cy="3600400"/>
            <a:chOff x="836712" y="2771798"/>
            <a:chExt cx="4152253" cy="3384378"/>
          </a:xfrm>
        </p:grpSpPr>
        <p:pic>
          <p:nvPicPr>
            <p:cNvPr id="1026" name="Picture 2" descr="D:\בנינו\Desktop\הודיה\HODYAH\תיקיה חדשה\יהדות\חגים\חגים-ציורים\פורים\מסכה.bm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6712" y="2771798"/>
              <a:ext cx="929134" cy="792088"/>
            </a:xfrm>
            <a:prstGeom prst="rect">
              <a:avLst/>
            </a:prstGeom>
            <a:noFill/>
          </p:spPr>
        </p:pic>
        <p:pic>
          <p:nvPicPr>
            <p:cNvPr id="1027" name="Picture 3" descr="D:\בנינו\Desktop\הודיה\HODYAH\תיקיה חדשה\יהדות\חגים\חגים-ציורים\פורים\רעשן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6712" y="3635894"/>
              <a:ext cx="914400" cy="762000"/>
            </a:xfrm>
            <a:prstGeom prst="rect">
              <a:avLst/>
            </a:prstGeom>
            <a:noFill/>
          </p:spPr>
        </p:pic>
        <p:pic>
          <p:nvPicPr>
            <p:cNvPr id="1028" name="Picture 4" descr="D:\בנינו\Desktop\הודיה\HODYAH\תיקיה חדשה\יהדות\חגים\חגים-ציורים\פורים\MISHLOAC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36712" y="4556158"/>
              <a:ext cx="936104" cy="720080"/>
            </a:xfrm>
            <a:prstGeom prst="rect">
              <a:avLst/>
            </a:prstGeom>
            <a:noFill/>
          </p:spPr>
        </p:pic>
        <p:pic>
          <p:nvPicPr>
            <p:cNvPr id="1029" name="Picture 5" descr="D:\בנינו\Desktop\הודיה\HODYAH\תיקיה חדשה\יהדות\חגים\חגים-ציורים\פורים\מגילה2.bm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36712" y="5364086"/>
              <a:ext cx="983901" cy="720080"/>
            </a:xfrm>
            <a:prstGeom prst="rect">
              <a:avLst/>
            </a:prstGeom>
            <a:noFill/>
          </p:spPr>
        </p:pic>
        <p:pic>
          <p:nvPicPr>
            <p:cNvPr id="12" name="Picture 2" descr="D:\בנינו\Desktop\הודיה\HODYAH\תיקיה חדשה\יהדות\חגים\חגים-ציורים\פורים\מסכה.bm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3802" y="3635894"/>
              <a:ext cx="929134" cy="792088"/>
            </a:xfrm>
            <a:prstGeom prst="rect">
              <a:avLst/>
            </a:prstGeom>
            <a:noFill/>
          </p:spPr>
        </p:pic>
        <p:pic>
          <p:nvPicPr>
            <p:cNvPr id="13" name="Picture 2" descr="D:\בנינו\Desktop\הודיה\HODYAH\תיקיה חדשה\יהדות\חגים\חגים-ציורים\פורים\מסכה.bm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3802" y="5364086"/>
              <a:ext cx="929134" cy="792088"/>
            </a:xfrm>
            <a:prstGeom prst="rect">
              <a:avLst/>
            </a:prstGeom>
            <a:noFill/>
          </p:spPr>
        </p:pic>
        <p:pic>
          <p:nvPicPr>
            <p:cNvPr id="14" name="Picture 4" descr="D:\בנינו\Desktop\הודיה\HODYAH\תיקיה חדשה\יהדות\חגים\חגים-ציורים\פורים\MISHLOAC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16832" y="4556158"/>
              <a:ext cx="936104" cy="720080"/>
            </a:xfrm>
            <a:prstGeom prst="rect">
              <a:avLst/>
            </a:prstGeom>
            <a:noFill/>
          </p:spPr>
        </p:pic>
        <p:pic>
          <p:nvPicPr>
            <p:cNvPr id="16" name="Picture 3" descr="D:\בנינו\Desktop\הודיה\HODYAH\תיקיה חדשה\יהדות\חגים\חגים-ציורים\פורים\רעשן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96952" y="3635894"/>
              <a:ext cx="914400" cy="762000"/>
            </a:xfrm>
            <a:prstGeom prst="rect">
              <a:avLst/>
            </a:prstGeom>
            <a:noFill/>
          </p:spPr>
        </p:pic>
        <p:pic>
          <p:nvPicPr>
            <p:cNvPr id="17" name="Picture 3" descr="D:\בנינו\Desktop\הודיה\HODYAH\תיקיה חדשה\יהדות\חגים\חגים-ציורים\פורים\רעשן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96952" y="2771798"/>
              <a:ext cx="914400" cy="762000"/>
            </a:xfrm>
            <a:prstGeom prst="rect">
              <a:avLst/>
            </a:prstGeom>
            <a:noFill/>
          </p:spPr>
        </p:pic>
        <p:pic>
          <p:nvPicPr>
            <p:cNvPr id="18" name="Picture 5" descr="D:\בנינו\Desktop\הודיה\HODYAH\תיקיה חדשה\יהדות\חגים\חגים-ציורים\פורים\מגילה2.bm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24944" y="4499990"/>
              <a:ext cx="983901" cy="720080"/>
            </a:xfrm>
            <a:prstGeom prst="rect">
              <a:avLst/>
            </a:prstGeom>
            <a:noFill/>
          </p:spPr>
        </p:pic>
        <p:pic>
          <p:nvPicPr>
            <p:cNvPr id="19" name="Picture 5" descr="D:\בנינו\Desktop\הודיה\HODYAH\תיקיה חדשה\יהדות\חגים\חגים-ציורים\פורים\מגילה2.bm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05064" y="4499990"/>
              <a:ext cx="983901" cy="720080"/>
            </a:xfrm>
            <a:prstGeom prst="rect">
              <a:avLst/>
            </a:prstGeom>
            <a:noFill/>
          </p:spPr>
        </p:pic>
        <p:pic>
          <p:nvPicPr>
            <p:cNvPr id="20" name="Picture 5" descr="D:\בנינו\Desktop\הודיה\HODYAH\תיקיה חדשה\יהדות\חגים\חגים-ציורים\פורים\מגילה2.bm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05064" y="3635894"/>
              <a:ext cx="983901" cy="720080"/>
            </a:xfrm>
            <a:prstGeom prst="rect">
              <a:avLst/>
            </a:prstGeom>
            <a:noFill/>
          </p:spPr>
        </p:pic>
        <p:pic>
          <p:nvPicPr>
            <p:cNvPr id="21" name="Picture 2" descr="D:\בנינו\Desktop\הודיה\HODYAH\תיקיה חדשה\יהדות\חגים\חגים-ציורים\פורים\מסכה.bm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24944" y="5364086"/>
              <a:ext cx="929134" cy="792088"/>
            </a:xfrm>
            <a:prstGeom prst="rect">
              <a:avLst/>
            </a:prstGeom>
            <a:noFill/>
          </p:spPr>
        </p:pic>
        <p:pic>
          <p:nvPicPr>
            <p:cNvPr id="34" name="Picture 5" descr="D:\בנינו\Desktop\הודיה\HODYAH\תיקיה חדשה\יהדות\חגים\חגים-ציורים\פורים\מגילה2.bm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69060" y="2771800"/>
              <a:ext cx="983901" cy="720080"/>
            </a:xfrm>
            <a:prstGeom prst="rect">
              <a:avLst/>
            </a:prstGeom>
            <a:noFill/>
          </p:spPr>
        </p:pic>
        <p:pic>
          <p:nvPicPr>
            <p:cNvPr id="35" name="Picture 5" descr="D:\בנינו\Desktop\הודיה\HODYAH\תיקיה חדשה\יהדות\חגים\חגים-ציורים\פורים\מגילה2.bm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05064" y="5436096"/>
              <a:ext cx="983901" cy="720080"/>
            </a:xfrm>
            <a:prstGeom prst="rect">
              <a:avLst/>
            </a:prstGeom>
            <a:noFill/>
          </p:spPr>
        </p:pic>
        <p:pic>
          <p:nvPicPr>
            <p:cNvPr id="37" name="Picture 2" descr="D:\בנינו\Desktop\הודיה\HODYAH\תיקיה חדשה\יהדות\חגים\חגים-ציורים\פורים\מסכה.bm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3802" y="2771800"/>
              <a:ext cx="929134" cy="792088"/>
            </a:xfrm>
            <a:prstGeom prst="rect">
              <a:avLst/>
            </a:prstGeom>
            <a:noFill/>
          </p:spPr>
        </p:pic>
      </p:grpSp>
      <p:grpSp>
        <p:nvGrpSpPr>
          <p:cNvPr id="36" name="קבוצה 35"/>
          <p:cNvGrpSpPr/>
          <p:nvPr/>
        </p:nvGrpSpPr>
        <p:grpSpPr>
          <a:xfrm>
            <a:off x="4941168" y="2843808"/>
            <a:ext cx="1584176" cy="3529641"/>
            <a:chOff x="4509120" y="2845549"/>
            <a:chExt cx="1584176" cy="3173380"/>
          </a:xfrm>
        </p:grpSpPr>
        <p:sp>
          <p:nvSpPr>
            <p:cNvPr id="26" name="TextBox 25"/>
            <p:cNvSpPr txBox="1"/>
            <p:nvPr/>
          </p:nvSpPr>
          <p:spPr>
            <a:xfrm>
              <a:off x="5085184" y="4499990"/>
              <a:ext cx="864096" cy="58109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glow rad="101600">
                      <a:schemeClr val="tx1">
                        <a:alpha val="60000"/>
                      </a:schemeClr>
                    </a:glow>
                  </a:effectLst>
                  <a:latin typeface="Arial Unicode MS" pitchFamily="34" charset="-128"/>
                  <a:ea typeface="Arial Unicode MS" pitchFamily="34" charset="-128"/>
                  <a:cs typeface="yakov narrow" pitchFamily="2" charset="-79"/>
                </a:rPr>
                <a:t>15</a:t>
              </a:r>
              <a:endParaRPr lang="he-IL" sz="36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yakov narrow" pitchFamily="2" charset="-79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869160" y="3709643"/>
              <a:ext cx="1224136" cy="58109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glow rad="101600">
                      <a:schemeClr val="tx1">
                        <a:alpha val="60000"/>
                      </a:schemeClr>
                    </a:glow>
                  </a:effectLst>
                  <a:latin typeface="Arial Unicode MS" pitchFamily="34" charset="-128"/>
                  <a:ea typeface="Arial Unicode MS" pitchFamily="34" charset="-128"/>
                  <a:cs typeface="yakov narrow" pitchFamily="2" charset="-79"/>
                </a:rPr>
                <a:t>15.5</a:t>
              </a:r>
              <a:endParaRPr lang="he-IL" sz="36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yakov narrow" pitchFamily="2" charset="-79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09120" y="5437835"/>
              <a:ext cx="1224136" cy="58109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glow rad="101600">
                      <a:schemeClr val="tx1">
                        <a:alpha val="60000"/>
                      </a:schemeClr>
                    </a:glow>
                  </a:effectLst>
                  <a:latin typeface="Arial Unicode MS" pitchFamily="34" charset="-128"/>
                  <a:ea typeface="Arial Unicode MS" pitchFamily="34" charset="-128"/>
                  <a:cs typeface="yakov narrow" pitchFamily="2" charset="-79"/>
                </a:rPr>
                <a:t>11</a:t>
              </a:r>
              <a:endParaRPr lang="he-IL" sz="36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yakov narrow" pitchFamily="2" charset="-79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653136" y="2845549"/>
              <a:ext cx="1224136" cy="58109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glow rad="101600">
                      <a:schemeClr val="tx1">
                        <a:alpha val="60000"/>
                      </a:schemeClr>
                    </a:glow>
                  </a:effectLst>
                  <a:latin typeface="Arial Unicode MS" pitchFamily="34" charset="-128"/>
                  <a:ea typeface="Arial Unicode MS" pitchFamily="34" charset="-128"/>
                  <a:cs typeface="yakov narrow" pitchFamily="2" charset="-79"/>
                </a:rPr>
                <a:t>12</a:t>
              </a:r>
              <a:endParaRPr lang="he-IL" sz="36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yakov narrow" pitchFamily="2" charset="-79"/>
              </a:endParaRPr>
            </a:p>
          </p:txBody>
        </p:sp>
      </p:grpSp>
      <p:grpSp>
        <p:nvGrpSpPr>
          <p:cNvPr id="40" name="קבוצה 39"/>
          <p:cNvGrpSpPr/>
          <p:nvPr/>
        </p:nvGrpSpPr>
        <p:grpSpPr>
          <a:xfrm>
            <a:off x="332656" y="6649779"/>
            <a:ext cx="4752528" cy="730533"/>
            <a:chOff x="702666" y="6372198"/>
            <a:chExt cx="4094486" cy="730533"/>
          </a:xfrm>
        </p:grpSpPr>
        <p:sp>
          <p:nvSpPr>
            <p:cNvPr id="25" name="TextBox 24"/>
            <p:cNvSpPr txBox="1"/>
            <p:nvPr/>
          </p:nvSpPr>
          <p:spPr>
            <a:xfrm>
              <a:off x="702666" y="6384392"/>
              <a:ext cx="864096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glow rad="101600">
                      <a:schemeClr val="tx1">
                        <a:alpha val="60000"/>
                      </a:schemeClr>
                    </a:glow>
                  </a:effectLst>
                  <a:latin typeface="Arial Unicode MS" pitchFamily="34" charset="-128"/>
                  <a:ea typeface="Arial Unicode MS" pitchFamily="34" charset="-128"/>
                  <a:cs typeface="yakov narrow" pitchFamily="2" charset="-79"/>
                </a:rPr>
                <a:t>14</a:t>
              </a:r>
              <a:endParaRPr lang="he-IL" sz="36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yakov narrow" pitchFamily="2" charset="-79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73016" y="6372198"/>
              <a:ext cx="1224136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glow rad="101600">
                      <a:schemeClr val="tx1">
                        <a:alpha val="60000"/>
                      </a:schemeClr>
                    </a:glow>
                  </a:effectLst>
                  <a:latin typeface="Arial Unicode MS" pitchFamily="34" charset="-128"/>
                  <a:ea typeface="Arial Unicode MS" pitchFamily="34" charset="-128"/>
                  <a:cs typeface="yakov narrow" pitchFamily="2" charset="-79"/>
                </a:rPr>
                <a:t>16</a:t>
              </a:r>
              <a:endParaRPr lang="he-IL" sz="36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yakov narrow" pitchFamily="2" charset="-79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00807" y="6456400"/>
              <a:ext cx="864096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glow rad="101600">
                      <a:schemeClr val="tx1">
                        <a:alpha val="60000"/>
                      </a:schemeClr>
                    </a:glow>
                  </a:effectLst>
                  <a:latin typeface="Arial Unicode MS" pitchFamily="34" charset="-128"/>
                  <a:ea typeface="Arial Unicode MS" pitchFamily="34" charset="-128"/>
                  <a:cs typeface="yakov narrow" pitchFamily="2" charset="-79"/>
                </a:rPr>
                <a:t>8</a:t>
              </a:r>
              <a:endParaRPr lang="he-IL" sz="36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yakov narrow" pitchFamily="2" charset="-79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08920" y="6372198"/>
              <a:ext cx="1224136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glow rad="101600">
                      <a:schemeClr val="tx1">
                        <a:alpha val="60000"/>
                      </a:schemeClr>
                    </a:glow>
                  </a:effectLst>
                  <a:latin typeface="Arial Unicode MS" pitchFamily="34" charset="-128"/>
                  <a:ea typeface="Arial Unicode MS" pitchFamily="34" charset="-128"/>
                  <a:cs typeface="yakov narrow" pitchFamily="2" charset="-79"/>
                </a:rPr>
                <a:t>15.5</a:t>
              </a:r>
              <a:endParaRPr lang="he-IL" sz="36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yakov narrow" pitchFamily="2" charset="-79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44016" y="1144940"/>
            <a:ext cx="659735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dirty="0">
                <a:latin typeface="Arial Unicode MS" pitchFamily="34" charset="-128"/>
                <a:ea typeface="Arial Unicode MS" pitchFamily="34" charset="-128"/>
                <a:cs typeface="YoyoMF" pitchFamily="2" charset="-79"/>
              </a:rPr>
              <a:t>איזה מספר מייצגת כל צורה בלוח אם המספרים מימין לשורות הם סכומי המספרים בכל שורה, והמספרים בתחתית הטורים הם סכומי המספרים בכל </a:t>
            </a:r>
            <a:r>
              <a:rPr lang="he-IL" dirty="0" smtClean="0">
                <a:latin typeface="Arial Unicode MS" pitchFamily="34" charset="-128"/>
                <a:ea typeface="Arial Unicode MS" pitchFamily="34" charset="-128"/>
                <a:cs typeface="YoyoMF" pitchFamily="2" charset="-79"/>
              </a:rPr>
              <a:t>טור?</a:t>
            </a:r>
            <a:endParaRPr lang="he-IL" dirty="0">
              <a:latin typeface="Arial Unicode MS" pitchFamily="34" charset="-128"/>
              <a:ea typeface="Arial Unicode MS" pitchFamily="34" charset="-128"/>
              <a:cs typeface="YoyoMF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6752" y="386825"/>
            <a:ext cx="48245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u="sng" dirty="0" err="1" smtClean="0">
                <a:ln w="127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YoyoMF" pitchFamily="2" charset="-79"/>
              </a:rPr>
              <a:t>לוחידה</a:t>
            </a:r>
            <a:r>
              <a:rPr lang="he-IL" sz="3200" b="1" u="sng" dirty="0" smtClean="0">
                <a:ln w="127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YoyoMF" pitchFamily="2" charset="-79"/>
              </a:rPr>
              <a:t> / ראש השנה</a:t>
            </a:r>
            <a:endParaRPr lang="he-IL" sz="3200" b="1" u="sng" dirty="0">
              <a:ln w="12700">
                <a:solidFill>
                  <a:schemeClr val="tx2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YoyoMF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3824" y="0"/>
            <a:ext cx="158417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>
                <a:latin typeface="Arial Unicode MS" pitchFamily="34" charset="-128"/>
                <a:ea typeface="Arial Unicode MS" pitchFamily="34" charset="-128"/>
                <a:cs typeface="yakov narrow" pitchFamily="2" charset="-79"/>
              </a:rPr>
              <a:t>בס"ד</a:t>
            </a:r>
            <a:endParaRPr lang="he-IL" sz="1400" dirty="0">
              <a:latin typeface="Arial Unicode MS" pitchFamily="34" charset="-128"/>
              <a:ea typeface="Arial Unicode MS" pitchFamily="34" charset="-128"/>
              <a:cs typeface="yakov narrow" pitchFamily="2" charset="-79"/>
            </a:endParaRPr>
          </a:p>
        </p:txBody>
      </p:sp>
      <p:graphicFrame>
        <p:nvGraphicFramePr>
          <p:cNvPr id="7" name="טבלה 6"/>
          <p:cNvGraphicFramePr>
            <a:graphicFrameLocks noGrp="1"/>
          </p:cNvGraphicFramePr>
          <p:nvPr/>
        </p:nvGraphicFramePr>
        <p:xfrm>
          <a:off x="404663" y="2699792"/>
          <a:ext cx="6192690" cy="4680520"/>
        </p:xfrm>
        <a:graphic>
          <a:graphicData uri="http://schemas.openxmlformats.org/drawingml/2006/table">
            <a:tbl>
              <a:tblPr rtl="1"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238538"/>
                <a:gridCol w="1238538"/>
                <a:gridCol w="1238538"/>
                <a:gridCol w="1238538"/>
                <a:gridCol w="1238538"/>
              </a:tblGrid>
              <a:tr h="936104"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>
                          <a:solidFill>
                            <a:schemeClr val="accent1"/>
                          </a:solidFill>
                        </a:rPr>
                        <a:t>   </a:t>
                      </a:r>
                      <a:r>
                        <a:rPr lang="he-IL" sz="3200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he-IL" dirty="0" smtClean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baseline="0" dirty="0" smtClean="0"/>
                        <a:t> 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88640" y="7740352"/>
            <a:ext cx="36724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he-IL" sz="3600" b="1" dirty="0" smtClean="0">
              <a:solidFill>
                <a:schemeClr val="accent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YoyoMF" pitchFamily="2" charset="-79"/>
            </a:endParaRPr>
          </a:p>
          <a:p>
            <a:pPr algn="ctr"/>
            <a:r>
              <a:rPr lang="he-IL" sz="3600" b="1" dirty="0" smtClean="0">
                <a:solidFill>
                  <a:schemeClr val="accent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YoyoMF" pitchFamily="2" charset="-79"/>
              </a:rPr>
              <a:t>בהצלחה רבה!!!</a:t>
            </a:r>
            <a:endParaRPr lang="he-IL" sz="3600" b="1" dirty="0">
              <a:solidFill>
                <a:schemeClr val="accent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YoyoMF" pitchFamily="2" charset="-79"/>
            </a:endParaRPr>
          </a:p>
        </p:txBody>
      </p:sp>
      <p:grpSp>
        <p:nvGrpSpPr>
          <p:cNvPr id="3" name="קבוצה 35"/>
          <p:cNvGrpSpPr/>
          <p:nvPr/>
        </p:nvGrpSpPr>
        <p:grpSpPr>
          <a:xfrm>
            <a:off x="5085184" y="2843808"/>
            <a:ext cx="1368152" cy="3529641"/>
            <a:chOff x="4653136" y="2845549"/>
            <a:chExt cx="1368152" cy="3173380"/>
          </a:xfrm>
        </p:grpSpPr>
        <p:sp>
          <p:nvSpPr>
            <p:cNvPr id="26" name="TextBox 25"/>
            <p:cNvSpPr txBox="1"/>
            <p:nvPr/>
          </p:nvSpPr>
          <p:spPr>
            <a:xfrm>
              <a:off x="5085184" y="4595093"/>
              <a:ext cx="864096" cy="58109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 smtClean="0">
                  <a:solidFill>
                    <a:schemeClr val="accent1"/>
                  </a:solidFill>
                  <a:effectLst>
                    <a:glow rad="101600">
                      <a:schemeClr val="tx1">
                        <a:alpha val="60000"/>
                      </a:schemeClr>
                    </a:glow>
                  </a:effectLst>
                  <a:latin typeface="Arial Unicode MS" pitchFamily="34" charset="-128"/>
                  <a:ea typeface="Arial Unicode MS" pitchFamily="34" charset="-128"/>
                  <a:cs typeface="YoyoMF" pitchFamily="2" charset="-79"/>
                </a:rPr>
                <a:t>24</a:t>
              </a:r>
              <a:endParaRPr lang="he-IL" sz="3600" b="1" dirty="0">
                <a:solidFill>
                  <a:schemeClr val="accent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YoyoMF" pitchFamily="2" charset="-79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97152" y="3709643"/>
              <a:ext cx="1224136" cy="58109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 smtClean="0">
                  <a:solidFill>
                    <a:schemeClr val="accent1"/>
                  </a:solidFill>
                  <a:effectLst>
                    <a:glow rad="101600">
                      <a:schemeClr val="tx1">
                        <a:alpha val="60000"/>
                      </a:schemeClr>
                    </a:glow>
                  </a:effectLst>
                  <a:latin typeface="Arial Unicode MS" pitchFamily="34" charset="-128"/>
                  <a:ea typeface="Arial Unicode MS" pitchFamily="34" charset="-128"/>
                  <a:cs typeface="YoyoMF" pitchFamily="2" charset="-79"/>
                </a:rPr>
                <a:t>19.5</a:t>
              </a:r>
              <a:endParaRPr lang="he-IL" sz="3600" b="1" dirty="0">
                <a:solidFill>
                  <a:schemeClr val="accent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YoyoMF" pitchFamily="2" charset="-79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25144" y="5437835"/>
              <a:ext cx="1224136" cy="58109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 smtClean="0">
                  <a:solidFill>
                    <a:schemeClr val="accent1"/>
                  </a:solidFill>
                  <a:effectLst>
                    <a:glow rad="101600">
                      <a:schemeClr val="tx1">
                        <a:alpha val="60000"/>
                      </a:schemeClr>
                    </a:glow>
                  </a:effectLst>
                  <a:latin typeface="Arial Unicode MS" pitchFamily="34" charset="-128"/>
                  <a:ea typeface="Arial Unicode MS" pitchFamily="34" charset="-128"/>
                  <a:cs typeface="YoyoMF" pitchFamily="2" charset="-79"/>
                </a:rPr>
                <a:t>27</a:t>
              </a:r>
              <a:endParaRPr lang="he-IL" sz="3600" b="1" dirty="0">
                <a:solidFill>
                  <a:schemeClr val="accent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YoyoMF" pitchFamily="2" charset="-79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653136" y="2845549"/>
              <a:ext cx="1224136" cy="58109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 smtClean="0">
                  <a:solidFill>
                    <a:schemeClr val="accent1"/>
                  </a:solidFill>
                  <a:effectLst>
                    <a:glow rad="101600">
                      <a:schemeClr val="tx1">
                        <a:alpha val="60000"/>
                      </a:schemeClr>
                    </a:glow>
                  </a:effectLst>
                  <a:latin typeface="Arial Unicode MS" pitchFamily="34" charset="-128"/>
                  <a:ea typeface="Arial Unicode MS" pitchFamily="34" charset="-128"/>
                  <a:cs typeface="YoyoMF" pitchFamily="2" charset="-79"/>
                </a:rPr>
                <a:t>12</a:t>
              </a:r>
              <a:endParaRPr lang="he-IL" sz="3600" b="1" dirty="0">
                <a:solidFill>
                  <a:schemeClr val="accent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YoyoMF" pitchFamily="2" charset="-79"/>
              </a:endParaRPr>
            </a:p>
          </p:txBody>
        </p:sp>
      </p:grpSp>
      <p:grpSp>
        <p:nvGrpSpPr>
          <p:cNvPr id="8" name="קבוצה 39"/>
          <p:cNvGrpSpPr/>
          <p:nvPr/>
        </p:nvGrpSpPr>
        <p:grpSpPr>
          <a:xfrm>
            <a:off x="332656" y="6649779"/>
            <a:ext cx="4752528" cy="658525"/>
            <a:chOff x="702666" y="6372198"/>
            <a:chExt cx="4094486" cy="658525"/>
          </a:xfrm>
        </p:grpSpPr>
        <p:sp>
          <p:nvSpPr>
            <p:cNvPr id="25" name="TextBox 24"/>
            <p:cNvSpPr txBox="1"/>
            <p:nvPr/>
          </p:nvSpPr>
          <p:spPr>
            <a:xfrm>
              <a:off x="702666" y="6384392"/>
              <a:ext cx="864096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 smtClean="0">
                  <a:solidFill>
                    <a:schemeClr val="accent1"/>
                  </a:solidFill>
                  <a:effectLst>
                    <a:glow rad="101600">
                      <a:schemeClr val="tx1">
                        <a:alpha val="60000"/>
                      </a:schemeClr>
                    </a:glow>
                  </a:effectLst>
                  <a:latin typeface="Arial Unicode MS" pitchFamily="34" charset="-128"/>
                  <a:ea typeface="Arial Unicode MS" pitchFamily="34" charset="-128"/>
                  <a:cs typeface="YoyoMF" pitchFamily="2" charset="-79"/>
                </a:rPr>
                <a:t>21</a:t>
              </a:r>
              <a:endParaRPr lang="he-IL" sz="3600" b="1" dirty="0">
                <a:solidFill>
                  <a:schemeClr val="accent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YoyoMF" pitchFamily="2" charset="-79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73016" y="6372198"/>
              <a:ext cx="1224136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sz="3600" b="1" dirty="0">
                <a:solidFill>
                  <a:schemeClr val="accent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YoyoMF" pitchFamily="2" charset="-79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998060" y="6372198"/>
              <a:ext cx="665797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 smtClean="0">
                  <a:solidFill>
                    <a:schemeClr val="accent1"/>
                  </a:solidFill>
                  <a:effectLst>
                    <a:glow rad="101600">
                      <a:schemeClr val="tx1">
                        <a:alpha val="60000"/>
                      </a:schemeClr>
                    </a:glow>
                  </a:effectLst>
                  <a:latin typeface="Arial Unicode MS" pitchFamily="34" charset="-128"/>
                  <a:ea typeface="Arial Unicode MS" pitchFamily="34" charset="-128"/>
                  <a:cs typeface="YoyoMF" pitchFamily="2" charset="-79"/>
                </a:rPr>
                <a:t>18</a:t>
              </a:r>
              <a:endParaRPr lang="he-IL" sz="3600" b="1" dirty="0">
                <a:solidFill>
                  <a:schemeClr val="accent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YoyoMF" pitchFamily="2" charset="-79"/>
              </a:endParaRPr>
            </a:p>
          </p:txBody>
        </p:sp>
      </p:grpSp>
      <p:pic>
        <p:nvPicPr>
          <p:cNvPr id="9" name="Picture 2" descr="D:\בנינו\Desktop\הודיה\HODYAH\תיקיה חדשה\יהדות\חגים\חגים-תמונות\ראש השנה\יוני חגי תשרי\114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72" y="2771800"/>
            <a:ext cx="1152128" cy="792088"/>
          </a:xfrm>
          <a:prstGeom prst="rect">
            <a:avLst/>
          </a:prstGeom>
          <a:noFill/>
        </p:spPr>
      </p:pic>
      <p:pic>
        <p:nvPicPr>
          <p:cNvPr id="10" name="Picture 3" descr="D:\בנינו\Desktop\הודיה\HODYAH\תיקיה חדשה\יהדות\חגים\חגים-תמונות\ראש השנה\יוני חגי תשרי\114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672" y="3635896"/>
            <a:ext cx="1092388" cy="849635"/>
          </a:xfrm>
          <a:prstGeom prst="rect">
            <a:avLst/>
          </a:prstGeom>
          <a:noFill/>
        </p:spPr>
      </p:pic>
      <p:pic>
        <p:nvPicPr>
          <p:cNvPr id="11" name="Picture 4" descr="D:\בנינו\Desktop\הודיה\HODYAH\תיקיה חדשה\יהדות\חגים\חגים-תמונות\ראש השנה\יוני חגי תשרי\122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672" y="4644008"/>
            <a:ext cx="1095970" cy="792088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 l="16396" t="16775" r="30318" b="27309"/>
          <a:stretch>
            <a:fillRect/>
          </a:stretch>
        </p:blipFill>
        <p:spPr bwMode="auto">
          <a:xfrm>
            <a:off x="476672" y="5580112"/>
            <a:ext cx="11521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2" descr="D:\בנינו\Desktop\הודיה\HODYAH\תיקיה חדשה\יהדות\חגים\חגים-תמונות\ראש השנה\יוני חגי תשרי\114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0808" y="2771800"/>
            <a:ext cx="1152128" cy="792088"/>
          </a:xfrm>
          <a:prstGeom prst="rect">
            <a:avLst/>
          </a:prstGeom>
          <a:noFill/>
        </p:spPr>
      </p:pic>
      <p:pic>
        <p:nvPicPr>
          <p:cNvPr id="41" name="Picture 2" descr="D:\בנינו\Desktop\הודיה\HODYAH\תיקיה חדשה\יהדות\חגים\חגים-תמונות\ראש השנה\יוני חגי תשרי\114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4944" y="2771800"/>
            <a:ext cx="1152128" cy="792088"/>
          </a:xfrm>
          <a:prstGeom prst="rect">
            <a:avLst/>
          </a:prstGeom>
          <a:noFill/>
        </p:spPr>
      </p:pic>
      <p:pic>
        <p:nvPicPr>
          <p:cNvPr id="42" name="Picture 2" descr="D:\בנינו\Desktop\הודיה\HODYAH\תיקיה חדשה\יהדות\חגים\חגים-תמונות\ראש השנה\יוני חגי תשרי\114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9080" y="2771800"/>
            <a:ext cx="1152128" cy="792088"/>
          </a:xfrm>
          <a:prstGeom prst="rect">
            <a:avLst/>
          </a:prstGeom>
          <a:noFill/>
        </p:spPr>
      </p:pic>
      <p:pic>
        <p:nvPicPr>
          <p:cNvPr id="43" name="Picture 3" descr="D:\בנינו\Desktop\הודיה\HODYAH\תיקיה חדשה\יהדות\חגים\חגים-תמונות\ראש השנה\יוני חגי תשרי\114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8540" y="4644008"/>
            <a:ext cx="1092388" cy="849635"/>
          </a:xfrm>
          <a:prstGeom prst="rect">
            <a:avLst/>
          </a:prstGeom>
          <a:noFill/>
        </p:spPr>
      </p:pic>
      <p:pic>
        <p:nvPicPr>
          <p:cNvPr id="44" name="Picture 3" descr="D:\בנינו\Desktop\הודיה\HODYAH\תיקיה חדשה\יהדות\חגים\חגים-תמונות\ראש השנה\יוני חגי תשרי\114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8540" y="3635896"/>
            <a:ext cx="1092388" cy="849635"/>
          </a:xfrm>
          <a:prstGeom prst="rect">
            <a:avLst/>
          </a:prstGeom>
          <a:noFill/>
        </p:spPr>
      </p:pic>
      <p:pic>
        <p:nvPicPr>
          <p:cNvPr id="45" name="Picture 4" descr="D:\בנינו\Desktop\הודיה\HODYAH\תיקיה חדשה\יהדות\חגים\חגים-תמונות\ראש השנה\יוני חגי תשרי\122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00808" y="5580112"/>
            <a:ext cx="1095970" cy="792088"/>
          </a:xfrm>
          <a:prstGeom prst="rect">
            <a:avLst/>
          </a:prstGeom>
          <a:noFill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6" cstate="print"/>
          <a:srcRect l="16396" t="16775" r="30318" b="27309"/>
          <a:stretch>
            <a:fillRect/>
          </a:stretch>
        </p:blipFill>
        <p:spPr bwMode="auto">
          <a:xfrm>
            <a:off x="4149080" y="3707904"/>
            <a:ext cx="11521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2" descr="D:\בנינו\Desktop\הודיה\HODYAH\תיקיה חדשה\יהדות\חגים\חגים-תמונות\ראש השנה\יוני חגי תשרי\114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4944" y="3707904"/>
            <a:ext cx="1152128" cy="792088"/>
          </a:xfrm>
          <a:prstGeom prst="rect">
            <a:avLst/>
          </a:prstGeom>
          <a:noFill/>
        </p:spPr>
      </p:pic>
      <p:pic>
        <p:nvPicPr>
          <p:cNvPr id="49" name="Picture 4" descr="D:\בנינו\Desktop\הודיה\HODYAH\תיקיה חדשה\יהדות\חגים\חגים-תמונות\ראש השנה\יוני חגי תשרי\122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4944" y="4644008"/>
            <a:ext cx="1095970" cy="792088"/>
          </a:xfrm>
          <a:prstGeom prst="rect">
            <a:avLst/>
          </a:prstGeom>
          <a:noFill/>
        </p:spPr>
      </p:pic>
      <p:pic>
        <p:nvPicPr>
          <p:cNvPr id="50" name="Picture 4" descr="D:\בנינו\Desktop\הודיה\HODYAH\תיקיה חדשה\יהדות\חגים\חגים-תמונות\ראש השנה\יוני חגי תשרי\122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4944" y="5580112"/>
            <a:ext cx="1095970" cy="792088"/>
          </a:xfrm>
          <a:prstGeom prst="rect">
            <a:avLst/>
          </a:prstGeom>
          <a:noFill/>
        </p:spPr>
      </p:pic>
      <p:pic>
        <p:nvPicPr>
          <p:cNvPr id="51" name="Picture 7"/>
          <p:cNvPicPr>
            <a:picLocks noChangeAspect="1" noChangeArrowheads="1"/>
          </p:cNvPicPr>
          <p:nvPr/>
        </p:nvPicPr>
        <p:blipFill>
          <a:blip r:embed="rId6" cstate="print"/>
          <a:srcRect l="16396" t="16775" r="30318" b="27309"/>
          <a:stretch>
            <a:fillRect/>
          </a:stretch>
        </p:blipFill>
        <p:spPr bwMode="auto">
          <a:xfrm>
            <a:off x="4149080" y="4644008"/>
            <a:ext cx="11521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6" cstate="print"/>
          <a:srcRect l="16396" t="16775" r="30318" b="27309"/>
          <a:stretch>
            <a:fillRect/>
          </a:stretch>
        </p:blipFill>
        <p:spPr bwMode="auto">
          <a:xfrm>
            <a:off x="4149080" y="5580112"/>
            <a:ext cx="11521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4005064" y="6588224"/>
            <a:ext cx="13681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>
                <a:solidFill>
                  <a:schemeClr val="accent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YoyoMF" pitchFamily="2" charset="-79"/>
              </a:rPr>
              <a:t>25.5</a:t>
            </a:r>
            <a:endParaRPr lang="he-IL" sz="3600" b="1" dirty="0">
              <a:solidFill>
                <a:schemeClr val="accent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YoyoMF" pitchFamily="2" charset="-79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72816" y="6661973"/>
            <a:ext cx="772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>
                <a:solidFill>
                  <a:schemeClr val="accent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YoyoMF" pitchFamily="2" charset="-79"/>
              </a:rPr>
              <a:t>18</a:t>
            </a:r>
            <a:endParaRPr lang="he-IL" sz="3600" b="1" dirty="0">
              <a:solidFill>
                <a:schemeClr val="accent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YoyoMF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305300" y="1458913"/>
            <a:ext cx="1258888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412776" y="251520"/>
            <a:ext cx="39604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3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icbold"/>
                <a:ea typeface="Calibri" pitchFamily="34" charset="0"/>
                <a:cs typeface="AhlaB" pitchFamily="2" charset="-79"/>
              </a:rPr>
              <a:t>לוחידה</a:t>
            </a:r>
            <a:r>
              <a:rPr kumimoji="0" lang="he-IL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icbold"/>
                <a:ea typeface="Calibri" pitchFamily="34" charset="0"/>
                <a:cs typeface="AhlaB" pitchFamily="2" charset="-79"/>
              </a:rPr>
              <a:t>/סכומים בפסח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laB" pitchFamily="2" charset="-79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laB" pitchFamily="2" charset="-79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hlaB" pitchFamily="2" charset="-79"/>
              </a:rPr>
              <a:t/>
            </a:r>
            <a:br>
              <a:rPr kumimoji="0" lang="he-IL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hlaB" pitchFamily="2" charset="-79"/>
              </a:rPr>
            </a:b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laB" pitchFamily="2" charset="-79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04664" y="1043608"/>
            <a:ext cx="623731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icbold"/>
                <a:ea typeface="Calibri" pitchFamily="34" charset="0"/>
                <a:cs typeface="AhlaB" pitchFamily="2" charset="-79"/>
              </a:rPr>
              <a:t>איזה מספר מייצגת כל צורה בלוח אם המספרים מימין לשורות הם סכומי המספרים בכל שורה, והמספרים בתחתית הטורים הם סכומי המספרים בכל טור?</a:t>
            </a:r>
            <a:endParaRPr kumimoji="0" lang="he-I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laB" pitchFamily="2" charset="-79"/>
            </a:endParaRPr>
          </a:p>
        </p:txBody>
      </p:sp>
      <p:graphicFrame>
        <p:nvGraphicFramePr>
          <p:cNvPr id="9" name="טבלה 8"/>
          <p:cNvGraphicFramePr>
            <a:graphicFrameLocks noGrp="1"/>
          </p:cNvGraphicFramePr>
          <p:nvPr/>
        </p:nvGraphicFramePr>
        <p:xfrm>
          <a:off x="332654" y="2699792"/>
          <a:ext cx="6336705" cy="4680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67341"/>
                <a:gridCol w="1267341"/>
                <a:gridCol w="1267341"/>
                <a:gridCol w="1267341"/>
                <a:gridCol w="1267341"/>
              </a:tblGrid>
              <a:tr h="936104"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he-IL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he-IL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baseline="0" dirty="0" smtClean="0"/>
                        <a:t> </a:t>
                      </a:r>
                      <a:endParaRPr lang="he-I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4343" name="Picture 7" descr="D:\בנינו\Desktop\הודיה\HODYAH\תיקיה חדשה\יהדות\חגים\חגים-ציורים\פסח\יוני פסח\43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8800" y="2792374"/>
            <a:ext cx="1224136" cy="771514"/>
          </a:xfrm>
          <a:prstGeom prst="rect">
            <a:avLst/>
          </a:prstGeom>
          <a:noFill/>
        </p:spPr>
      </p:pic>
      <p:pic>
        <p:nvPicPr>
          <p:cNvPr id="11" name="Picture 7" descr="D:\בנינו\Desktop\הודיה\HODYAH\תיקיה חדשה\יהדות\חגים\חגים-ציורים\פסח\יוני פסח\43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9080" y="2771800"/>
            <a:ext cx="1224136" cy="771514"/>
          </a:xfrm>
          <a:prstGeom prst="rect">
            <a:avLst/>
          </a:prstGeom>
          <a:noFill/>
        </p:spPr>
      </p:pic>
      <p:pic>
        <p:nvPicPr>
          <p:cNvPr id="12" name="Picture 7" descr="D:\בנינו\Desktop\הודיה\HODYAH\תיקיה חדשה\יהדות\חגים\חגים-ציורים\פסח\יוני פסח\43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4944" y="3707904"/>
            <a:ext cx="1152128" cy="771514"/>
          </a:xfrm>
          <a:prstGeom prst="rect">
            <a:avLst/>
          </a:prstGeom>
          <a:noFill/>
        </p:spPr>
      </p:pic>
      <p:pic>
        <p:nvPicPr>
          <p:cNvPr id="13" name="Picture 7" descr="D:\בנינו\Desktop\הודיה\HODYAH\תיקיה חדשה\יהדות\חגים\חגים-ציורים\פסח\יוני פסח\43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9080" y="5580112"/>
            <a:ext cx="1224136" cy="771514"/>
          </a:xfrm>
          <a:prstGeom prst="rect">
            <a:avLst/>
          </a:prstGeom>
          <a:noFill/>
        </p:spPr>
      </p:pic>
      <p:pic>
        <p:nvPicPr>
          <p:cNvPr id="14344" name="Picture 8" descr="D:\בנינו\Desktop\הודיה\HODYAH\תיקיה חדשה\יהדות\חגים\חגים-ציורים\פסח\יוני פסח\43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352" y="2771800"/>
            <a:ext cx="1196440" cy="864096"/>
          </a:xfrm>
          <a:prstGeom prst="rect">
            <a:avLst/>
          </a:prstGeom>
          <a:noFill/>
        </p:spPr>
      </p:pic>
      <p:pic>
        <p:nvPicPr>
          <p:cNvPr id="15" name="Picture 8" descr="D:\בנינו\Desktop\הודיה\HODYAH\תיקיה חדשה\יהדות\חגים\חגים-ציורים\פסח\יוני פסח\43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352" y="5580112"/>
            <a:ext cx="1196440" cy="864096"/>
          </a:xfrm>
          <a:prstGeom prst="rect">
            <a:avLst/>
          </a:prstGeom>
          <a:noFill/>
        </p:spPr>
      </p:pic>
      <p:pic>
        <p:nvPicPr>
          <p:cNvPr id="16" name="Picture 8" descr="D:\בנינו\Desktop\הודיה\HODYAH\תיקיה חדשה\יהדות\חגים\חגים-ציורים\פסח\יוני פסח\43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80632" y="2771800"/>
            <a:ext cx="1196440" cy="864096"/>
          </a:xfrm>
          <a:prstGeom prst="rect">
            <a:avLst/>
          </a:prstGeom>
          <a:noFill/>
        </p:spPr>
      </p:pic>
      <p:pic>
        <p:nvPicPr>
          <p:cNvPr id="17" name="Picture 8" descr="D:\בנינו\Desktop\הודיה\HODYAH\תיקיה חדשה\יהדות\חגים\חגים-ציורים\פסח\יוני פסח\43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80632" y="5580112"/>
            <a:ext cx="1196440" cy="864096"/>
          </a:xfrm>
          <a:prstGeom prst="rect">
            <a:avLst/>
          </a:prstGeom>
          <a:noFill/>
        </p:spPr>
      </p:pic>
      <p:pic>
        <p:nvPicPr>
          <p:cNvPr id="14345" name="Picture 9" descr="D:\בנינו\Desktop\הודיה\HODYAH\תיקיה חדשה\יהדות\חגים\חגים-ציורים\פסח\יוני פסח\43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664" y="3707904"/>
            <a:ext cx="1080120" cy="864096"/>
          </a:xfrm>
          <a:prstGeom prst="rect">
            <a:avLst/>
          </a:prstGeom>
          <a:noFill/>
        </p:spPr>
      </p:pic>
      <p:pic>
        <p:nvPicPr>
          <p:cNvPr id="19" name="Picture 9" descr="D:\בנינו\Desktop\הודיה\HODYAH\תיקיה חדשה\יהדות\חגים\חגים-ציורים\פסח\יוני פסח\43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664" y="4644008"/>
            <a:ext cx="1080120" cy="864096"/>
          </a:xfrm>
          <a:prstGeom prst="rect">
            <a:avLst/>
          </a:prstGeom>
          <a:noFill/>
        </p:spPr>
      </p:pic>
      <p:pic>
        <p:nvPicPr>
          <p:cNvPr id="20" name="Picture 9" descr="D:\בנינו\Desktop\הודיה\HODYAH\תיקיה חדשה\יהדות\חגים\חגים-ציורים\פסח\יוני פסח\43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00808" y="4644008"/>
            <a:ext cx="1080120" cy="864096"/>
          </a:xfrm>
          <a:prstGeom prst="rect">
            <a:avLst/>
          </a:prstGeom>
          <a:noFill/>
        </p:spPr>
      </p:pic>
      <p:pic>
        <p:nvPicPr>
          <p:cNvPr id="21" name="Picture 9" descr="D:\בנינו\Desktop\הודיה\HODYAH\תיקיה חדשה\יהדות\חגים\חגים-ציורים\פסח\יוני פסח\43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96952" y="4644008"/>
            <a:ext cx="1080120" cy="864096"/>
          </a:xfrm>
          <a:prstGeom prst="rect">
            <a:avLst/>
          </a:prstGeom>
          <a:noFill/>
        </p:spPr>
      </p:pic>
      <p:pic>
        <p:nvPicPr>
          <p:cNvPr id="22" name="Picture 9" descr="D:\בנינו\Desktop\הודיה\HODYAH\תיקיה חדשה\יהדות\חגים\חגים-ציורים\פסח\יוני פסח\43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21088" y="4644008"/>
            <a:ext cx="1080120" cy="864096"/>
          </a:xfrm>
          <a:prstGeom prst="rect">
            <a:avLst/>
          </a:prstGeom>
          <a:noFill/>
        </p:spPr>
      </p:pic>
      <p:pic>
        <p:nvPicPr>
          <p:cNvPr id="24" name="Picture 10" descr="D:\בנינו\Desktop\הודיה\HODYAH\תיקיה חדשה\יהדות\חגים\חגים-ציורים\פסח\SIMPLE~1.BMP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49080" y="3707904"/>
            <a:ext cx="1224136" cy="808366"/>
          </a:xfrm>
          <a:prstGeom prst="rect">
            <a:avLst/>
          </a:prstGeom>
          <a:noFill/>
        </p:spPr>
      </p:pic>
      <p:pic>
        <p:nvPicPr>
          <p:cNvPr id="26" name="Picture 10" descr="D:\בנינו\Desktop\הודיה\HODYAH\תיקיה חדשה\יהדות\חגים\חגים-ציורים\פסח\SIMPLE~1.BMP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28800" y="3707904"/>
            <a:ext cx="1224136" cy="808366"/>
          </a:xfrm>
          <a:prstGeom prst="rect">
            <a:avLst/>
          </a:prstGeom>
          <a:noFill/>
        </p:spPr>
      </p:pic>
      <p:pic>
        <p:nvPicPr>
          <p:cNvPr id="27" name="Picture 10" descr="D:\בנינו\Desktop\הודיה\HODYAH\תיקיה חדשה\יהדות\חגים\חגים-ציורים\פסח\SIMPLE~1.BMP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28800" y="5580112"/>
            <a:ext cx="1224136" cy="808366"/>
          </a:xfrm>
          <a:prstGeom prst="rect">
            <a:avLst/>
          </a:prstGeom>
          <a:noFill/>
        </p:spPr>
      </p:pic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7" name="TextBox 46"/>
          <p:cNvSpPr txBox="1"/>
          <p:nvPr/>
        </p:nvSpPr>
        <p:spPr>
          <a:xfrm>
            <a:off x="188640" y="8100392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hlaB" pitchFamily="2" charset="-79"/>
              </a:rPr>
              <a:t>בהצלחה רבה!!!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hlaB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13176" y="2732891"/>
            <a:ext cx="12961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hlaB" pitchFamily="2" charset="-79"/>
              </a:rPr>
              <a:t>7</a:t>
            </a:r>
            <a:endParaRPr lang="he-IL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hlaB" pitchFamily="2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57192" y="3668995"/>
            <a:ext cx="12961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hlaB" pitchFamily="2" charset="-79"/>
              </a:rPr>
              <a:t>7.5</a:t>
            </a:r>
            <a:endParaRPr lang="he-IL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hlaB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85184" y="4572000"/>
            <a:ext cx="12961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hlaB" pitchFamily="2" charset="-79"/>
              </a:rPr>
              <a:t>16</a:t>
            </a:r>
            <a:endParaRPr lang="he-IL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hlaB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01208" y="5580112"/>
            <a:ext cx="12961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hlaB" pitchFamily="2" charset="-79"/>
              </a:rPr>
              <a:t>4.25</a:t>
            </a:r>
            <a:endParaRPr lang="he-IL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hlaB" pitchFamily="2" charset="-79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12776" y="6538863"/>
            <a:ext cx="12961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hlaB" pitchFamily="2" charset="-79"/>
              </a:rPr>
              <a:t>7.5</a:t>
            </a:r>
            <a:endParaRPr lang="he-IL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hlaB" pitchFamily="2" charset="-79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20888" y="6538863"/>
            <a:ext cx="12961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hlaB" pitchFamily="2" charset="-79"/>
              </a:rPr>
              <a:t>8</a:t>
            </a:r>
            <a:endParaRPr lang="he-IL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hlaB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99392" y="6516216"/>
            <a:ext cx="12961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hlaB" pitchFamily="2" charset="-79"/>
              </a:rPr>
              <a:t>9</a:t>
            </a:r>
            <a:endParaRPr lang="he-IL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hlaB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61048" y="6538863"/>
            <a:ext cx="151216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hlaB" pitchFamily="2" charset="-79"/>
              </a:rPr>
              <a:t>10.25</a:t>
            </a:r>
            <a:endParaRPr lang="he-IL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hlaB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305300" y="1458913"/>
            <a:ext cx="1258888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6672" y="387985"/>
            <a:ext cx="55446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3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icbold"/>
                <a:ea typeface="Calibri" pitchFamily="34" charset="0"/>
                <a:cs typeface="BN Anna" pitchFamily="2" charset="-79"/>
              </a:rPr>
              <a:t>לוחידה</a:t>
            </a:r>
            <a:r>
              <a:rPr kumimoji="0" lang="he-IL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icbold"/>
                <a:ea typeface="Calibri" pitchFamily="34" charset="0"/>
                <a:cs typeface="BN Anna" pitchFamily="2" charset="-79"/>
              </a:rPr>
              <a:t>/סכומים בארבעת המינים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N Anna" pitchFamily="2" charset="-79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N Anna" pitchFamily="2" charset="-79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 flipH="1">
            <a:off x="-1" y="457200"/>
            <a:ext cx="45719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BN Anna" pitchFamily="2" charset="-79"/>
              </a:rPr>
              <a:t/>
            </a:r>
            <a:br>
              <a:rPr kumimoji="0" lang="he-IL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BN Anna" pitchFamily="2" charset="-79"/>
              </a:rPr>
            </a:b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N Anna" pitchFamily="2" charset="-79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51192" y="1043608"/>
            <a:ext cx="6490176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icbold"/>
                <a:ea typeface="Calibri" pitchFamily="34" charset="0"/>
                <a:cs typeface="BN Anna" pitchFamily="2" charset="-79"/>
              </a:rPr>
              <a:t>איזה מספר מייצגת כל צורה בלוח אם המספרים מימין לשורות הם סכומי המספרים בכל שורה, והמספרים בתחתית הטורים הם סכומי המספרים בכל טור?</a:t>
            </a:r>
            <a:endParaRPr kumimoji="0" lang="he-I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N Anna" pitchFamily="2" charset="-79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6665781" y="-184666"/>
            <a:ext cx="1922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>
              <a:cs typeface="BN Anna" pitchFamily="2" charset="-79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65781" y="-184666"/>
            <a:ext cx="1922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>
              <a:cs typeface="BN Anna" pitchFamily="2" charset="-79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6665781" y="-184666"/>
            <a:ext cx="1922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>
              <a:cs typeface="BN Anna" pitchFamily="2" charset="-79"/>
            </a:endParaRP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6665781" y="-184666"/>
            <a:ext cx="1922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>
              <a:cs typeface="BN Anna" pitchFamily="2" charset="-79"/>
            </a:endParaRP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6665781" y="-184666"/>
            <a:ext cx="1922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>
              <a:cs typeface="BN Anna" pitchFamily="2" charset="-79"/>
            </a:endParaRP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6665781" y="-184666"/>
            <a:ext cx="1922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>
              <a:cs typeface="BN Anna" pitchFamily="2" charset="-79"/>
            </a:endParaRP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6665781" y="-184666"/>
            <a:ext cx="1922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>
              <a:cs typeface="BN Anna" pitchFamily="2" charset="-79"/>
            </a:endParaRP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6665781" y="-184666"/>
            <a:ext cx="1922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>
              <a:cs typeface="BN Anna" pitchFamily="2" charset="-79"/>
            </a:endParaRP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6665781" y="-184666"/>
            <a:ext cx="1922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>
              <a:cs typeface="BN Anna" pitchFamily="2" charset="-79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624" y="8318157"/>
            <a:ext cx="3600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BN Anna" pitchFamily="2" charset="-79"/>
              </a:rPr>
              <a:t>בהצלחה רבה!!!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BN Anna" pitchFamily="2" charset="-79"/>
            </a:endParaRPr>
          </a:p>
        </p:txBody>
      </p:sp>
      <p:graphicFrame>
        <p:nvGraphicFramePr>
          <p:cNvPr id="50" name="טבלה 49"/>
          <p:cNvGraphicFramePr>
            <a:graphicFrameLocks noGrp="1"/>
          </p:cNvGraphicFramePr>
          <p:nvPr/>
        </p:nvGraphicFramePr>
        <p:xfrm>
          <a:off x="332657" y="2699792"/>
          <a:ext cx="6264695" cy="4684075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41784"/>
                <a:gridCol w="1252184"/>
                <a:gridCol w="1264232"/>
                <a:gridCol w="1353556"/>
                <a:gridCol w="1252939"/>
              </a:tblGrid>
              <a:tr h="1005941"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  <a:cs typeface="BN Anna" pitchFamily="2" charset="-79"/>
                        </a:rPr>
                        <a:t>12.5</a:t>
                      </a:r>
                      <a:endParaRPr lang="he-IL" sz="28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glow rad="101600">
                            <a:schemeClr val="tx1">
                              <a:alpha val="60000"/>
                            </a:schemeClr>
                          </a:glow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800" dirty="0"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800" dirty="0"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800" dirty="0"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800" dirty="0"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941"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  <a:cs typeface="BN Anna" pitchFamily="2" charset="-79"/>
                        </a:rPr>
                        <a:t>9.25</a:t>
                      </a:r>
                      <a:endParaRPr lang="he-IL" sz="28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glow rad="101600">
                            <a:schemeClr val="tx1">
                              <a:alpha val="60000"/>
                            </a:schemeClr>
                          </a:glow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800" dirty="0"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800" dirty="0"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800" dirty="0"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800" dirty="0"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94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cap="none" spc="0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glow rad="101600">
                            <a:schemeClr val="tx1">
                              <a:alpha val="60000"/>
                            </a:schemeClr>
                          </a:glow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  <a:cs typeface="BN Anna" pitchFamily="2" charset="-79"/>
                      </a:endParaRPr>
                    </a:p>
                    <a:p>
                      <a:pPr algn="ctr" rtl="1"/>
                      <a:r>
                        <a:rPr lang="he-IL" sz="28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  <a:cs typeface="BN Anna" pitchFamily="2" charset="-79"/>
                        </a:rPr>
                        <a:t>12.75</a:t>
                      </a:r>
                      <a:endParaRPr lang="he-IL" sz="28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glow rad="101600">
                            <a:schemeClr val="tx1">
                              <a:alpha val="60000"/>
                            </a:schemeClr>
                          </a:glow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800" dirty="0"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800" dirty="0"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800" dirty="0"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800" dirty="0" smtClean="0">
                        <a:cs typeface="BN Anna" pitchFamily="2" charset="-79"/>
                      </a:endParaRPr>
                    </a:p>
                    <a:p>
                      <a:pPr algn="ctr" rtl="1"/>
                      <a:endParaRPr lang="he-IL" sz="2800" dirty="0"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585"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  <a:cs typeface="BN Anna" pitchFamily="2" charset="-79"/>
                        </a:rPr>
                        <a:t>9</a:t>
                      </a:r>
                      <a:endParaRPr lang="he-IL" sz="28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glow rad="101600">
                            <a:schemeClr val="tx1">
                              <a:alpha val="60000"/>
                            </a:schemeClr>
                          </a:glow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800" dirty="0"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800" dirty="0"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800" dirty="0" smtClean="0">
                        <a:cs typeface="BN Anna" pitchFamily="2" charset="-79"/>
                      </a:endParaRPr>
                    </a:p>
                    <a:p>
                      <a:pPr algn="ctr" rtl="1"/>
                      <a:endParaRPr lang="he-IL" sz="2800" dirty="0"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800" dirty="0"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372">
                <a:tc>
                  <a:txBody>
                    <a:bodyPr/>
                    <a:lstStyle/>
                    <a:p>
                      <a:pPr algn="ctr" rtl="1"/>
                      <a:endParaRPr lang="he-IL" sz="2800" dirty="0"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  <a:cs typeface="BN Anna" pitchFamily="2" charset="-79"/>
                        </a:rPr>
                        <a:t>13</a:t>
                      </a:r>
                      <a:endParaRPr lang="he-IL" sz="28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glow rad="101600">
                            <a:schemeClr val="tx1">
                              <a:alpha val="60000"/>
                            </a:schemeClr>
                          </a:glow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  <a:cs typeface="BN Anna" pitchFamily="2" charset="-79"/>
                        </a:rPr>
                        <a:t>20.25</a:t>
                      </a:r>
                      <a:endParaRPr lang="he-IL" sz="28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glow rad="101600">
                            <a:schemeClr val="tx1">
                              <a:alpha val="60000"/>
                            </a:schemeClr>
                          </a:glow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  <a:cs typeface="BN Anna" pitchFamily="2" charset="-79"/>
                        </a:rPr>
                        <a:t>1</a:t>
                      </a:r>
                      <a:endParaRPr lang="he-IL" sz="28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glow rad="101600">
                            <a:schemeClr val="tx1">
                              <a:alpha val="60000"/>
                            </a:schemeClr>
                          </a:glow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cap="none" spc="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  <a:cs typeface="BN Anna" pitchFamily="2" charset="-79"/>
                        </a:rPr>
                        <a:t>9.25</a:t>
                      </a:r>
                      <a:endParaRPr lang="he-IL" sz="2800" b="1" cap="none" spc="0" dirty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glow rad="101600">
                            <a:schemeClr val="tx1">
                              <a:alpha val="60000"/>
                            </a:schemeClr>
                          </a:glow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  <a:cs typeface="BN Anna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D:\בנינו\Desktop\הודיה\HODYAH\תיקיה חדשה\יהדות\חגים\חגים-ציורים\סוכות\ESROG4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4" y="2764408"/>
            <a:ext cx="1152128" cy="864096"/>
          </a:xfrm>
          <a:prstGeom prst="rect">
            <a:avLst/>
          </a:prstGeom>
          <a:noFill/>
        </p:spPr>
      </p:pic>
      <p:pic>
        <p:nvPicPr>
          <p:cNvPr id="52" name="Picture 2" descr="D:\בנינו\Desktop\הודיה\HODYAH\תיקיה חדשה\יהדות\חגים\חגים-ציורים\סוכות\ESROG4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0808" y="2764408"/>
            <a:ext cx="1152128" cy="864096"/>
          </a:xfrm>
          <a:prstGeom prst="rect">
            <a:avLst/>
          </a:prstGeom>
          <a:noFill/>
        </p:spPr>
      </p:pic>
      <p:pic>
        <p:nvPicPr>
          <p:cNvPr id="53" name="Picture 2" descr="D:\בנינו\Desktop\הודיה\HODYAH\תיקיה חדשה\יהדות\חגים\חגים-ציורים\סוכות\ESROG4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0808" y="3772520"/>
            <a:ext cx="1152128" cy="864096"/>
          </a:xfrm>
          <a:prstGeom prst="rect">
            <a:avLst/>
          </a:prstGeom>
          <a:noFill/>
        </p:spPr>
      </p:pic>
      <p:pic>
        <p:nvPicPr>
          <p:cNvPr id="54" name="Picture 2" descr="D:\בנינו\Desktop\הודיה\HODYAH\תיקיה חדשה\יהדות\חגים\חגים-ציורים\סוכות\ESROG4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0808" y="4780632"/>
            <a:ext cx="1152128" cy="864096"/>
          </a:xfrm>
          <a:prstGeom prst="rect">
            <a:avLst/>
          </a:prstGeom>
          <a:noFill/>
        </p:spPr>
      </p:pic>
      <p:pic>
        <p:nvPicPr>
          <p:cNvPr id="55" name="Picture 2" descr="D:\בנינו\Desktop\הודיה\HODYAH\תיקיה חדשה\יהדות\חגים\חגים-ציורים\סוכות\ESROG4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0808" y="5788744"/>
            <a:ext cx="1152128" cy="864096"/>
          </a:xfrm>
          <a:prstGeom prst="rect">
            <a:avLst/>
          </a:prstGeom>
          <a:noFill/>
        </p:spPr>
      </p:pic>
      <p:pic>
        <p:nvPicPr>
          <p:cNvPr id="56" name="Picture 2" descr="D:\בנינו\Desktop\הודיה\HODYAH\תיקיה חדשה\יהדות\חגים\חגים-ציורים\סוכות\ESROG4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6952" y="5796136"/>
            <a:ext cx="1152128" cy="864096"/>
          </a:xfrm>
          <a:prstGeom prst="rect">
            <a:avLst/>
          </a:prstGeom>
          <a:noFill/>
        </p:spPr>
      </p:pic>
      <p:pic>
        <p:nvPicPr>
          <p:cNvPr id="1027" name="Picture 3" descr="D:\בנינו\Desktop\הודיה\HODYAH\תיקיה חדשה\יהדות\חגים\חגים-ציורים\סוכות\AROVOS2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3626" y="3772520"/>
            <a:ext cx="675134" cy="864096"/>
          </a:xfrm>
          <a:prstGeom prst="rect">
            <a:avLst/>
          </a:prstGeom>
          <a:noFill/>
        </p:spPr>
      </p:pic>
      <p:pic>
        <p:nvPicPr>
          <p:cNvPr id="57" name="Picture 3" descr="D:\בנינו\Desktop\הודיה\HODYAH\תיקיה חדשה\יהדות\חגים\חגים-ציורים\סוכות\AROVOS2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688" y="4780632"/>
            <a:ext cx="675134" cy="864096"/>
          </a:xfrm>
          <a:prstGeom prst="rect">
            <a:avLst/>
          </a:prstGeom>
          <a:noFill/>
        </p:spPr>
      </p:pic>
      <p:pic>
        <p:nvPicPr>
          <p:cNvPr id="58" name="Picture 3" descr="D:\בנינו\Desktop\הודיה\HODYAH\תיקיה חדשה\יהדות\חגים\חגים-ציורים\סוכות\AROVOS2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0050" y="5724128"/>
            <a:ext cx="675134" cy="864096"/>
          </a:xfrm>
          <a:prstGeom prst="rect">
            <a:avLst/>
          </a:prstGeom>
          <a:noFill/>
        </p:spPr>
      </p:pic>
      <p:pic>
        <p:nvPicPr>
          <p:cNvPr id="59" name="Picture 3" descr="D:\בנינו\Desktop\הודיה\HODYAH\תיקיה חדשה\יהדות\חגים\חגים-ציורים\סוכות\AROVOS2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0050" y="3772520"/>
            <a:ext cx="675134" cy="864096"/>
          </a:xfrm>
          <a:prstGeom prst="rect">
            <a:avLst/>
          </a:prstGeom>
          <a:noFill/>
        </p:spPr>
      </p:pic>
      <p:pic>
        <p:nvPicPr>
          <p:cNvPr id="1028" name="Picture 4" descr="D:\בנינו\Desktop\הודיה\HODYAH\תיקיה חדשה\יהדות\חגים\חגים-ציורים\סוכות\LULAV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93214">
            <a:off x="3017056" y="2958057"/>
            <a:ext cx="1084819" cy="463715"/>
          </a:xfrm>
          <a:prstGeom prst="rect">
            <a:avLst/>
          </a:prstGeom>
          <a:noFill/>
        </p:spPr>
      </p:pic>
      <p:pic>
        <p:nvPicPr>
          <p:cNvPr id="60" name="Picture 4" descr="D:\בנינו\Desktop\הודיה\HODYAH\תיקיה חדשה\יהדות\חגים\חגים-ציורים\סוכות\LULAV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93214">
            <a:off x="3017056" y="4987364"/>
            <a:ext cx="1084819" cy="463715"/>
          </a:xfrm>
          <a:prstGeom prst="rect">
            <a:avLst/>
          </a:prstGeom>
          <a:noFill/>
        </p:spPr>
      </p:pic>
      <p:pic>
        <p:nvPicPr>
          <p:cNvPr id="61" name="Picture 4" descr="D:\בנינו\Desktop\הודיה\HODYAH\תיקיה חדשה\יהדות\חגים\חגים-ציורים\סוכות\LULAV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93214">
            <a:off x="4313200" y="4987362"/>
            <a:ext cx="1084819" cy="463715"/>
          </a:xfrm>
          <a:prstGeom prst="rect">
            <a:avLst/>
          </a:prstGeom>
          <a:noFill/>
        </p:spPr>
      </p:pic>
      <p:pic>
        <p:nvPicPr>
          <p:cNvPr id="62" name="Picture 6" descr="D:\בנינו\Desktop\הודיה\HODYAH\תיקיה חדשה\יהדות\חגים\חגים-ציורים\סוכות\HADDAS~1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97349" y="3772520"/>
            <a:ext cx="691691" cy="864096"/>
          </a:xfrm>
          <a:prstGeom prst="rect">
            <a:avLst/>
          </a:prstGeom>
          <a:noFill/>
        </p:spPr>
      </p:pic>
      <p:pic>
        <p:nvPicPr>
          <p:cNvPr id="63" name="Picture 6" descr="D:\בנינו\Desktop\הודיה\HODYAH\תיקיה חדשה\יהדות\חגים\חגים-ציורים\סוכות\HADDAS~1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80" y="5788744"/>
            <a:ext cx="691691" cy="864096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5273824" y="0"/>
            <a:ext cx="158417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>
                <a:latin typeface="Arial Unicode MS" pitchFamily="34" charset="-128"/>
                <a:ea typeface="Arial Unicode MS" pitchFamily="34" charset="-128"/>
                <a:cs typeface="yakov narrow" pitchFamily="2" charset="-79"/>
              </a:rPr>
              <a:t>בס"ד</a:t>
            </a:r>
            <a:endParaRPr lang="he-IL" sz="1400" dirty="0">
              <a:latin typeface="Arial Unicode MS" pitchFamily="34" charset="-128"/>
              <a:ea typeface="Arial Unicode MS" pitchFamily="34" charset="-128"/>
              <a:cs typeface="yakov narrow" pitchFamily="2" charset="-79"/>
            </a:endParaRPr>
          </a:p>
        </p:txBody>
      </p:sp>
      <p:pic>
        <p:nvPicPr>
          <p:cNvPr id="34" name="Picture 4" descr="D:\בנינו\Desktop\הודיה\HODYAH\תיקיה חדשה\יהדות\חגים\חגים-ציורים\סוכות\LULAV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93214">
            <a:off x="4268293" y="2978532"/>
            <a:ext cx="1084819" cy="463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170</Words>
  <Application>Microsoft Office PowerPoint</Application>
  <PresentationFormat>‫הצגה על המסך (4:3)</PresentationFormat>
  <Paragraphs>62</Paragraphs>
  <Slides>4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שקופית 1</vt:lpstr>
      <vt:lpstr>שקופית 2</vt:lpstr>
      <vt:lpstr>שקופית 3</vt:lpstr>
      <vt:lpstr>שקופית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בנינו</dc:creator>
  <cp:lastModifiedBy>בנינו</cp:lastModifiedBy>
  <cp:revision>20</cp:revision>
  <dcterms:created xsi:type="dcterms:W3CDTF">2013-12-09T15:26:17Z</dcterms:created>
  <dcterms:modified xsi:type="dcterms:W3CDTF">2014-01-27T21:14:17Z</dcterms:modified>
</cp:coreProperties>
</file>